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8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51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8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15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10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38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71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77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14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48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42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15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582E-6FD6-43FC-8DF4-219F266671DA}" type="datetimeFigureOut">
              <a:rPr lang="it-IT" smtClean="0"/>
              <a:t>07/06/19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E06B-D718-4F01-9094-8173510823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75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509403" y="1664315"/>
            <a:ext cx="9144000" cy="1261678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strategia del Piemonte </a:t>
            </a:r>
            <a:b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 lo sviluppo sostenibile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61042"/>
          </a:xfrm>
        </p:spPr>
        <p:txBody>
          <a:bodyPr/>
          <a:lstStyle/>
          <a:p>
            <a:r>
              <a:rPr lang="it-IT" sz="4800" b="1" i="1" dirty="0" smtClean="0">
                <a:solidFill>
                  <a:srgbClr val="7F7F7F"/>
                </a:solidFill>
              </a:rPr>
              <a:t>GOVERNANCE</a:t>
            </a:r>
          </a:p>
          <a:p>
            <a:endParaRPr lang="it-IT" sz="2000" b="1" dirty="0" smtClean="0"/>
          </a:p>
          <a:p>
            <a:r>
              <a:rPr lang="it-IT" sz="2000" b="1" dirty="0" smtClean="0">
                <a:solidFill>
                  <a:srgbClr val="7F7F7F"/>
                </a:solidFill>
              </a:rPr>
              <a:t>Claudia Galetto, IRES Piemonte</a:t>
            </a:r>
            <a:endParaRPr lang="it-IT" sz="2000" b="1" dirty="0">
              <a:solidFill>
                <a:srgbClr val="7F7F7F"/>
              </a:solidFill>
            </a:endParaRPr>
          </a:p>
          <a:p>
            <a:r>
              <a:rPr lang="it-IT" sz="2000" b="1" dirty="0" smtClean="0">
                <a:solidFill>
                  <a:srgbClr val="7F7F7F"/>
                </a:solidFill>
              </a:rPr>
              <a:t>Torino, 8 giugno 2019</a:t>
            </a:r>
          </a:p>
          <a:p>
            <a:endParaRPr lang="it-IT" sz="4800" b="1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41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3706" y="255436"/>
            <a:ext cx="1047750" cy="1171575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9625122" y="316906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 err="1">
                <a:solidFill>
                  <a:srgbClr val="C0504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vettoridisostenibilità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Strategia Regionale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lo Sviluppo Sostenibile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9865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7690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0" y="6320526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833" y="195298"/>
            <a:ext cx="2152650" cy="12096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80" y="345019"/>
            <a:ext cx="2714625" cy="981075"/>
          </a:xfrm>
          <a:prstGeom prst="rect">
            <a:avLst/>
          </a:prstGeom>
        </p:spPr>
      </p:pic>
      <p:pic>
        <p:nvPicPr>
          <p:cNvPr id="6" name="Immagine 5" descr="bozza alberello Vd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34" y="671565"/>
            <a:ext cx="1364166" cy="12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8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0169" y="5893821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 err="1">
                <a:solidFill>
                  <a:srgbClr val="C0504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vettoridisostenibilità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Strategia Regionale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lo Sviluppo Sostenibile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0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181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4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bozza alberello V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34" y="4788555"/>
            <a:ext cx="1364166" cy="124093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02826" y="627768"/>
            <a:ext cx="105097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Chi pratica il cambiamento che cosa fa? Come si organizza? Come contribuisce alla sostenibilità territoriale?</a:t>
            </a:r>
          </a:p>
          <a:p>
            <a:endParaRPr lang="it-IT" sz="2800" dirty="0" smtClean="0">
              <a:solidFill>
                <a:srgbClr val="7F7F7F"/>
              </a:solidFill>
            </a:endParaRPr>
          </a:p>
          <a:p>
            <a:endParaRPr lang="it-IT" sz="2800" dirty="0" smtClean="0">
              <a:solidFill>
                <a:srgbClr val="7F7F7F"/>
              </a:solidFill>
            </a:endParaRPr>
          </a:p>
          <a:p>
            <a:r>
              <a:rPr lang="it-IT" sz="2800" dirty="0" smtClean="0">
                <a:solidFill>
                  <a:srgbClr val="7F7F7F"/>
                </a:solidFill>
              </a:rPr>
              <a:t>Le imprese</a:t>
            </a:r>
            <a:r>
              <a:rPr lang="it-IT" sz="2800" dirty="0">
                <a:solidFill>
                  <a:srgbClr val="7F7F7F"/>
                </a:solidFill>
              </a:rPr>
              <a:t> </a:t>
            </a:r>
            <a:r>
              <a:rPr lang="it-IT" sz="2800" dirty="0" smtClean="0">
                <a:solidFill>
                  <a:srgbClr val="7F7F7F"/>
                </a:solidFill>
              </a:rPr>
              <a:t>- Valli </a:t>
            </a:r>
            <a:r>
              <a:rPr lang="it-IT" sz="2800" dirty="0">
                <a:solidFill>
                  <a:srgbClr val="7F7F7F"/>
                </a:solidFill>
              </a:rPr>
              <a:t>Unite </a:t>
            </a:r>
            <a:r>
              <a:rPr lang="it-IT" sz="2800" dirty="0" smtClean="0">
                <a:solidFill>
                  <a:srgbClr val="7F7F7F"/>
                </a:solidFill>
              </a:rPr>
              <a:t>del Canavese </a:t>
            </a:r>
            <a:r>
              <a:rPr lang="it-IT" sz="2800" dirty="0">
                <a:solidFill>
                  <a:srgbClr val="7F7F7F"/>
                </a:solidFill>
              </a:rPr>
              <a:t>– </a:t>
            </a:r>
            <a:r>
              <a:rPr lang="it-IT" sz="2800" dirty="0" smtClean="0">
                <a:solidFill>
                  <a:srgbClr val="7F7F7F"/>
                </a:solidFill>
              </a:rPr>
              <a:t>Società Cooperativa Agricola</a:t>
            </a:r>
          </a:p>
          <a:p>
            <a:r>
              <a:rPr lang="it-IT" sz="2800" dirty="0" smtClean="0">
                <a:solidFill>
                  <a:srgbClr val="7F7F7F"/>
                </a:solidFill>
              </a:rPr>
              <a:t>- ASTELAV </a:t>
            </a:r>
            <a:r>
              <a:rPr lang="it-IT" sz="2800" dirty="0" err="1" smtClean="0">
                <a:solidFill>
                  <a:srgbClr val="7F7F7F"/>
                </a:solidFill>
              </a:rPr>
              <a:t>Srl</a:t>
            </a:r>
            <a:endParaRPr lang="it-IT" sz="2800" dirty="0" smtClean="0">
              <a:solidFill>
                <a:srgbClr val="7F7F7F"/>
              </a:solidFill>
            </a:endParaRPr>
          </a:p>
          <a:p>
            <a:endParaRPr lang="it-IT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sz="2800" dirty="0" smtClean="0">
              <a:solidFill>
                <a:srgbClr val="7F7F7F"/>
              </a:solidFill>
            </a:endParaRPr>
          </a:p>
          <a:p>
            <a:r>
              <a:rPr lang="it-IT" sz="2800" dirty="0" smtClean="0">
                <a:solidFill>
                  <a:srgbClr val="7F7F7F"/>
                </a:solidFill>
              </a:rPr>
              <a:t>- I cittadini - Le comunità </a:t>
            </a:r>
            <a:r>
              <a:rPr lang="it-IT" sz="2800" dirty="0" smtClean="0">
                <a:solidFill>
                  <a:srgbClr val="7F7F7F"/>
                </a:solidFill>
              </a:rPr>
              <a:t>energetiche – L’esperienza di Frassino</a:t>
            </a:r>
            <a:endParaRPr lang="it-IT" sz="2800" dirty="0">
              <a:solidFill>
                <a:srgbClr val="7F7F7F"/>
              </a:solidFill>
            </a:endParaRPr>
          </a:p>
          <a:p>
            <a:endParaRPr lang="it-IT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5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0169" y="5893821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 err="1">
                <a:solidFill>
                  <a:srgbClr val="C0504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vettoridisostenibilità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Strategia Regionale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lo Sviluppo Sostenibile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0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181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4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bozza alberello V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34" y="4788555"/>
            <a:ext cx="1364166" cy="124093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38552" y="116794"/>
            <a:ext cx="9604713" cy="1489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chemeClr val="accent5">
                    <a:lumMod val="75000"/>
                  </a:schemeClr>
                </a:solidFill>
              </a:rPr>
              <a:t>Primo passaggio</a:t>
            </a:r>
          </a:p>
          <a:p>
            <a:pPr algn="ctr"/>
            <a:endParaRPr lang="it-IT" sz="2800" dirty="0">
              <a:solidFill>
                <a:srgbClr val="7F7F7F"/>
              </a:solidFill>
            </a:endParaRPr>
          </a:p>
          <a:p>
            <a:pPr algn="ctr"/>
            <a:r>
              <a:rPr lang="it-IT" sz="2800" dirty="0" smtClean="0">
                <a:solidFill>
                  <a:srgbClr val="7F7F7F"/>
                </a:solidFill>
              </a:rPr>
              <a:t>In un mondo “sostenibile” sono soddisfatti requisiti sociali, economici </a:t>
            </a:r>
            <a:r>
              <a:rPr lang="it-IT" sz="2800" dirty="0">
                <a:solidFill>
                  <a:srgbClr val="7F7F7F"/>
                </a:solidFill>
              </a:rPr>
              <a:t>e </a:t>
            </a:r>
            <a:r>
              <a:rPr lang="it-IT" sz="2800" dirty="0" smtClean="0">
                <a:solidFill>
                  <a:srgbClr val="7F7F7F"/>
                </a:solidFill>
              </a:rPr>
              <a:t>ambientali </a:t>
            </a:r>
          </a:p>
          <a:p>
            <a:pPr algn="ctr"/>
            <a:endParaRPr lang="it-IT" sz="2800" dirty="0">
              <a:solidFill>
                <a:srgbClr val="7F7F7F"/>
              </a:solidFill>
            </a:endParaRPr>
          </a:p>
          <a:p>
            <a:pPr algn="ctr"/>
            <a:r>
              <a:rPr lang="it-IT" sz="2800" dirty="0">
                <a:solidFill>
                  <a:srgbClr val="7F7F7F"/>
                </a:solidFill>
              </a:rPr>
              <a:t>l</a:t>
            </a:r>
            <a:r>
              <a:rPr lang="it-IT" sz="2800" dirty="0" smtClean="0">
                <a:solidFill>
                  <a:srgbClr val="7F7F7F"/>
                </a:solidFill>
              </a:rPr>
              <a:t>e politiche</a:t>
            </a:r>
            <a:r>
              <a:rPr lang="it-IT" sz="2800" dirty="0">
                <a:solidFill>
                  <a:srgbClr val="7F7F7F"/>
                </a:solidFill>
              </a:rPr>
              <a:t> </a:t>
            </a:r>
            <a:r>
              <a:rPr lang="it-IT" sz="2800" dirty="0" smtClean="0">
                <a:solidFill>
                  <a:srgbClr val="7F7F7F"/>
                </a:solidFill>
              </a:rPr>
              <a:t>considerano più variabili </a:t>
            </a:r>
          </a:p>
          <a:p>
            <a:pPr algn="ctr"/>
            <a:r>
              <a:rPr lang="it-IT" sz="2800" dirty="0" smtClean="0">
                <a:solidFill>
                  <a:srgbClr val="7F7F7F"/>
                </a:solidFill>
              </a:rPr>
              <a:t>e conoscenze</a:t>
            </a:r>
          </a:p>
          <a:p>
            <a:pPr algn="ctr"/>
            <a:endParaRPr lang="it-IT" sz="2800" dirty="0">
              <a:solidFill>
                <a:srgbClr val="7F7F7F"/>
              </a:solidFill>
            </a:endParaRPr>
          </a:p>
          <a:p>
            <a:pPr algn="ctr"/>
            <a:r>
              <a:rPr lang="it-IT" sz="2800" dirty="0">
                <a:solidFill>
                  <a:srgbClr val="7F7F7F"/>
                </a:solidFill>
              </a:rPr>
              <a:t>p</a:t>
            </a:r>
            <a:r>
              <a:rPr lang="it-IT" sz="2800" dirty="0" smtClean="0">
                <a:solidFill>
                  <a:srgbClr val="7F7F7F"/>
                </a:solidFill>
              </a:rPr>
              <a:t>oiché Il futuro non è determinabile…</a:t>
            </a:r>
          </a:p>
          <a:p>
            <a:pPr algn="ctr"/>
            <a:endParaRPr lang="it-IT" sz="2800" dirty="0">
              <a:solidFill>
                <a:srgbClr val="7F7F7F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c’è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la capacità di mantenere o ampliare le alternative di cambiamento e di modificare le strategie di azione </a:t>
            </a:r>
          </a:p>
          <a:p>
            <a:pPr algn="ctr"/>
            <a:endParaRPr lang="it-IT" sz="2800" dirty="0" smtClean="0">
              <a:solidFill>
                <a:srgbClr val="7F7F7F"/>
              </a:solidFill>
            </a:endParaRPr>
          </a:p>
          <a:p>
            <a:pPr algn="ctr"/>
            <a:endParaRPr lang="it-IT" sz="2800" dirty="0">
              <a:solidFill>
                <a:srgbClr val="7F7F7F"/>
              </a:solidFill>
            </a:endParaRPr>
          </a:p>
          <a:p>
            <a:pPr algn="ctr"/>
            <a:endParaRPr lang="it-IT" sz="2800" dirty="0" smtClean="0">
              <a:solidFill>
                <a:srgbClr val="7F7F7F"/>
              </a:solidFill>
            </a:endParaRPr>
          </a:p>
          <a:p>
            <a:pPr algn="ctr"/>
            <a:endParaRPr lang="it-IT" sz="2800" dirty="0">
              <a:solidFill>
                <a:srgbClr val="7F7F7F"/>
              </a:solidFill>
            </a:endParaRPr>
          </a:p>
          <a:p>
            <a:pPr algn="ctr"/>
            <a:endParaRPr lang="it-IT" sz="2800" dirty="0" smtClean="0">
              <a:solidFill>
                <a:srgbClr val="7F7F7F"/>
              </a:solidFill>
            </a:endParaRPr>
          </a:p>
          <a:p>
            <a:pPr algn="ctr"/>
            <a:endParaRPr lang="it-IT" sz="2800" dirty="0" smtClean="0">
              <a:solidFill>
                <a:srgbClr val="7F7F7F"/>
              </a:solidFill>
            </a:endParaRPr>
          </a:p>
          <a:p>
            <a:pPr algn="ctr"/>
            <a:endParaRPr lang="it-IT" sz="2800" dirty="0" smtClean="0">
              <a:solidFill>
                <a:srgbClr val="7F7F7F"/>
              </a:solidFill>
            </a:endParaRPr>
          </a:p>
          <a:p>
            <a:pPr algn="ctr"/>
            <a:endParaRPr lang="it-IT" sz="2800" dirty="0" smtClean="0">
              <a:solidFill>
                <a:srgbClr val="7F7F7F"/>
              </a:solidFill>
            </a:endParaRPr>
          </a:p>
          <a:p>
            <a:pPr algn="ctr"/>
            <a:endParaRPr lang="it-IT" sz="2800" dirty="0">
              <a:solidFill>
                <a:srgbClr val="7F7F7F"/>
              </a:solidFill>
            </a:endParaRPr>
          </a:p>
          <a:p>
            <a:pPr algn="ctr"/>
            <a:endParaRPr lang="it-IT" sz="2800" dirty="0" smtClean="0">
              <a:solidFill>
                <a:srgbClr val="7F7F7F"/>
              </a:solidFill>
            </a:endParaRPr>
          </a:p>
          <a:p>
            <a:pPr algn="ctr"/>
            <a:endParaRPr lang="it-IT" sz="2800" dirty="0">
              <a:solidFill>
                <a:srgbClr val="7F7F7F"/>
              </a:solidFill>
            </a:endParaRPr>
          </a:p>
          <a:p>
            <a:pPr algn="ctr"/>
            <a:endParaRPr lang="it-IT" sz="2800" dirty="0" smtClean="0">
              <a:solidFill>
                <a:srgbClr val="7F7F7F"/>
              </a:solidFill>
            </a:endParaRPr>
          </a:p>
          <a:p>
            <a:pPr algn="ctr"/>
            <a:endParaRPr lang="it-IT" sz="2800" dirty="0">
              <a:solidFill>
                <a:srgbClr val="7F7F7F"/>
              </a:solidFill>
            </a:endParaRP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165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0169" y="5893821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 err="1">
                <a:solidFill>
                  <a:srgbClr val="C0504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vettoridisostenibilità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Strategia Regionale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lo Sviluppo Sostenibile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0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181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4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bozza alberello V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34" y="4788555"/>
            <a:ext cx="1364166" cy="124093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40730" y="832158"/>
            <a:ext cx="9721487" cy="895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 smtClean="0"/>
          </a:p>
          <a:p>
            <a:pPr algn="ctr"/>
            <a:r>
              <a:rPr lang="it-IT" sz="3200" dirty="0" smtClean="0"/>
              <a:t>Se la sostenibilità non è una “parola d’ordine”</a:t>
            </a:r>
          </a:p>
          <a:p>
            <a:pPr algn="ctr"/>
            <a:endParaRPr lang="it-IT" sz="3200" dirty="0"/>
          </a:p>
          <a:p>
            <a:pPr algn="ctr"/>
            <a:endParaRPr lang="it-IT" sz="3200" dirty="0" smtClean="0"/>
          </a:p>
          <a:p>
            <a:pPr algn="ctr"/>
            <a:r>
              <a:rPr lang="it-IT" sz="3200" dirty="0"/>
              <a:t>c</a:t>
            </a:r>
            <a:r>
              <a:rPr lang="it-IT" sz="3200" dirty="0" smtClean="0"/>
              <a:t>ambia la prospettiva </a:t>
            </a:r>
          </a:p>
          <a:p>
            <a:pPr algn="ctr"/>
            <a:endParaRPr lang="it-IT" sz="3200" dirty="0"/>
          </a:p>
          <a:p>
            <a:pPr algn="ctr"/>
            <a:endParaRPr lang="it-IT" sz="3200" dirty="0" smtClean="0"/>
          </a:p>
          <a:p>
            <a:pPr algn="ctr"/>
            <a:r>
              <a:rPr lang="it-IT" sz="3200" b="1" dirty="0">
                <a:solidFill>
                  <a:srgbClr val="C55A11"/>
                </a:solidFill>
              </a:rPr>
              <a:t>è</a:t>
            </a:r>
            <a:r>
              <a:rPr lang="it-IT" sz="3200" b="1" dirty="0" smtClean="0">
                <a:solidFill>
                  <a:srgbClr val="C55A11"/>
                </a:solidFill>
              </a:rPr>
              <a:t> multidisciplinare</a:t>
            </a:r>
            <a:r>
              <a:rPr lang="it-IT" sz="3200" b="1" dirty="0">
                <a:solidFill>
                  <a:srgbClr val="C55A11"/>
                </a:solidFill>
              </a:rPr>
              <a:t>, inter-settoriale, multi-scalare </a:t>
            </a:r>
            <a:endParaRPr lang="it-IT" sz="3200" b="1" dirty="0" smtClean="0">
              <a:solidFill>
                <a:srgbClr val="C55A11"/>
              </a:solidFill>
            </a:endParaRP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320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0169" y="5893821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 err="1">
                <a:solidFill>
                  <a:srgbClr val="C0504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vettoridisostenibilità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Strategia Regionale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lo Sviluppo Sostenibile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0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181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4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bozza alberello V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34" y="4788555"/>
            <a:ext cx="1364166" cy="124093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05003" y="467176"/>
            <a:ext cx="10159392" cy="8402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chemeClr val="accent5">
                    <a:lumMod val="75000"/>
                  </a:schemeClr>
                </a:solidFill>
              </a:rPr>
              <a:t>Secondo passaggio</a:t>
            </a:r>
          </a:p>
          <a:p>
            <a:endParaRPr lang="it-IT" dirty="0" smtClean="0"/>
          </a:p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Strategia Nazionale per lo Sviluppo Sostenibile ci dice che servono… 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it-IT" sz="2400" dirty="0" smtClean="0">
                <a:solidFill>
                  <a:srgbClr val="7F7F7F"/>
                </a:solidFill>
              </a:rPr>
              <a:t>conoscenza comune</a:t>
            </a:r>
          </a:p>
          <a:p>
            <a:r>
              <a:rPr lang="it-IT" sz="2400" dirty="0" smtClean="0">
                <a:solidFill>
                  <a:srgbClr val="7F7F7F"/>
                </a:solidFill>
              </a:rPr>
              <a:t>	educazione</a:t>
            </a:r>
          </a:p>
          <a:p>
            <a:r>
              <a:rPr lang="it-IT" sz="2400" dirty="0" smtClean="0">
                <a:solidFill>
                  <a:srgbClr val="7F7F7F"/>
                </a:solidFill>
              </a:rPr>
              <a:t>		formazione</a:t>
            </a:r>
          </a:p>
          <a:p>
            <a:r>
              <a:rPr lang="it-IT" sz="2400" dirty="0" smtClean="0">
                <a:solidFill>
                  <a:srgbClr val="7F7F7F"/>
                </a:solidFill>
              </a:rPr>
              <a:t>	comunicazione</a:t>
            </a:r>
          </a:p>
          <a:p>
            <a:r>
              <a:rPr lang="it-IT" sz="2400" dirty="0" smtClean="0">
                <a:solidFill>
                  <a:srgbClr val="7F7F7F"/>
                </a:solidFill>
              </a:rPr>
              <a:t>		partenariati </a:t>
            </a:r>
            <a:r>
              <a:rPr lang="it-IT" sz="2400" dirty="0">
                <a:solidFill>
                  <a:srgbClr val="7F7F7F"/>
                </a:solidFill>
              </a:rPr>
              <a:t>pubblico </a:t>
            </a:r>
            <a:r>
              <a:rPr lang="it-IT" sz="2400" dirty="0" smtClean="0">
                <a:solidFill>
                  <a:srgbClr val="7F7F7F"/>
                </a:solidFill>
              </a:rPr>
              <a:t>privato</a:t>
            </a:r>
          </a:p>
          <a:p>
            <a:r>
              <a:rPr lang="it-IT" sz="2400" dirty="0" smtClean="0">
                <a:solidFill>
                  <a:srgbClr val="7F7F7F"/>
                </a:solidFill>
              </a:rPr>
              <a:t>	nuovi </a:t>
            </a:r>
            <a:r>
              <a:rPr lang="it-IT" sz="2400" dirty="0">
                <a:solidFill>
                  <a:srgbClr val="7F7F7F"/>
                </a:solidFill>
              </a:rPr>
              <a:t>modi di lavorare della </a:t>
            </a:r>
            <a:r>
              <a:rPr lang="it-IT" sz="2400" dirty="0" smtClean="0">
                <a:solidFill>
                  <a:srgbClr val="7F7F7F"/>
                </a:solidFill>
              </a:rPr>
              <a:t>PA</a:t>
            </a:r>
            <a:endParaRPr lang="it-IT" sz="2400" dirty="0">
              <a:solidFill>
                <a:srgbClr val="7F7F7F"/>
              </a:solidFill>
            </a:endParaRPr>
          </a:p>
          <a:p>
            <a:r>
              <a:rPr lang="it-IT" sz="2400" dirty="0" smtClean="0">
                <a:solidFill>
                  <a:srgbClr val="7F7F7F"/>
                </a:solidFill>
              </a:rPr>
              <a:t>		monitoraggio </a:t>
            </a:r>
            <a:r>
              <a:rPr lang="it-IT" sz="2400" dirty="0">
                <a:solidFill>
                  <a:srgbClr val="7F7F7F"/>
                </a:solidFill>
              </a:rPr>
              <a:t>e valutazione delle </a:t>
            </a:r>
            <a:r>
              <a:rPr lang="it-IT" sz="2400" dirty="0" smtClean="0">
                <a:solidFill>
                  <a:srgbClr val="7F7F7F"/>
                </a:solidFill>
              </a:rPr>
              <a:t>politiche</a:t>
            </a:r>
          </a:p>
          <a:p>
            <a:endParaRPr lang="it-IT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per una società che si dà nuove regole (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governance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it-IT" sz="2800" dirty="0"/>
          </a:p>
          <a:p>
            <a:pPr algn="ctr"/>
            <a:endParaRPr lang="it-IT" sz="2800" dirty="0" smtClean="0"/>
          </a:p>
          <a:p>
            <a:endParaRPr lang="it-IT" sz="2800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730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0169" y="5893821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 err="1">
                <a:solidFill>
                  <a:srgbClr val="C0504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vettoridisostenibilità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Strategia Regionale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lo Sviluppo Sostenibile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0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181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4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bozza alberello V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34" y="4788555"/>
            <a:ext cx="1364166" cy="124093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69924" y="627768"/>
            <a:ext cx="9604713" cy="871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Piemonte</a:t>
            </a:r>
          </a:p>
          <a:p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it-I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governance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si affronta a partire dalle “aggregazioni” esistenti </a:t>
            </a:r>
          </a:p>
          <a:p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 alla Regione</a:t>
            </a:r>
          </a:p>
          <a:p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altri attori del territorio</a:t>
            </a:r>
          </a:p>
          <a:p>
            <a:pPr algn="ctr"/>
            <a:endParaRPr lang="it-IT" sz="2800" b="1" dirty="0" smtClean="0">
              <a:solidFill>
                <a:srgbClr val="C55A11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C55A11"/>
                </a:solidFill>
              </a:rPr>
              <a:t>Come cambiano i modi di lavorare assieme? Come si costruiscono nuova conoscenza, </a:t>
            </a:r>
          </a:p>
          <a:p>
            <a:pPr algn="ctr"/>
            <a:r>
              <a:rPr lang="it-IT" sz="2800" b="1" dirty="0" smtClean="0">
                <a:solidFill>
                  <a:srgbClr val="C55A11"/>
                </a:solidFill>
              </a:rPr>
              <a:t>politiche e linee di azione comuni?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409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0169" y="5893821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 err="1">
                <a:solidFill>
                  <a:srgbClr val="C0504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vettoridisostenibilità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Strategia Regionale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lo Sviluppo Sostenibile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0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181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4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bozza alberello V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34" y="4788555"/>
            <a:ext cx="1364166" cy="124093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02826" y="627768"/>
            <a:ext cx="1050971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chemeClr val="accent5">
                    <a:lumMod val="75000"/>
                  </a:schemeClr>
                </a:solidFill>
              </a:rPr>
              <a:t>Terzo passaggio</a:t>
            </a:r>
          </a:p>
          <a:p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 le aggregazioni… il Protocollo “La regione Piemonte per la green </a:t>
            </a:r>
            <a:r>
              <a:rPr lang="it-I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education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 lo sviluppo sostenibile…. 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it-I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cambiamenti culturali e di competenza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it-IT" sz="2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0169" y="5893821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 err="1">
                <a:solidFill>
                  <a:srgbClr val="C0504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vettoridisostenibilità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Strategia Regionale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lo Sviluppo Sostenibile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0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181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4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bozza alberello V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34" y="4788555"/>
            <a:ext cx="1364166" cy="124093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02826" y="627768"/>
            <a:ext cx="10509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77987" y="948952"/>
            <a:ext cx="1031995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creare contesti e strumenti per costruire </a:t>
            </a:r>
          </a:p>
          <a:p>
            <a:pPr algn="ctr"/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conoscenza (per nuove politiche ed azioni, stili di vita,…)</a:t>
            </a:r>
          </a:p>
          <a:p>
            <a:pPr algn="ctr"/>
            <a:endParaRPr lang="it-IT" sz="2800" dirty="0" smtClean="0">
              <a:solidFill>
                <a:srgbClr val="C55A11"/>
              </a:solidFill>
            </a:endParaRPr>
          </a:p>
          <a:p>
            <a:pPr algn="ctr"/>
            <a:endParaRPr lang="it-IT" sz="2800" dirty="0">
              <a:solidFill>
                <a:srgbClr val="C55A11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C55A11"/>
                </a:solidFill>
              </a:rPr>
              <a:t>enti territoriali e locali	altre istituzioni	scuole	agenzie di formazione professionale	aziende	professionisti	cittadini	associazioni e ordini professionali	enti di ricerca	associazioni 		fondazioni	cooperative	……………………..	   	  							 </a:t>
            </a:r>
          </a:p>
          <a:p>
            <a:pPr algn="ctr"/>
            <a:endParaRPr lang="it-IT" sz="2800" b="1" dirty="0">
              <a:solidFill>
                <a:srgbClr val="C55A11"/>
              </a:solidFill>
            </a:endParaRPr>
          </a:p>
          <a:p>
            <a:pPr algn="ctr"/>
            <a:endParaRPr lang="it-IT" sz="2800" dirty="0" smtClean="0">
              <a:solidFill>
                <a:srgbClr val="C55A11"/>
              </a:solidFill>
            </a:endParaRPr>
          </a:p>
          <a:p>
            <a:pPr algn="ctr"/>
            <a:endParaRPr lang="it-IT" sz="2800" dirty="0">
              <a:solidFill>
                <a:srgbClr val="C55A11"/>
              </a:solidFill>
            </a:endParaRPr>
          </a:p>
          <a:p>
            <a:pPr algn="ctr"/>
            <a:endParaRPr lang="it-IT" sz="2800" dirty="0" smtClean="0">
              <a:solidFill>
                <a:srgbClr val="C55A11"/>
              </a:solidFill>
            </a:endParaRPr>
          </a:p>
          <a:p>
            <a:pPr algn="ctr"/>
            <a:endParaRPr lang="it-IT" sz="2800" dirty="0">
              <a:solidFill>
                <a:srgbClr val="C55A11"/>
              </a:solidFill>
            </a:endParaRPr>
          </a:p>
          <a:p>
            <a:pPr algn="ctr"/>
            <a:endParaRPr lang="it-IT" sz="2800" dirty="0" smtClean="0">
              <a:solidFill>
                <a:srgbClr val="C55A11"/>
              </a:solidFill>
            </a:endParaRPr>
          </a:p>
          <a:p>
            <a:pPr algn="ctr"/>
            <a:endParaRPr lang="it-IT" sz="2800" dirty="0">
              <a:solidFill>
                <a:srgbClr val="C55A11"/>
              </a:solidFill>
            </a:endParaRPr>
          </a:p>
          <a:p>
            <a:pPr algn="ctr"/>
            <a:endParaRPr lang="it-IT" sz="2800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4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0169" y="5893821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 err="1">
                <a:solidFill>
                  <a:srgbClr val="C0504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vettoridisostenibilità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Strategia Regionale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lo Sviluppo Sostenibile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0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181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4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bozza alberello V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34" y="4788555"/>
            <a:ext cx="1364166" cy="124093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02826" y="627768"/>
            <a:ext cx="1050971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chemeClr val="accent5">
                    <a:lumMod val="75000"/>
                  </a:schemeClr>
                </a:solidFill>
              </a:rPr>
              <a:t>Quarto passaggio</a:t>
            </a:r>
          </a:p>
          <a:p>
            <a:pPr algn="ctr"/>
            <a:endParaRPr lang="it-IT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sz="2800" b="1" dirty="0">
                <a:solidFill>
                  <a:srgbClr val="C55A11"/>
                </a:solidFill>
              </a:rPr>
              <a:t>r</a:t>
            </a:r>
            <a:r>
              <a:rPr lang="it-IT" sz="2800" b="1" dirty="0" smtClean="0">
                <a:solidFill>
                  <a:srgbClr val="C55A11"/>
                </a:solidFill>
              </a:rPr>
              <a:t>endere disponibili le conoscenze delle singole pratiche</a:t>
            </a:r>
          </a:p>
          <a:p>
            <a:pPr algn="ctr"/>
            <a:endParaRPr lang="it-IT" sz="2800" b="1" dirty="0">
              <a:solidFill>
                <a:srgbClr val="C55A11"/>
              </a:solidFill>
            </a:endParaRPr>
          </a:p>
          <a:p>
            <a:pPr algn="ctr"/>
            <a:r>
              <a:rPr lang="it-IT" sz="2800" b="1" dirty="0">
                <a:solidFill>
                  <a:srgbClr val="C55A11"/>
                </a:solidFill>
              </a:rPr>
              <a:t>p</a:t>
            </a:r>
            <a:r>
              <a:rPr lang="it-IT" sz="2800" b="1" dirty="0" smtClean="0">
                <a:solidFill>
                  <a:srgbClr val="C55A11"/>
                </a:solidFill>
              </a:rPr>
              <a:t>artire da chi già ha cambiato, sta cambiando o intende cambiare</a:t>
            </a:r>
          </a:p>
          <a:p>
            <a:pPr algn="ctr"/>
            <a:endParaRPr lang="it-IT" sz="2800" b="1" dirty="0">
              <a:solidFill>
                <a:srgbClr val="C55A11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C55A11"/>
                </a:solidFill>
              </a:rPr>
              <a:t>superare le frammentazioni – ricomporre conoscenza</a:t>
            </a:r>
          </a:p>
          <a:p>
            <a:pPr algn="ctr"/>
            <a:endParaRPr lang="it-IT" sz="2800" b="1" dirty="0">
              <a:solidFill>
                <a:srgbClr val="C55A11"/>
              </a:solidFill>
            </a:endParaRPr>
          </a:p>
          <a:p>
            <a:pPr algn="ctr"/>
            <a:endParaRPr lang="it-IT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0169" y="5893821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 err="1">
                <a:solidFill>
                  <a:srgbClr val="C0504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vettoridisostenibilità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Strategia Regionale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1200" b="1" dirty="0">
                <a:solidFill>
                  <a:srgbClr val="2158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lo Sviluppo Sostenibile</a:t>
            </a:r>
            <a:endParaRPr lang="it-IT" altLang="zh-C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0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4181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454" y="6309319"/>
            <a:ext cx="3509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bozza alberello V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34" y="4788555"/>
            <a:ext cx="1364166" cy="124093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02826" y="627768"/>
            <a:ext cx="10509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0"/>
            <a:ext cx="11630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2A180C19-DEB1-4170-ADF7-53BB347EDEE6}" vid="{9D8AF549-6994-453F-91C5-B763233EE0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336</Words>
  <Application>Microsoft Macintosh PowerPoint</Application>
  <PresentationFormat>Personalizzato</PresentationFormat>
  <Paragraphs>187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La strategia del Piemonte  per lo sviluppo sostenibile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FLFIMGSKAò JDOCMDKSPSL</dc:title>
  <dc:creator>fiorenzo ferlaino</dc:creator>
  <cp:lastModifiedBy>Claudia Galetto</cp:lastModifiedBy>
  <cp:revision>12</cp:revision>
  <dcterms:created xsi:type="dcterms:W3CDTF">2019-06-05T09:25:47Z</dcterms:created>
  <dcterms:modified xsi:type="dcterms:W3CDTF">2019-06-07T21:11:37Z</dcterms:modified>
</cp:coreProperties>
</file>