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843" r:id="rId3"/>
    <p:sldId id="844" r:id="rId4"/>
    <p:sldId id="845" r:id="rId5"/>
    <p:sldId id="846" r:id="rId6"/>
    <p:sldId id="847" r:id="rId7"/>
    <p:sldId id="810" r:id="rId8"/>
    <p:sldId id="284" r:id="rId9"/>
    <p:sldId id="816" r:id="rId10"/>
    <p:sldId id="341" r:id="rId11"/>
    <p:sldId id="799" r:id="rId12"/>
    <p:sldId id="841" r:id="rId13"/>
    <p:sldId id="340" r:id="rId14"/>
    <p:sldId id="339" r:id="rId15"/>
    <p:sldId id="258" r:id="rId16"/>
    <p:sldId id="259" r:id="rId17"/>
    <p:sldId id="262" r:id="rId18"/>
    <p:sldId id="260" r:id="rId19"/>
    <p:sldId id="261" r:id="rId20"/>
    <p:sldId id="842" r:id="rId21"/>
    <p:sldId id="80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FCB4A-24B3-46BD-A968-E7CCF1C8A037}" v="47" dt="2019-06-07T19:46:40.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4" d="100"/>
          <a:sy n="64" d="100"/>
        </p:scale>
        <p:origin x="1370"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CAAAED1-7A7E-4845-B039-AE76977F1B23}" type="datetimeFigureOut">
              <a:rPr lang="it-IT" smtClean="0"/>
              <a:t>07/06/2019</a:t>
            </a:fld>
            <a:endParaRPr lang="it-I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it-I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76E15-ECC0-4B07-8575-63785CA61DF8}" type="slidenum">
              <a:rPr lang="it-IT" smtClean="0"/>
              <a:t>‹N›</a:t>
            </a:fld>
            <a:endParaRPr lang="it-IT"/>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7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AAAED1-7A7E-4845-B039-AE76977F1B23}" type="datetimeFigureOut">
              <a:rPr lang="it-IT" smtClean="0"/>
              <a:t>07/06/2019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1676E15-ECC0-4B07-8575-63785CA61DF8}" type="slidenum">
              <a:rPr lang="it-IT" smtClean="0"/>
              <a:t>‹N›</a:t>
            </a:fld>
            <a:endParaRPr lang="it-IT"/>
          </a:p>
        </p:txBody>
      </p:sp>
    </p:spTree>
    <p:extLst>
      <p:ext uri="{BB962C8B-B14F-4D97-AF65-F5344CB8AC3E}">
        <p14:creationId xmlns:p14="http://schemas.microsoft.com/office/powerpoint/2010/main" val="321648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AAAED1-7A7E-4845-B039-AE76977F1B23}" type="datetimeFigureOut">
              <a:rPr lang="it-IT" smtClean="0"/>
              <a:t>07/06/2019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1676E15-ECC0-4B07-8575-63785CA61DF8}" type="slidenum">
              <a:rPr lang="it-IT" smtClean="0"/>
              <a:t>‹N›</a:t>
            </a:fld>
            <a:endParaRPr lang="it-IT"/>
          </a:p>
        </p:txBody>
      </p:sp>
    </p:spTree>
    <p:extLst>
      <p:ext uri="{BB962C8B-B14F-4D97-AF65-F5344CB8AC3E}">
        <p14:creationId xmlns:p14="http://schemas.microsoft.com/office/powerpoint/2010/main" val="117410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AAAED1-7A7E-4845-B039-AE76977F1B23}" type="datetimeFigureOut">
              <a:rPr lang="it-IT" smtClean="0"/>
              <a:t>07/06/2019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1676E15-ECC0-4B07-8575-63785CA61DF8}" type="slidenum">
              <a:rPr lang="it-IT" smtClean="0"/>
              <a:t>‹N›</a:t>
            </a:fld>
            <a:endParaRPr lang="it-IT"/>
          </a:p>
        </p:txBody>
      </p:sp>
    </p:spTree>
    <p:extLst>
      <p:ext uri="{BB962C8B-B14F-4D97-AF65-F5344CB8AC3E}">
        <p14:creationId xmlns:p14="http://schemas.microsoft.com/office/powerpoint/2010/main" val="168340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CAAAED1-7A7E-4845-B039-AE76977F1B23}" type="datetimeFigureOut">
              <a:rPr lang="it-IT" smtClean="0"/>
              <a:t>07/06/2019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1676E15-ECC0-4B07-8575-63785CA61DF8}" type="slidenum">
              <a:rPr lang="it-IT" smtClean="0"/>
              <a:t>‹N›</a:t>
            </a:fld>
            <a:endParaRPr lang="it-IT"/>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73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CAAAED1-7A7E-4845-B039-AE76977F1B23}" type="datetimeFigureOut">
              <a:rPr lang="it-IT" smtClean="0"/>
              <a:t>07/06/2019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1676E15-ECC0-4B07-8575-63785CA61DF8}" type="slidenum">
              <a:rPr lang="it-IT" smtClean="0"/>
              <a:t>‹N›</a:t>
            </a:fld>
            <a:endParaRPr lang="it-IT"/>
          </a:p>
        </p:txBody>
      </p:sp>
    </p:spTree>
    <p:extLst>
      <p:ext uri="{BB962C8B-B14F-4D97-AF65-F5344CB8AC3E}">
        <p14:creationId xmlns:p14="http://schemas.microsoft.com/office/powerpoint/2010/main" val="251472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CAAAED1-7A7E-4845-B039-AE76977F1B23}" type="datetimeFigureOut">
              <a:rPr lang="it-IT" smtClean="0"/>
              <a:t>07/06/2019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1676E15-ECC0-4B07-8575-63785CA61DF8}" type="slidenum">
              <a:rPr lang="it-IT" smtClean="0"/>
              <a:t>‹N›</a:t>
            </a:fld>
            <a:endParaRPr lang="it-IT"/>
          </a:p>
        </p:txBody>
      </p:sp>
    </p:spTree>
    <p:extLst>
      <p:ext uri="{BB962C8B-B14F-4D97-AF65-F5344CB8AC3E}">
        <p14:creationId xmlns:p14="http://schemas.microsoft.com/office/powerpoint/2010/main" val="282007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CAAAED1-7A7E-4845-B039-AE76977F1B23}" type="datetimeFigureOut">
              <a:rPr lang="it-IT" smtClean="0"/>
              <a:t>07/06/2019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1676E15-ECC0-4B07-8575-63785CA61DF8}" type="slidenum">
              <a:rPr lang="it-IT" smtClean="0"/>
              <a:t>‹N›</a:t>
            </a:fld>
            <a:endParaRPr lang="it-IT"/>
          </a:p>
        </p:txBody>
      </p:sp>
    </p:spTree>
    <p:extLst>
      <p:ext uri="{BB962C8B-B14F-4D97-AF65-F5344CB8AC3E}">
        <p14:creationId xmlns:p14="http://schemas.microsoft.com/office/powerpoint/2010/main" val="389374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AAED1-7A7E-4845-B039-AE76977F1B23}" type="datetimeFigureOut">
              <a:rPr lang="it-IT" smtClean="0"/>
              <a:t>07/06/2019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1676E15-ECC0-4B07-8575-63785CA61DF8}" type="slidenum">
              <a:rPr lang="it-IT" smtClean="0"/>
              <a:t>‹N›</a:t>
            </a:fld>
            <a:endParaRPr lang="it-IT"/>
          </a:p>
        </p:txBody>
      </p:sp>
    </p:spTree>
    <p:extLst>
      <p:ext uri="{BB962C8B-B14F-4D97-AF65-F5344CB8AC3E}">
        <p14:creationId xmlns:p14="http://schemas.microsoft.com/office/powerpoint/2010/main" val="111431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CAAAED1-7A7E-4845-B039-AE76977F1B23}" type="datetimeFigureOut">
              <a:rPr lang="it-IT" smtClean="0"/>
              <a:t>07/06/2019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1676E15-ECC0-4B07-8575-63785CA61DF8}" type="slidenum">
              <a:rPr lang="it-IT" smtClean="0"/>
              <a:t>‹N›</a:t>
            </a:fld>
            <a:endParaRPr lang="it-IT"/>
          </a:p>
        </p:txBody>
      </p:sp>
    </p:spTree>
    <p:extLst>
      <p:ext uri="{BB962C8B-B14F-4D97-AF65-F5344CB8AC3E}">
        <p14:creationId xmlns:p14="http://schemas.microsoft.com/office/powerpoint/2010/main" val="324875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CAAAED1-7A7E-4845-B039-AE76977F1B23}" type="datetimeFigureOut">
              <a:rPr lang="it-IT" smtClean="0"/>
              <a:t>07/06/2019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1676E15-ECC0-4B07-8575-63785CA61DF8}" type="slidenum">
              <a:rPr lang="it-IT" smtClean="0"/>
              <a:t>‹N›</a:t>
            </a:fld>
            <a:endParaRPr lang="it-IT"/>
          </a:p>
        </p:txBody>
      </p:sp>
    </p:spTree>
    <p:extLst>
      <p:ext uri="{BB962C8B-B14F-4D97-AF65-F5344CB8AC3E}">
        <p14:creationId xmlns:p14="http://schemas.microsoft.com/office/powerpoint/2010/main" val="401052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CAAAED1-7A7E-4845-B039-AE76977F1B23}" type="datetimeFigureOut">
              <a:rPr lang="it-IT" smtClean="0"/>
              <a:t>07/06/2019</a:t>
            </a:fld>
            <a:endParaRPr lang="it-IT"/>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it-IT"/>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A1676E15-ECC0-4B07-8575-63785CA61DF8}" type="slidenum">
              <a:rPr lang="it-IT" smtClean="0"/>
              <a:t>‹N›</a:t>
            </a:fld>
            <a:endParaRPr lang="it-IT"/>
          </a:p>
        </p:txBody>
      </p:sp>
    </p:spTree>
    <p:extLst>
      <p:ext uri="{BB962C8B-B14F-4D97-AF65-F5344CB8AC3E}">
        <p14:creationId xmlns:p14="http://schemas.microsoft.com/office/powerpoint/2010/main" val="4251308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mario.salomone@unibg.i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033" y="246887"/>
            <a:ext cx="439599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52693" y="4220801"/>
            <a:ext cx="3161954"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325D3D1-55D9-4046-A19B-AEF94192118B}"/>
              </a:ext>
            </a:extLst>
          </p:cNvPr>
          <p:cNvSpPr>
            <a:spLocks noGrp="1"/>
          </p:cNvSpPr>
          <p:nvPr>
            <p:ph type="title"/>
          </p:nvPr>
        </p:nvSpPr>
        <p:spPr>
          <a:xfrm>
            <a:off x="5052693" y="579719"/>
            <a:ext cx="3424672" cy="3215338"/>
          </a:xfrm>
        </p:spPr>
        <p:txBody>
          <a:bodyPr vert="horz" lIns="91440" tIns="45720" rIns="91440" bIns="45720" rtlCol="0" anchor="b">
            <a:normAutofit fontScale="90000"/>
          </a:bodyPr>
          <a:lstStyle/>
          <a:p>
            <a:pPr algn="ctr" defTabSz="914400">
              <a:lnSpc>
                <a:spcPct val="85000"/>
              </a:lnSpc>
            </a:pPr>
            <a:r>
              <a:rPr lang="en-US" sz="2900" b="1" cap="all" dirty="0">
                <a:solidFill>
                  <a:srgbClr val="FFFFFF"/>
                </a:solidFill>
              </a:rPr>
              <a:t>DIRITTO AL FUTURO E </a:t>
            </a:r>
            <a:r>
              <a:rPr lang="en-US" sz="2900" b="1" cap="all" dirty="0" err="1">
                <a:solidFill>
                  <a:srgbClr val="FFFFFF"/>
                </a:solidFill>
              </a:rPr>
              <a:t>RESPONSABILITà</a:t>
            </a:r>
            <a:r>
              <a:rPr lang="en-US" sz="2900" b="1" cap="all" dirty="0">
                <a:solidFill>
                  <a:srgbClr val="FFFFFF"/>
                </a:solidFill>
              </a:rPr>
              <a:t> CONDIVISE</a:t>
            </a:r>
            <a:br>
              <a:rPr lang="en-US" sz="2900" b="1" cap="all" dirty="0">
                <a:solidFill>
                  <a:srgbClr val="FFFFFF"/>
                </a:solidFill>
              </a:rPr>
            </a:br>
            <a:r>
              <a:rPr lang="en-US" sz="2000" b="1" cap="all" dirty="0">
                <a:solidFill>
                  <a:srgbClr val="FFFFFF"/>
                </a:solidFill>
              </a:rPr>
              <a:t>TORINO 8 GIUGNO 2019</a:t>
            </a:r>
            <a:br>
              <a:rPr lang="en-US" sz="2900" b="1" cap="all" dirty="0">
                <a:solidFill>
                  <a:srgbClr val="FFFFFF"/>
                </a:solidFill>
              </a:rPr>
            </a:br>
            <a:br>
              <a:rPr lang="en-US" sz="2900" b="1" cap="all" dirty="0">
                <a:solidFill>
                  <a:srgbClr val="FFFFFF"/>
                </a:solidFill>
              </a:rPr>
            </a:br>
            <a:r>
              <a:rPr lang="en-US" sz="2900" b="1" cap="all" dirty="0" err="1">
                <a:solidFill>
                  <a:srgbClr val="FFFFFF"/>
                </a:solidFill>
              </a:rPr>
              <a:t>il</a:t>
            </a:r>
            <a:r>
              <a:rPr lang="en-US" sz="2900" b="1" cap="all" dirty="0">
                <a:solidFill>
                  <a:srgbClr val="FFFFFF"/>
                </a:solidFill>
              </a:rPr>
              <a:t> </a:t>
            </a:r>
            <a:r>
              <a:rPr lang="en-US" sz="2900" b="1" cap="all" dirty="0" err="1">
                <a:solidFill>
                  <a:srgbClr val="FFFFFF"/>
                </a:solidFill>
              </a:rPr>
              <a:t>legame</a:t>
            </a:r>
            <a:r>
              <a:rPr lang="en-US" sz="2900" b="1" cap="all" dirty="0">
                <a:solidFill>
                  <a:srgbClr val="FFFFFF"/>
                </a:solidFill>
              </a:rPr>
              <a:t> </a:t>
            </a:r>
            <a:r>
              <a:rPr lang="en-US" sz="2900" b="1" cap="all" dirty="0" err="1">
                <a:solidFill>
                  <a:srgbClr val="FFFFFF"/>
                </a:solidFill>
              </a:rPr>
              <a:t>tra</a:t>
            </a:r>
            <a:r>
              <a:rPr lang="en-US" sz="2900" b="1" cap="all" dirty="0">
                <a:solidFill>
                  <a:srgbClr val="FFFFFF"/>
                </a:solidFill>
              </a:rPr>
              <a:t> </a:t>
            </a:r>
            <a:r>
              <a:rPr lang="en-US" sz="2900" b="1" cap="all" dirty="0" err="1">
                <a:solidFill>
                  <a:srgbClr val="FFFFFF"/>
                </a:solidFill>
              </a:rPr>
              <a:t>dimensione</a:t>
            </a:r>
            <a:r>
              <a:rPr lang="en-US" sz="2900" b="1" cap="all" dirty="0">
                <a:solidFill>
                  <a:srgbClr val="FFFFFF"/>
                </a:solidFill>
              </a:rPr>
              <a:t> </a:t>
            </a:r>
            <a:r>
              <a:rPr lang="en-US" sz="2900" b="1" cap="all" dirty="0" err="1">
                <a:solidFill>
                  <a:srgbClr val="FFFFFF"/>
                </a:solidFill>
              </a:rPr>
              <a:t>sociale</a:t>
            </a:r>
            <a:r>
              <a:rPr lang="en-US" sz="2900" b="1" cap="all" dirty="0">
                <a:solidFill>
                  <a:srgbClr val="FFFFFF"/>
                </a:solidFill>
              </a:rPr>
              <a:t> e </a:t>
            </a:r>
            <a:r>
              <a:rPr lang="en-US" sz="2900" b="1" cap="all" dirty="0" err="1">
                <a:solidFill>
                  <a:srgbClr val="FFFFFF"/>
                </a:solidFill>
              </a:rPr>
              <a:t>ambientale</a:t>
            </a:r>
            <a:endParaRPr lang="en-US" sz="2900" b="1" cap="all" dirty="0">
              <a:solidFill>
                <a:srgbClr val="FFFFFF"/>
              </a:solidFill>
            </a:endParaRPr>
          </a:p>
        </p:txBody>
      </p:sp>
      <p:pic>
        <p:nvPicPr>
          <p:cNvPr id="5" name="Immagine 4">
            <a:extLst>
              <a:ext uri="{FF2B5EF4-FFF2-40B4-BE49-F238E27FC236}">
                <a16:creationId xmlns:a16="http://schemas.microsoft.com/office/drawing/2014/main" id="{C43EA9E5-EA5A-4CDE-B23C-938941DE1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95" y="243840"/>
            <a:ext cx="3820220" cy="6393673"/>
          </a:xfrm>
          <a:prstGeom prst="rect">
            <a:avLst/>
          </a:prstGeom>
        </p:spPr>
      </p:pic>
    </p:spTree>
    <p:extLst>
      <p:ext uri="{BB962C8B-B14F-4D97-AF65-F5344CB8AC3E}">
        <p14:creationId xmlns:p14="http://schemas.microsoft.com/office/powerpoint/2010/main" val="383078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221CDE-5758-4F8A-8E5E-597B1D5A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11480FC-7901-40F2-8538-739D6CD4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D45BCBED-A6B8-49F8-966E-3424F39CB8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C5E09C-4939-469C-A1BD-6386726DA4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62458"/>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8DE454B3-3E68-43C2-A4A2-823BBF90D55F}"/>
              </a:ext>
            </a:extLst>
          </p:cNvPr>
          <p:cNvSpPr>
            <a:spLocks noGrp="1"/>
          </p:cNvSpPr>
          <p:nvPr>
            <p:ph type="title"/>
          </p:nvPr>
        </p:nvSpPr>
        <p:spPr>
          <a:xfrm>
            <a:off x="832485" y="4208424"/>
            <a:ext cx="7475220" cy="1325880"/>
          </a:xfrm>
        </p:spPr>
        <p:txBody>
          <a:bodyPr vert="horz" lIns="91440" tIns="45720" rIns="91440" bIns="45720" rtlCol="0" anchor="b">
            <a:normAutofit/>
          </a:bodyPr>
          <a:lstStyle/>
          <a:p>
            <a:pPr algn="ctr" defTabSz="914400">
              <a:lnSpc>
                <a:spcPct val="85000"/>
              </a:lnSpc>
            </a:pPr>
            <a:r>
              <a:rPr lang="en-US" sz="4400" b="1" cap="all">
                <a:solidFill>
                  <a:srgbClr val="FFFFFF"/>
                </a:solidFill>
              </a:rPr>
              <a:t>Fin dall’epoca di vele e cannoni</a:t>
            </a:r>
          </a:p>
        </p:txBody>
      </p:sp>
      <p:pic>
        <p:nvPicPr>
          <p:cNvPr id="5" name="Immagine 4" descr="Immagine che contiene trasporto&#10;&#10;Descrizione generata automaticamente">
            <a:extLst>
              <a:ext uri="{FF2B5EF4-FFF2-40B4-BE49-F238E27FC236}">
                <a16:creationId xmlns:a16="http://schemas.microsoft.com/office/drawing/2014/main" id="{DB793377-7596-41CF-BEC0-1861D2DB56AA}"/>
              </a:ext>
            </a:extLst>
          </p:cNvPr>
          <p:cNvPicPr>
            <a:picLocks noChangeAspect="1"/>
          </p:cNvPicPr>
          <p:nvPr/>
        </p:nvPicPr>
        <p:blipFill rotWithShape="1">
          <a:blip r:embed="rId2">
            <a:extLst>
              <a:ext uri="{28A0092B-C50C-407E-A947-70E740481C1C}">
                <a14:useLocalDpi xmlns:a14="http://schemas.microsoft.com/office/drawing/2010/main" val="0"/>
              </a:ext>
            </a:extLst>
          </a:blip>
          <a:srcRect t="28994" b="28996"/>
          <a:stretch/>
        </p:blipFill>
        <p:spPr>
          <a:xfrm>
            <a:off x="182880" y="256540"/>
            <a:ext cx="5465826" cy="3764276"/>
          </a:xfrm>
          <a:prstGeom prst="rect">
            <a:avLst/>
          </a:prstGeom>
        </p:spPr>
      </p:pic>
      <p:pic>
        <p:nvPicPr>
          <p:cNvPr id="7" name="Immagine 6" descr="Immagine che contiene trasporto&#10;&#10;Descrizione generata automaticamente">
            <a:extLst>
              <a:ext uri="{FF2B5EF4-FFF2-40B4-BE49-F238E27FC236}">
                <a16:creationId xmlns:a16="http://schemas.microsoft.com/office/drawing/2014/main" id="{1FE7A177-5A8F-4220-A32A-269DE6F2B4B0}"/>
              </a:ext>
            </a:extLst>
          </p:cNvPr>
          <p:cNvPicPr>
            <a:picLocks noChangeAspect="1"/>
          </p:cNvPicPr>
          <p:nvPr/>
        </p:nvPicPr>
        <p:blipFill rotWithShape="1">
          <a:blip r:embed="rId2">
            <a:extLst>
              <a:ext uri="{28A0092B-C50C-407E-A947-70E740481C1C}">
                <a14:useLocalDpi xmlns:a14="http://schemas.microsoft.com/office/drawing/2010/main" val="0"/>
              </a:ext>
            </a:extLst>
          </a:blip>
          <a:srcRect t="17722" r="1" b="13026"/>
          <a:stretch/>
        </p:blipFill>
        <p:spPr>
          <a:xfrm>
            <a:off x="5648706" y="256540"/>
            <a:ext cx="3315679" cy="3764276"/>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291358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0FF573B6-4DC6-4719-8157-736602AFD450}"/>
              </a:ext>
            </a:extLst>
          </p:cNvPr>
          <p:cNvSpPr>
            <a:spLocks noGrp="1"/>
          </p:cNvSpPr>
          <p:nvPr>
            <p:ph type="title"/>
          </p:nvPr>
        </p:nvSpPr>
        <p:spPr>
          <a:xfrm>
            <a:off x="5668923" y="609600"/>
            <a:ext cx="2934437" cy="1356360"/>
          </a:xfrm>
        </p:spPr>
        <p:txBody>
          <a:bodyPr>
            <a:normAutofit/>
          </a:bodyPr>
          <a:lstStyle/>
          <a:p>
            <a:r>
              <a:rPr lang="it-IT" sz="2800" b="1"/>
              <a:t>La «rivoluzione militare</a:t>
            </a:r>
            <a:r>
              <a:rPr lang="it-IT" sz="2800"/>
              <a:t>»</a:t>
            </a:r>
          </a:p>
        </p:txBody>
      </p:sp>
      <p:pic>
        <p:nvPicPr>
          <p:cNvPr id="5" name="Immagine 4" descr="Immagine che contiene terra, cielo, esterni, arma&#10;&#10;Descrizione generata automaticamente">
            <a:extLst>
              <a:ext uri="{FF2B5EF4-FFF2-40B4-BE49-F238E27FC236}">
                <a16:creationId xmlns:a16="http://schemas.microsoft.com/office/drawing/2014/main" id="{1C164AA3-B784-436D-BF88-CDF833E360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80" r="16741"/>
          <a:stretch/>
        </p:blipFill>
        <p:spPr>
          <a:xfrm>
            <a:off x="654048" y="966599"/>
            <a:ext cx="4534182" cy="4922821"/>
          </a:xfrm>
          <a:prstGeom prst="rect">
            <a:avLst/>
          </a:prstGeom>
        </p:spPr>
      </p:pic>
      <p:sp>
        <p:nvSpPr>
          <p:cNvPr id="3" name="Segnaposto contenuto 2">
            <a:extLst>
              <a:ext uri="{FF2B5EF4-FFF2-40B4-BE49-F238E27FC236}">
                <a16:creationId xmlns:a16="http://schemas.microsoft.com/office/drawing/2014/main" id="{9628E672-C6CB-4E24-B23A-866D0C5A2FEC}"/>
              </a:ext>
            </a:extLst>
          </p:cNvPr>
          <p:cNvSpPr>
            <a:spLocks noGrp="1"/>
          </p:cNvSpPr>
          <p:nvPr>
            <p:ph idx="1"/>
          </p:nvPr>
        </p:nvSpPr>
        <p:spPr>
          <a:xfrm>
            <a:off x="5668923" y="2057400"/>
            <a:ext cx="2934437" cy="4038600"/>
          </a:xfrm>
        </p:spPr>
        <p:txBody>
          <a:bodyPr>
            <a:normAutofit/>
          </a:bodyPr>
          <a:lstStyle/>
          <a:p>
            <a:r>
              <a:rPr lang="it-IT" sz="2400" dirty="0"/>
              <a:t>Tra il XVI e il XVIII secolo aumentano di dieci volte gli effettivi degli eserciti europei, che vanno mantenuti e equipaggiati.</a:t>
            </a:r>
          </a:p>
          <a:p>
            <a:r>
              <a:rPr lang="it-IT" sz="2400" dirty="0"/>
              <a:t>Aumentano i costi di fortificazioni e armi. </a:t>
            </a:r>
          </a:p>
        </p:txBody>
      </p:sp>
    </p:spTree>
    <p:extLst>
      <p:ext uri="{BB962C8B-B14F-4D97-AF65-F5344CB8AC3E}">
        <p14:creationId xmlns:p14="http://schemas.microsoft.com/office/powerpoint/2010/main" val="422070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3068AAB-2726-4B6D-B827-715C2567A2DC}"/>
              </a:ext>
            </a:extLst>
          </p:cNvPr>
          <p:cNvSpPr>
            <a:spLocks noGrp="1"/>
          </p:cNvSpPr>
          <p:nvPr>
            <p:ph type="title"/>
          </p:nvPr>
        </p:nvSpPr>
        <p:spPr>
          <a:xfrm>
            <a:off x="348381" y="5564896"/>
            <a:ext cx="6619243" cy="834720"/>
          </a:xfrm>
        </p:spPr>
        <p:txBody>
          <a:bodyPr vert="horz" lIns="91440" tIns="45720" rIns="91440" bIns="45720" rtlCol="0" anchor="b">
            <a:normAutofit/>
          </a:bodyPr>
          <a:lstStyle/>
          <a:p>
            <a:pPr defTabSz="457200"/>
            <a:r>
              <a:rPr lang="en-US" dirty="0"/>
              <a:t>Una </a:t>
            </a:r>
            <a:r>
              <a:rPr lang="en-US" dirty="0" err="1"/>
              <a:t>narrazione</a:t>
            </a:r>
            <a:r>
              <a:rPr lang="en-US" dirty="0"/>
              <a:t>: Defoe</a:t>
            </a:r>
          </a:p>
        </p:txBody>
      </p:sp>
      <p:pic>
        <p:nvPicPr>
          <p:cNvPr id="6" name="Immagine 5" descr="Immagine che contiene testo, libro&#10;&#10;Descrizione generata automaticamente">
            <a:extLst>
              <a:ext uri="{FF2B5EF4-FFF2-40B4-BE49-F238E27FC236}">
                <a16:creationId xmlns:a16="http://schemas.microsoft.com/office/drawing/2014/main" id="{98C8B327-5870-496B-BEA9-9A51FCB9EF58}"/>
              </a:ext>
            </a:extLst>
          </p:cNvPr>
          <p:cNvPicPr>
            <a:picLocks noChangeAspect="1"/>
          </p:cNvPicPr>
          <p:nvPr/>
        </p:nvPicPr>
        <p:blipFill rotWithShape="1">
          <a:blip r:embed="rId2">
            <a:extLst>
              <a:ext uri="{28A0092B-C50C-407E-A947-70E740481C1C}">
                <a14:useLocalDpi xmlns:a14="http://schemas.microsoft.com/office/drawing/2010/main" val="0"/>
              </a:ext>
            </a:extLst>
          </a:blip>
          <a:srcRect r="641" b="4"/>
          <a:stretch/>
        </p:blipFill>
        <p:spPr>
          <a:xfrm>
            <a:off x="348381" y="295729"/>
            <a:ext cx="4020666" cy="5272232"/>
          </a:xfrm>
          <a:prstGeom prst="rect">
            <a:avLst/>
          </a:prstGeom>
          <a:effectLst>
            <a:outerShdw blurRad="50800" dist="50800" dir="5400000" algn="tl" rotWithShape="0">
              <a:prstClr val="black">
                <a:alpha val="43000"/>
              </a:prstClr>
            </a:outerShdw>
          </a:effectLst>
        </p:spPr>
      </p:pic>
      <p:pic>
        <p:nvPicPr>
          <p:cNvPr id="8" name="Immagine 7" descr="Immagine che contiene animale, erba, mammifero, albero&#10;&#10;Descrizione generata automaticamente">
            <a:extLst>
              <a:ext uri="{FF2B5EF4-FFF2-40B4-BE49-F238E27FC236}">
                <a16:creationId xmlns:a16="http://schemas.microsoft.com/office/drawing/2014/main" id="{96634FB3-2C95-46D2-A097-A769F9C6163D}"/>
              </a:ext>
            </a:extLst>
          </p:cNvPr>
          <p:cNvPicPr>
            <a:picLocks noChangeAspect="1"/>
          </p:cNvPicPr>
          <p:nvPr/>
        </p:nvPicPr>
        <p:blipFill rotWithShape="1">
          <a:blip r:embed="rId3">
            <a:extLst>
              <a:ext uri="{28A0092B-C50C-407E-A947-70E740481C1C}">
                <a14:useLocalDpi xmlns:a14="http://schemas.microsoft.com/office/drawing/2010/main" val="0"/>
              </a:ext>
            </a:extLst>
          </a:blip>
          <a:srcRect l="11003" r="3383"/>
          <a:stretch/>
        </p:blipFill>
        <p:spPr>
          <a:xfrm>
            <a:off x="4372388" y="295730"/>
            <a:ext cx="4020666" cy="5272231"/>
          </a:xfrm>
          <a:prstGeom prst="rect">
            <a:avLst/>
          </a:prstGeom>
          <a:effectLst>
            <a:outerShdw blurRad="50800" dist="50800" dir="5400000" algn="tl" rotWithShape="0">
              <a:prstClr val="black">
                <a:alpha val="43000"/>
              </a:prstClr>
            </a:outerShdw>
          </a:effectLst>
        </p:spPr>
      </p:pic>
      <p:sp>
        <p:nvSpPr>
          <p:cNvPr id="3" name="Segnaposto numero diapositiva 2">
            <a:extLst>
              <a:ext uri="{FF2B5EF4-FFF2-40B4-BE49-F238E27FC236}">
                <a16:creationId xmlns:a16="http://schemas.microsoft.com/office/drawing/2014/main" id="{094463AD-4BB5-4B15-8BFA-33D3E4FFF02C}"/>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C0814A1F-BEB3-4C81-979A-2E94EE05C142}" type="slidenum">
              <a:rPr lang="en-US" sz="2800" smtClean="0"/>
              <a:pPr defTabSz="914400">
                <a:spcAft>
                  <a:spcPts val="600"/>
                </a:spcAft>
              </a:pPr>
              <a:t>12</a:t>
            </a:fld>
            <a:endParaRPr lang="en-US" sz="2800"/>
          </a:p>
        </p:txBody>
      </p:sp>
      <p:sp>
        <p:nvSpPr>
          <p:cNvPr id="2" name="Segnaposto piè di pagina 1">
            <a:extLst>
              <a:ext uri="{FF2B5EF4-FFF2-40B4-BE49-F238E27FC236}">
                <a16:creationId xmlns:a16="http://schemas.microsoft.com/office/drawing/2014/main" id="{A462AD77-5FFA-4AD5-BD3D-B0924B26959D}"/>
              </a:ext>
            </a:extLst>
          </p:cNvPr>
          <p:cNvSpPr>
            <a:spLocks noGrp="1"/>
          </p:cNvSpPr>
          <p:nvPr>
            <p:ph type="ftr" sz="quarter" idx="11"/>
          </p:nvPr>
        </p:nvSpPr>
        <p:spPr>
          <a:xfrm rot="5400000">
            <a:off x="6727721" y="3186825"/>
            <a:ext cx="2894847" cy="304801"/>
          </a:xfrm>
        </p:spPr>
        <p:txBody>
          <a:bodyPr vert="horz" lIns="91440" tIns="45720" rIns="91440" bIns="45720" rtlCol="0" anchor="b">
            <a:normAutofit/>
          </a:bodyPr>
          <a:lstStyle/>
          <a:p>
            <a:pPr defTabSz="914400">
              <a:spcAft>
                <a:spcPts val="600"/>
              </a:spcAft>
            </a:pPr>
            <a:r>
              <a:rPr lang="en-US" b="0" i="0" kern="1200">
                <a:solidFill>
                  <a:schemeClr val="tx1">
                    <a:tint val="75000"/>
                    <a:alpha val="60000"/>
                  </a:schemeClr>
                </a:solidFill>
                <a:latin typeface="+mn-lt"/>
                <a:ea typeface="+mn-ea"/>
                <a:cs typeface="+mn-cs"/>
              </a:rPr>
              <a:t>MARIO SALOMONE</a:t>
            </a:r>
          </a:p>
        </p:txBody>
      </p:sp>
    </p:spTree>
    <p:extLst>
      <p:ext uri="{BB962C8B-B14F-4D97-AF65-F5344CB8AC3E}">
        <p14:creationId xmlns:p14="http://schemas.microsoft.com/office/powerpoint/2010/main" val="13386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F6E238E-A408-4B15-B0A7-8F4B96ABE7FD}"/>
              </a:ext>
            </a:extLst>
          </p:cNvPr>
          <p:cNvSpPr>
            <a:spLocks noGrp="1"/>
          </p:cNvSpPr>
          <p:nvPr>
            <p:ph type="title"/>
          </p:nvPr>
        </p:nvSpPr>
        <p:spPr>
          <a:xfrm>
            <a:off x="118022" y="164803"/>
            <a:ext cx="8552829" cy="997517"/>
          </a:xfrm>
        </p:spPr>
        <p:txBody>
          <a:bodyPr>
            <a:normAutofit/>
          </a:bodyPr>
          <a:lstStyle/>
          <a:p>
            <a:r>
              <a:rPr lang="it-IT" dirty="0"/>
              <a:t>Confronto con altre mappe</a:t>
            </a:r>
          </a:p>
        </p:txBody>
      </p:sp>
      <p:pic>
        <p:nvPicPr>
          <p:cNvPr id="6" name="Immagine 5" descr="Immagine che contiene testo, mappa&#10;&#10;Descrizione generata con affidabilità molto elevata">
            <a:extLst>
              <a:ext uri="{FF2B5EF4-FFF2-40B4-BE49-F238E27FC236}">
                <a16:creationId xmlns:a16="http://schemas.microsoft.com/office/drawing/2014/main" id="{FBB2B8A8-44D9-4814-8315-4F5207180811}"/>
              </a:ext>
            </a:extLst>
          </p:cNvPr>
          <p:cNvPicPr>
            <a:picLocks noChangeAspect="1"/>
          </p:cNvPicPr>
          <p:nvPr/>
        </p:nvPicPr>
        <p:blipFill>
          <a:blip r:embed="rId2"/>
          <a:stretch>
            <a:fillRect/>
          </a:stretch>
        </p:blipFill>
        <p:spPr>
          <a:xfrm>
            <a:off x="0" y="955268"/>
            <a:ext cx="6347637" cy="3173819"/>
          </a:xfrm>
          <a:prstGeom prst="rect">
            <a:avLst/>
          </a:prstGeom>
        </p:spPr>
      </p:pic>
      <p:pic>
        <p:nvPicPr>
          <p:cNvPr id="8" name="Immagine 7" descr="Immagine che contiene testo, mappa&#10;&#10;Descrizione generata con affidabilità molto elevata">
            <a:extLst>
              <a:ext uri="{FF2B5EF4-FFF2-40B4-BE49-F238E27FC236}">
                <a16:creationId xmlns:a16="http://schemas.microsoft.com/office/drawing/2014/main" id="{11869EAA-08E0-4E73-8DEB-2143FEDB602A}"/>
              </a:ext>
            </a:extLst>
          </p:cNvPr>
          <p:cNvPicPr>
            <a:picLocks noChangeAspect="1"/>
          </p:cNvPicPr>
          <p:nvPr/>
        </p:nvPicPr>
        <p:blipFill>
          <a:blip r:embed="rId3"/>
          <a:stretch>
            <a:fillRect/>
          </a:stretch>
        </p:blipFill>
        <p:spPr>
          <a:xfrm>
            <a:off x="4572000" y="3935011"/>
            <a:ext cx="4542704" cy="2271352"/>
          </a:xfrm>
          <a:prstGeom prst="rect">
            <a:avLst/>
          </a:prstGeom>
        </p:spPr>
      </p:pic>
      <p:pic>
        <p:nvPicPr>
          <p:cNvPr id="10" name="Immagine 9" descr="Immagine che contiene testo, mappa&#10;&#10;Descrizione generata con affidabilità molto elevata">
            <a:extLst>
              <a:ext uri="{FF2B5EF4-FFF2-40B4-BE49-F238E27FC236}">
                <a16:creationId xmlns:a16="http://schemas.microsoft.com/office/drawing/2014/main" id="{EFDF44E7-3565-4261-83AF-FB26261FD96A}"/>
              </a:ext>
            </a:extLst>
          </p:cNvPr>
          <p:cNvPicPr>
            <a:picLocks noChangeAspect="1"/>
          </p:cNvPicPr>
          <p:nvPr/>
        </p:nvPicPr>
        <p:blipFill>
          <a:blip r:embed="rId4"/>
          <a:stretch>
            <a:fillRect/>
          </a:stretch>
        </p:blipFill>
        <p:spPr>
          <a:xfrm>
            <a:off x="0" y="3935011"/>
            <a:ext cx="4646428" cy="2323214"/>
          </a:xfrm>
          <a:prstGeom prst="rect">
            <a:avLst/>
          </a:prstGeom>
        </p:spPr>
      </p:pic>
      <p:pic>
        <p:nvPicPr>
          <p:cNvPr id="14" name="Immagine 13" descr="Immagine che contiene testo, mappa&#10;&#10;Descrizione generata con affidabilità molto elevata">
            <a:extLst>
              <a:ext uri="{FF2B5EF4-FFF2-40B4-BE49-F238E27FC236}">
                <a16:creationId xmlns:a16="http://schemas.microsoft.com/office/drawing/2014/main" id="{D5EACD1A-7903-4BC9-922A-E7B9F94B9DF5}"/>
              </a:ext>
            </a:extLst>
          </p:cNvPr>
          <p:cNvPicPr>
            <a:picLocks noChangeAspect="1"/>
          </p:cNvPicPr>
          <p:nvPr/>
        </p:nvPicPr>
        <p:blipFill>
          <a:blip r:embed="rId5"/>
          <a:stretch>
            <a:fillRect/>
          </a:stretch>
        </p:blipFill>
        <p:spPr>
          <a:xfrm>
            <a:off x="5743334" y="955268"/>
            <a:ext cx="3373846" cy="1686923"/>
          </a:xfrm>
          <a:prstGeom prst="rect">
            <a:avLst/>
          </a:prstGeom>
        </p:spPr>
      </p:pic>
      <p:sp>
        <p:nvSpPr>
          <p:cNvPr id="17" name="CasellaDiTesto 16">
            <a:extLst>
              <a:ext uri="{FF2B5EF4-FFF2-40B4-BE49-F238E27FC236}">
                <a16:creationId xmlns:a16="http://schemas.microsoft.com/office/drawing/2014/main" id="{1126436F-D8F8-4786-914F-DBACF61126D5}"/>
              </a:ext>
            </a:extLst>
          </p:cNvPr>
          <p:cNvSpPr txBox="1"/>
          <p:nvPr/>
        </p:nvSpPr>
        <p:spPr>
          <a:xfrm>
            <a:off x="37016" y="6049410"/>
            <a:ext cx="9114704" cy="707886"/>
          </a:xfrm>
          <a:prstGeom prst="rect">
            <a:avLst/>
          </a:prstGeom>
          <a:noFill/>
        </p:spPr>
        <p:txBody>
          <a:bodyPr wrap="square" rtlCol="0">
            <a:spAutoFit/>
          </a:bodyPr>
          <a:lstStyle/>
          <a:p>
            <a:pPr algn="ctr"/>
            <a:r>
              <a:rPr lang="it-IT" sz="2000" dirty="0">
                <a:solidFill>
                  <a:srgbClr val="002060"/>
                </a:solidFill>
                <a:effectLst>
                  <a:outerShdw blurRad="38100" dist="38100" dir="2700000" algn="tl">
                    <a:srgbClr val="000000">
                      <a:alpha val="43137"/>
                    </a:srgbClr>
                  </a:outerShdw>
                </a:effectLst>
                <a:latin typeface="Arial Narrow" panose="020B0606020202030204" pitchFamily="34" charset="0"/>
              </a:rPr>
              <a:t>In senso orario: mancanza di acqua sicura, non accesso all’acqua, </a:t>
            </a:r>
          </a:p>
          <a:p>
            <a:pPr algn="ctr"/>
            <a:r>
              <a:rPr lang="it-IT" sz="2000" dirty="0">
                <a:solidFill>
                  <a:srgbClr val="002060"/>
                </a:solidFill>
                <a:effectLst>
                  <a:outerShdw blurRad="38100" dist="38100" dir="2700000" algn="tl">
                    <a:srgbClr val="000000">
                      <a:alpha val="43137"/>
                    </a:srgbClr>
                  </a:outerShdw>
                </a:effectLst>
                <a:latin typeface="Arial Narrow" panose="020B0606020202030204" pitchFamily="34" charset="0"/>
              </a:rPr>
              <a:t>povertà assoluta, spese militari, numero di miliardari </a:t>
            </a:r>
          </a:p>
        </p:txBody>
      </p:sp>
      <p:pic>
        <p:nvPicPr>
          <p:cNvPr id="16" name="Immagine 15" descr="Immagine che contiene testo, mappa&#10;&#10;Descrizione generata con affidabilità molto elevata">
            <a:extLst>
              <a:ext uri="{FF2B5EF4-FFF2-40B4-BE49-F238E27FC236}">
                <a16:creationId xmlns:a16="http://schemas.microsoft.com/office/drawing/2014/main" id="{3447E1EA-AF43-4B7D-B595-B67D7B7A7C88}"/>
              </a:ext>
            </a:extLst>
          </p:cNvPr>
          <p:cNvPicPr>
            <a:picLocks noChangeAspect="1"/>
          </p:cNvPicPr>
          <p:nvPr/>
        </p:nvPicPr>
        <p:blipFill>
          <a:blip r:embed="rId6"/>
          <a:stretch>
            <a:fillRect/>
          </a:stretch>
        </p:blipFill>
        <p:spPr>
          <a:xfrm>
            <a:off x="5960254" y="2455140"/>
            <a:ext cx="3183746" cy="1591873"/>
          </a:xfrm>
          <a:prstGeom prst="rect">
            <a:avLst/>
          </a:prstGeom>
        </p:spPr>
      </p:pic>
    </p:spTree>
    <p:extLst>
      <p:ext uri="{BB962C8B-B14F-4D97-AF65-F5344CB8AC3E}">
        <p14:creationId xmlns:p14="http://schemas.microsoft.com/office/powerpoint/2010/main" val="22601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DC77A50-4EA2-47AF-9F6A-241BC6BE08D0}"/>
              </a:ext>
            </a:extLst>
          </p:cNvPr>
          <p:cNvPicPr>
            <a:picLocks noChangeAspect="1"/>
          </p:cNvPicPr>
          <p:nvPr/>
        </p:nvPicPr>
        <p:blipFill>
          <a:blip r:embed="rId2"/>
          <a:stretch>
            <a:fillRect/>
          </a:stretch>
        </p:blipFill>
        <p:spPr>
          <a:xfrm>
            <a:off x="520155" y="188640"/>
            <a:ext cx="8208912" cy="4104456"/>
          </a:xfrm>
          <a:prstGeom prst="rect">
            <a:avLst/>
          </a:prstGeom>
          <a:effectLst/>
        </p:spPr>
      </p:pic>
      <p:sp>
        <p:nvSpPr>
          <p:cNvPr id="2" name="Titolo 1">
            <a:extLst>
              <a:ext uri="{FF2B5EF4-FFF2-40B4-BE49-F238E27FC236}">
                <a16:creationId xmlns:a16="http://schemas.microsoft.com/office/drawing/2014/main" id="{FAA7D012-9C29-4BB6-9890-91B75B6078C3}"/>
              </a:ext>
            </a:extLst>
          </p:cNvPr>
          <p:cNvSpPr>
            <a:spLocks noGrp="1"/>
          </p:cNvSpPr>
          <p:nvPr>
            <p:ph type="title"/>
          </p:nvPr>
        </p:nvSpPr>
        <p:spPr>
          <a:xfrm>
            <a:off x="477687" y="4854346"/>
            <a:ext cx="6862012" cy="868026"/>
          </a:xfrm>
        </p:spPr>
        <p:txBody>
          <a:bodyPr vert="horz" lIns="91440" tIns="45720" rIns="91440" bIns="45720" rtlCol="0" anchor="b">
            <a:normAutofit/>
          </a:bodyPr>
          <a:lstStyle/>
          <a:p>
            <a:pPr defTabSz="457200"/>
            <a:r>
              <a:rPr lang="en-US" sz="3900" b="0" i="0" kern="1200" dirty="0" err="1">
                <a:solidFill>
                  <a:srgbClr val="7030A0"/>
                </a:solidFill>
                <a:latin typeface="+mj-lt"/>
                <a:ea typeface="+mj-ea"/>
                <a:cs typeface="+mj-cs"/>
              </a:rPr>
              <a:t>Abbiamo</a:t>
            </a:r>
            <a:r>
              <a:rPr lang="en-US" sz="3900" b="0" i="0" kern="1200" dirty="0">
                <a:solidFill>
                  <a:srgbClr val="7030A0"/>
                </a:solidFill>
                <a:latin typeface="+mj-lt"/>
                <a:ea typeface="+mj-ea"/>
                <a:cs typeface="+mj-cs"/>
              </a:rPr>
              <a:t> </a:t>
            </a:r>
            <a:r>
              <a:rPr lang="en-US" sz="3900" b="0" i="0" kern="1200" dirty="0" err="1">
                <a:solidFill>
                  <a:srgbClr val="7030A0"/>
                </a:solidFill>
                <a:latin typeface="+mj-lt"/>
                <a:ea typeface="+mj-ea"/>
                <a:cs typeface="+mj-cs"/>
              </a:rPr>
              <a:t>l’acqua</a:t>
            </a:r>
            <a:r>
              <a:rPr lang="en-US" sz="3900" b="0" i="0" kern="1200" dirty="0">
                <a:solidFill>
                  <a:srgbClr val="7030A0"/>
                </a:solidFill>
                <a:latin typeface="+mj-lt"/>
                <a:ea typeface="+mj-ea"/>
                <a:cs typeface="+mj-cs"/>
              </a:rPr>
              <a:t> </a:t>
            </a:r>
            <a:r>
              <a:rPr lang="en-US" sz="3900" b="0" i="0" kern="1200" dirty="0" err="1">
                <a:solidFill>
                  <a:srgbClr val="7030A0"/>
                </a:solidFill>
                <a:latin typeface="+mj-lt"/>
                <a:ea typeface="+mj-ea"/>
                <a:cs typeface="+mj-cs"/>
              </a:rPr>
              <a:t>alla</a:t>
            </a:r>
            <a:r>
              <a:rPr lang="en-US" sz="3900" b="0" i="0" kern="1200" dirty="0">
                <a:solidFill>
                  <a:srgbClr val="7030A0"/>
                </a:solidFill>
                <a:latin typeface="+mj-lt"/>
                <a:ea typeface="+mj-ea"/>
                <a:cs typeface="+mj-cs"/>
              </a:rPr>
              <a:t> </a:t>
            </a:r>
            <a:r>
              <a:rPr lang="en-US" sz="3900" b="0" i="0" kern="1200" dirty="0" err="1">
                <a:solidFill>
                  <a:srgbClr val="7030A0"/>
                </a:solidFill>
                <a:latin typeface="+mj-lt"/>
                <a:ea typeface="+mj-ea"/>
                <a:cs typeface="+mj-cs"/>
              </a:rPr>
              <a:t>gola</a:t>
            </a:r>
            <a:endParaRPr lang="en-US" sz="3900" b="0" i="0" kern="1200" dirty="0">
              <a:solidFill>
                <a:srgbClr val="7030A0"/>
              </a:solidFill>
              <a:latin typeface="+mj-lt"/>
              <a:ea typeface="+mj-ea"/>
              <a:cs typeface="+mj-cs"/>
            </a:endParaRPr>
          </a:p>
        </p:txBody>
      </p:sp>
      <p:sp>
        <p:nvSpPr>
          <p:cNvPr id="3" name="Segnaposto testo 2">
            <a:extLst>
              <a:ext uri="{FF2B5EF4-FFF2-40B4-BE49-F238E27FC236}">
                <a16:creationId xmlns:a16="http://schemas.microsoft.com/office/drawing/2014/main" id="{44EA515A-18DA-45CF-A629-50BAE8617F1C}"/>
              </a:ext>
            </a:extLst>
          </p:cNvPr>
          <p:cNvSpPr>
            <a:spLocks noGrp="1"/>
          </p:cNvSpPr>
          <p:nvPr>
            <p:ph type="body" idx="1"/>
          </p:nvPr>
        </p:nvSpPr>
        <p:spPr>
          <a:xfrm>
            <a:off x="483205" y="5720883"/>
            <a:ext cx="6862011" cy="487924"/>
          </a:xfrm>
        </p:spPr>
        <p:txBody>
          <a:bodyPr vert="horz" lIns="91440" tIns="45720" rIns="91440" bIns="45720" rtlCol="0" anchor="t">
            <a:normAutofit/>
          </a:bodyPr>
          <a:lstStyle/>
          <a:p>
            <a:pPr algn="l" defTabSz="457200"/>
            <a:r>
              <a:rPr lang="en-US" sz="2000" b="1" dirty="0" err="1">
                <a:solidFill>
                  <a:srgbClr val="FF0000"/>
                </a:solidFill>
              </a:rPr>
              <a:t>Morti</a:t>
            </a:r>
            <a:r>
              <a:rPr lang="en-US" sz="2000" b="1" dirty="0">
                <a:solidFill>
                  <a:srgbClr val="FF0000"/>
                </a:solidFill>
              </a:rPr>
              <a:t> per </a:t>
            </a:r>
            <a:r>
              <a:rPr lang="en-US" sz="2000" b="1" dirty="0" err="1">
                <a:solidFill>
                  <a:srgbClr val="FF0000"/>
                </a:solidFill>
              </a:rPr>
              <a:t>alluvioni</a:t>
            </a:r>
            <a:r>
              <a:rPr lang="en-US" sz="2000" b="1" dirty="0">
                <a:solidFill>
                  <a:srgbClr val="FF0000"/>
                </a:solidFill>
              </a:rPr>
              <a:t> </a:t>
            </a:r>
            <a:r>
              <a:rPr lang="en-US" sz="2000" b="1" dirty="0" err="1">
                <a:solidFill>
                  <a:srgbClr val="FF0000"/>
                </a:solidFill>
              </a:rPr>
              <a:t>tra</a:t>
            </a:r>
            <a:r>
              <a:rPr lang="en-US" sz="2000" b="1" dirty="0">
                <a:solidFill>
                  <a:srgbClr val="FF0000"/>
                </a:solidFill>
              </a:rPr>
              <a:t> </a:t>
            </a:r>
            <a:r>
              <a:rPr lang="en-US" sz="2000" b="1" dirty="0" err="1">
                <a:solidFill>
                  <a:srgbClr val="FF0000"/>
                </a:solidFill>
              </a:rPr>
              <a:t>il</a:t>
            </a:r>
            <a:r>
              <a:rPr lang="en-US" sz="2000" b="1" dirty="0">
                <a:solidFill>
                  <a:srgbClr val="FF0000"/>
                </a:solidFill>
              </a:rPr>
              <a:t> 2001 e </a:t>
            </a:r>
            <a:r>
              <a:rPr lang="en-US" sz="2000" b="1" dirty="0" err="1">
                <a:solidFill>
                  <a:srgbClr val="FF0000"/>
                </a:solidFill>
              </a:rPr>
              <a:t>il</a:t>
            </a:r>
            <a:r>
              <a:rPr lang="en-US" sz="2000" b="1" dirty="0">
                <a:solidFill>
                  <a:srgbClr val="FF0000"/>
                </a:solidFill>
              </a:rPr>
              <a:t> 2017</a:t>
            </a:r>
          </a:p>
        </p:txBody>
      </p:sp>
    </p:spTree>
    <p:extLst>
      <p:ext uri="{BB962C8B-B14F-4D97-AF65-F5344CB8AC3E}">
        <p14:creationId xmlns:p14="http://schemas.microsoft.com/office/powerpoint/2010/main" val="706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4C3450F-057E-4ACA-86D3-E1D2716719E9}"/>
              </a:ext>
            </a:extLst>
          </p:cNvPr>
          <p:cNvSpPr>
            <a:spLocks noGrp="1"/>
          </p:cNvSpPr>
          <p:nvPr>
            <p:ph type="title"/>
          </p:nvPr>
        </p:nvSpPr>
        <p:spPr>
          <a:xfrm>
            <a:off x="857251" y="364565"/>
            <a:ext cx="7406640" cy="1356360"/>
          </a:xfrm>
        </p:spPr>
        <p:txBody>
          <a:bodyPr/>
          <a:lstStyle/>
          <a:p>
            <a:r>
              <a:rPr lang="it-IT" dirty="0"/>
              <a:t>La linea del tempo dell’effetto serra</a:t>
            </a:r>
          </a:p>
        </p:txBody>
      </p:sp>
      <p:sp>
        <p:nvSpPr>
          <p:cNvPr id="4" name="Segnaposto contenuto 3">
            <a:extLst>
              <a:ext uri="{FF2B5EF4-FFF2-40B4-BE49-F238E27FC236}">
                <a16:creationId xmlns:a16="http://schemas.microsoft.com/office/drawing/2014/main" id="{FBDE1074-2B0A-4822-8132-63F5FD07AED0}"/>
              </a:ext>
            </a:extLst>
          </p:cNvPr>
          <p:cNvSpPr>
            <a:spLocks noGrp="1"/>
          </p:cNvSpPr>
          <p:nvPr>
            <p:ph idx="1"/>
          </p:nvPr>
        </p:nvSpPr>
        <p:spPr>
          <a:xfrm>
            <a:off x="857251" y="2057400"/>
            <a:ext cx="7850467" cy="4038600"/>
          </a:xfrm>
        </p:spPr>
        <p:txBody>
          <a:bodyPr>
            <a:normAutofit fontScale="92500"/>
          </a:bodyPr>
          <a:lstStyle/>
          <a:p>
            <a:r>
              <a:rPr lang="it-IT" sz="2400" dirty="0"/>
              <a:t>L’intera regione Asia-Pacifico supera l’1 per cento delle emissioni globali solo alla vigilia della Prima guerra mondiale.</a:t>
            </a:r>
          </a:p>
          <a:p>
            <a:r>
              <a:rPr lang="it-IT" sz="2400" dirty="0"/>
              <a:t>L’Africa supera l’1 per cento  solo nel 1960. </a:t>
            </a:r>
          </a:p>
          <a:p>
            <a:r>
              <a:rPr lang="it-IT" sz="2400" dirty="0"/>
              <a:t>Vi sono paesi come il Mali o la Repubblica Democratica del Congo che emettono solo lo 0,01 per cento delle emissioni globali.</a:t>
            </a:r>
          </a:p>
          <a:p>
            <a:r>
              <a:rPr lang="it-IT" sz="2400" dirty="0"/>
              <a:t>Un abitante degli Usa produce 200 volte pro-capite la CO</a:t>
            </a:r>
            <a:r>
              <a:rPr lang="it-IT" sz="2400" baseline="-25000" dirty="0"/>
              <a:t>2 </a:t>
            </a:r>
            <a:r>
              <a:rPr lang="it-IT" sz="2400" dirty="0"/>
              <a:t>di un abitante del Mali e un italiano 100 volte di più di un abitante della Repubblica Democratica del Congo.</a:t>
            </a:r>
          </a:p>
          <a:p>
            <a:r>
              <a:rPr lang="it-IT" sz="2400" dirty="0"/>
              <a:t>Inoltre, Usa, Europa, Giappone insieme a ogni dollaro di valore delle importazioni “importano” anche una certa quantità di CO</a:t>
            </a:r>
            <a:r>
              <a:rPr lang="it-IT" sz="2400" baseline="-25000" dirty="0"/>
              <a:t>2</a:t>
            </a:r>
            <a:endParaRPr lang="it-IT" sz="2400" dirty="0"/>
          </a:p>
          <a:p>
            <a:endParaRPr lang="it-IT" dirty="0"/>
          </a:p>
        </p:txBody>
      </p:sp>
    </p:spTree>
    <p:extLst>
      <p:ext uri="{BB962C8B-B14F-4D97-AF65-F5344CB8AC3E}">
        <p14:creationId xmlns:p14="http://schemas.microsoft.com/office/powerpoint/2010/main" val="389129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EDF57-D65B-4E56-BD08-8DCB4346E5F6}"/>
              </a:ext>
            </a:extLst>
          </p:cNvPr>
          <p:cNvSpPr>
            <a:spLocks noGrp="1"/>
          </p:cNvSpPr>
          <p:nvPr>
            <p:ph type="title"/>
          </p:nvPr>
        </p:nvSpPr>
        <p:spPr/>
        <p:txBody>
          <a:bodyPr/>
          <a:lstStyle/>
          <a:p>
            <a:r>
              <a:rPr lang="it-IT" dirty="0"/>
              <a:t>Responsabilità diverse ed effetti diversi</a:t>
            </a:r>
          </a:p>
        </p:txBody>
      </p:sp>
      <p:sp>
        <p:nvSpPr>
          <p:cNvPr id="3" name="Segnaposto contenuto 2">
            <a:extLst>
              <a:ext uri="{FF2B5EF4-FFF2-40B4-BE49-F238E27FC236}">
                <a16:creationId xmlns:a16="http://schemas.microsoft.com/office/drawing/2014/main" id="{A365EA3E-B191-4CAF-8242-2E1B3663C2EE}"/>
              </a:ext>
            </a:extLst>
          </p:cNvPr>
          <p:cNvSpPr>
            <a:spLocks noGrp="1"/>
          </p:cNvSpPr>
          <p:nvPr>
            <p:ph idx="1"/>
          </p:nvPr>
        </p:nvSpPr>
        <p:spPr>
          <a:xfrm>
            <a:off x="857251" y="2057400"/>
            <a:ext cx="7718984" cy="4295588"/>
          </a:xfrm>
        </p:spPr>
        <p:txBody>
          <a:bodyPr>
            <a:noAutofit/>
          </a:bodyPr>
          <a:lstStyle/>
          <a:p>
            <a:r>
              <a:rPr lang="it-IT" sz="2400" dirty="0"/>
              <a:t>Gli impatti maggiori stanno avvenendo nell’Africa sub-sahariana, nel sudest asiatico, nei piccoli stati insulari dell’Oceano indiano e del Pacifico.</a:t>
            </a:r>
          </a:p>
          <a:p>
            <a:r>
              <a:rPr lang="it-IT" sz="2400" dirty="0"/>
              <a:t>Se non si arresta l’aumento della temperatura potrebbe crescere il numero delle persone costrette a evacuare rapidamente le regioni tropicali.</a:t>
            </a:r>
          </a:p>
          <a:p>
            <a:r>
              <a:rPr lang="it-IT" sz="2400" dirty="0"/>
              <a:t>È statisticamente provata una stretta e significativa correlazione tra aumento della temperatura, aumento delle migrazioni nei paesi più dipendenti dall’agricoltura e aumento dei conflitti, sia sotto forma di scontri armati, di violenza e di instabilità sociopolitica, sia di conflitti interpersonali.</a:t>
            </a:r>
          </a:p>
        </p:txBody>
      </p:sp>
    </p:spTree>
    <p:extLst>
      <p:ext uri="{BB962C8B-B14F-4D97-AF65-F5344CB8AC3E}">
        <p14:creationId xmlns:p14="http://schemas.microsoft.com/office/powerpoint/2010/main" val="244927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70025-474C-45F7-B5AA-8D1B31EE3BDF}"/>
              </a:ext>
            </a:extLst>
          </p:cNvPr>
          <p:cNvSpPr>
            <a:spLocks noGrp="1"/>
          </p:cNvSpPr>
          <p:nvPr>
            <p:ph type="title"/>
          </p:nvPr>
        </p:nvSpPr>
        <p:spPr/>
        <p:txBody>
          <a:bodyPr/>
          <a:lstStyle/>
          <a:p>
            <a:r>
              <a:rPr lang="it-IT" dirty="0"/>
              <a:t>Il riscaldamento globale</a:t>
            </a:r>
          </a:p>
        </p:txBody>
      </p:sp>
      <p:sp>
        <p:nvSpPr>
          <p:cNvPr id="3" name="Segnaposto contenuto 2">
            <a:extLst>
              <a:ext uri="{FF2B5EF4-FFF2-40B4-BE49-F238E27FC236}">
                <a16:creationId xmlns:a16="http://schemas.microsoft.com/office/drawing/2014/main" id="{FF6B2EC7-2B28-4B29-AA94-34BD432882B1}"/>
              </a:ext>
            </a:extLst>
          </p:cNvPr>
          <p:cNvSpPr>
            <a:spLocks noGrp="1"/>
          </p:cNvSpPr>
          <p:nvPr>
            <p:ph idx="1"/>
          </p:nvPr>
        </p:nvSpPr>
        <p:spPr/>
        <p:txBody>
          <a:bodyPr/>
          <a:lstStyle/>
          <a:p>
            <a:r>
              <a:rPr lang="it-IT" sz="2400" dirty="0"/>
              <a:t>Aumenta i fenomeni  estremi.</a:t>
            </a:r>
          </a:p>
          <a:p>
            <a:r>
              <a:rPr lang="it-IT" sz="2400" dirty="0"/>
              <a:t>Aumenta i rischi per la salute: malaria e altre malattie dovute a insetti vettori e a parassiti.</a:t>
            </a:r>
          </a:p>
          <a:p>
            <a:r>
              <a:rPr lang="it-IT" sz="2400" dirty="0"/>
              <a:t> Ci troviamo di nuovo nelle aree del mondo che vanno dall’America Latina, all’Africa e all’Asia.</a:t>
            </a:r>
          </a:p>
          <a:p>
            <a:r>
              <a:rPr lang="it-IT" sz="2400" dirty="0"/>
              <a:t>Incide sulla disponibilità di risorse di acqua dolce.</a:t>
            </a:r>
          </a:p>
        </p:txBody>
      </p:sp>
    </p:spTree>
    <p:extLst>
      <p:ext uri="{BB962C8B-B14F-4D97-AF65-F5344CB8AC3E}">
        <p14:creationId xmlns:p14="http://schemas.microsoft.com/office/powerpoint/2010/main" val="75002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55F748-15D5-468B-9478-754FED1C30C8}"/>
              </a:ext>
            </a:extLst>
          </p:cNvPr>
          <p:cNvSpPr>
            <a:spLocks noGrp="1"/>
          </p:cNvSpPr>
          <p:nvPr>
            <p:ph type="title"/>
          </p:nvPr>
        </p:nvSpPr>
        <p:spPr>
          <a:xfrm>
            <a:off x="426421" y="167640"/>
            <a:ext cx="7406640" cy="1356360"/>
          </a:xfrm>
        </p:spPr>
        <p:txBody>
          <a:bodyPr/>
          <a:lstStyle/>
          <a:p>
            <a:r>
              <a:rPr lang="it-IT" dirty="0"/>
              <a:t>I motivi</a:t>
            </a:r>
          </a:p>
        </p:txBody>
      </p:sp>
      <p:sp>
        <p:nvSpPr>
          <p:cNvPr id="3" name="Segnaposto contenuto 2">
            <a:extLst>
              <a:ext uri="{FF2B5EF4-FFF2-40B4-BE49-F238E27FC236}">
                <a16:creationId xmlns:a16="http://schemas.microsoft.com/office/drawing/2014/main" id="{2E9B9ADC-AEE4-4277-9421-8E21ECEA23F4}"/>
              </a:ext>
            </a:extLst>
          </p:cNvPr>
          <p:cNvSpPr>
            <a:spLocks noGrp="1"/>
          </p:cNvSpPr>
          <p:nvPr>
            <p:ph idx="1"/>
          </p:nvPr>
        </p:nvSpPr>
        <p:spPr>
          <a:xfrm>
            <a:off x="857251" y="1398494"/>
            <a:ext cx="7860328" cy="5068047"/>
          </a:xfrm>
        </p:spPr>
        <p:txBody>
          <a:bodyPr>
            <a:noAutofit/>
          </a:bodyPr>
          <a:lstStyle/>
          <a:p>
            <a:r>
              <a:rPr lang="it-IT" sz="2800" dirty="0"/>
              <a:t>I paesi più poveri sono situati in genere nelle regioni del pianeta più esposte, </a:t>
            </a:r>
          </a:p>
          <a:p>
            <a:r>
              <a:rPr lang="it-IT" sz="2800" dirty="0"/>
              <a:t>hanno il fardello delle devastazioni ambientali prodotte dal colonialismo, </a:t>
            </a:r>
          </a:p>
          <a:p>
            <a:r>
              <a:rPr lang="it-IT" sz="2800" dirty="0"/>
              <a:t>sono più dipendenti dall’agricoltura e dall’allevamento (in parte destinati al consumo dei paesi ricchi – che se ne appropriano anche con l’accaparramento di terre fertili – «</a:t>
            </a:r>
            <a:r>
              <a:rPr lang="it-IT" sz="2800" dirty="0" err="1"/>
              <a:t>land</a:t>
            </a:r>
            <a:r>
              <a:rPr lang="it-IT" sz="2800" dirty="0"/>
              <a:t> grabbing») e </a:t>
            </a:r>
          </a:p>
          <a:p>
            <a:r>
              <a:rPr lang="it-IT" sz="2800" dirty="0"/>
              <a:t>i paesi svantaggiati dispongono inoltre di minori risorse economiche e tecnologiche per fare fronte al cambiamento del clima.</a:t>
            </a:r>
          </a:p>
        </p:txBody>
      </p:sp>
    </p:spTree>
    <p:extLst>
      <p:ext uri="{BB962C8B-B14F-4D97-AF65-F5344CB8AC3E}">
        <p14:creationId xmlns:p14="http://schemas.microsoft.com/office/powerpoint/2010/main" val="282498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E5C34-301A-48D1-BE09-E4E6717580F8}"/>
              </a:ext>
            </a:extLst>
          </p:cNvPr>
          <p:cNvSpPr>
            <a:spLocks noGrp="1"/>
          </p:cNvSpPr>
          <p:nvPr>
            <p:ph type="title"/>
          </p:nvPr>
        </p:nvSpPr>
        <p:spPr>
          <a:xfrm>
            <a:off x="175933" y="221128"/>
            <a:ext cx="7406640" cy="1356360"/>
          </a:xfrm>
        </p:spPr>
        <p:txBody>
          <a:bodyPr/>
          <a:lstStyle/>
          <a:p>
            <a:r>
              <a:rPr lang="it-IT" dirty="0"/>
              <a:t>Una ingiustizia climatica che colpisce ovunque</a:t>
            </a:r>
          </a:p>
        </p:txBody>
      </p:sp>
      <p:sp>
        <p:nvSpPr>
          <p:cNvPr id="3" name="Segnaposto contenuto 2">
            <a:extLst>
              <a:ext uri="{FF2B5EF4-FFF2-40B4-BE49-F238E27FC236}">
                <a16:creationId xmlns:a16="http://schemas.microsoft.com/office/drawing/2014/main" id="{220D3429-B4C7-4F20-9DA1-EF6F270B3D8A}"/>
              </a:ext>
            </a:extLst>
          </p:cNvPr>
          <p:cNvSpPr>
            <a:spLocks noGrp="1"/>
          </p:cNvSpPr>
          <p:nvPr>
            <p:ph idx="1"/>
          </p:nvPr>
        </p:nvSpPr>
        <p:spPr>
          <a:xfrm>
            <a:off x="370541" y="1577489"/>
            <a:ext cx="8540377" cy="5014558"/>
          </a:xfrm>
        </p:spPr>
        <p:txBody>
          <a:bodyPr>
            <a:normAutofit/>
          </a:bodyPr>
          <a:lstStyle/>
          <a:p>
            <a:r>
              <a:rPr lang="it-IT" sz="2400" dirty="0"/>
              <a:t>Anche nei paesi più sviluppati a pagare il conto sono soprattutto gli strati più deboli: poveri, abitanti dei ghetti urbani, anziani, bambini.</a:t>
            </a:r>
          </a:p>
          <a:p>
            <a:r>
              <a:rPr lang="it-IT" sz="2400" dirty="0"/>
              <a:t>Il concetto di </a:t>
            </a:r>
            <a:r>
              <a:rPr lang="it-IT" sz="2400" b="1" dirty="0" err="1"/>
              <a:t>estrattivismo</a:t>
            </a:r>
            <a:r>
              <a:rPr lang="it-IT" sz="2400" b="1" dirty="0"/>
              <a:t> </a:t>
            </a:r>
            <a:r>
              <a:rPr lang="it-IT" sz="2400" dirty="0"/>
              <a:t>(legato al vecchio modello di produzione e consumo e nato per descrivere la situazione dei paesi in via di sviluppo) è applicabile anche a molte zone del nostro Paese.</a:t>
            </a:r>
          </a:p>
          <a:p>
            <a:r>
              <a:rPr lang="it-IT" sz="2400" dirty="0"/>
              <a:t>Nel nostro Paese come altrove non mancano, purtroppo, gli esempi di disastri sanitari e ambientali e di devastazioni del territorio, dovuti a attività estrattive in terra e in mare, a stabilimenti ad alto rischio, come di gravi incidenti per crolli, esplosioni, rilascio di scarichi nocivi nell’acqua e nel suolo, a grandi opere,… ed è norma l’abbandono di interi territori interni colpiti da terremoti, incendi boschivi e dissesto idrogeologico.</a:t>
            </a:r>
          </a:p>
          <a:p>
            <a:endParaRPr lang="it-IT" dirty="0"/>
          </a:p>
          <a:p>
            <a:endParaRPr lang="it-IT" dirty="0"/>
          </a:p>
        </p:txBody>
      </p:sp>
    </p:spTree>
    <p:extLst>
      <p:ext uri="{BB962C8B-B14F-4D97-AF65-F5344CB8AC3E}">
        <p14:creationId xmlns:p14="http://schemas.microsoft.com/office/powerpoint/2010/main" val="344599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4D28B5-BBA6-4663-80F7-4E5237AE5012}"/>
              </a:ext>
            </a:extLst>
          </p:cNvPr>
          <p:cNvSpPr>
            <a:spLocks noGrp="1"/>
          </p:cNvSpPr>
          <p:nvPr>
            <p:ph type="title"/>
          </p:nvPr>
        </p:nvSpPr>
        <p:spPr>
          <a:xfrm>
            <a:off x="234882" y="185271"/>
            <a:ext cx="7406640" cy="878541"/>
          </a:xfrm>
        </p:spPr>
        <p:txBody>
          <a:bodyPr>
            <a:normAutofit/>
          </a:bodyPr>
          <a:lstStyle/>
          <a:p>
            <a:r>
              <a:rPr lang="it-IT" dirty="0"/>
              <a:t>Ben presente nella Laudato </a:t>
            </a:r>
            <a:r>
              <a:rPr lang="it-IT" dirty="0" err="1"/>
              <a:t>si’</a:t>
            </a:r>
            <a:endParaRPr lang="it-IT" dirty="0"/>
          </a:p>
        </p:txBody>
      </p:sp>
      <p:pic>
        <p:nvPicPr>
          <p:cNvPr id="7" name="Graphic 6">
            <a:extLst>
              <a:ext uri="{FF2B5EF4-FFF2-40B4-BE49-F238E27FC236}">
                <a16:creationId xmlns:a16="http://schemas.microsoft.com/office/drawing/2014/main" id="{2CDF0705-610F-4223-8B21-9A6A8A201E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882" y="1589740"/>
            <a:ext cx="2013086" cy="2013086"/>
          </a:xfrm>
          <a:prstGeom prst="rect">
            <a:avLst/>
          </a:prstGeom>
        </p:spPr>
      </p:pic>
      <p:sp>
        <p:nvSpPr>
          <p:cNvPr id="3" name="Segnaposto contenuto 2">
            <a:extLst>
              <a:ext uri="{FF2B5EF4-FFF2-40B4-BE49-F238E27FC236}">
                <a16:creationId xmlns:a16="http://schemas.microsoft.com/office/drawing/2014/main" id="{601EBBAA-226D-406E-A46D-B0860985A46D}"/>
              </a:ext>
            </a:extLst>
          </p:cNvPr>
          <p:cNvSpPr>
            <a:spLocks noGrp="1"/>
          </p:cNvSpPr>
          <p:nvPr>
            <p:ph idx="1"/>
          </p:nvPr>
        </p:nvSpPr>
        <p:spPr>
          <a:xfrm>
            <a:off x="2097741" y="1135529"/>
            <a:ext cx="6825130" cy="5465483"/>
          </a:xfrm>
        </p:spPr>
        <p:txBody>
          <a:bodyPr>
            <a:normAutofit fontScale="92500"/>
          </a:bodyPr>
          <a:lstStyle/>
          <a:p>
            <a:r>
              <a:rPr lang="it-IT" sz="2400" dirty="0"/>
              <a:t>…quando la giustizia non abita più sulla terra, la Bibbia ci dice che </a:t>
            </a:r>
            <a:r>
              <a:rPr lang="it-IT" sz="3600" b="1" dirty="0"/>
              <a:t>tutta la vita </a:t>
            </a:r>
            <a:r>
              <a:rPr lang="it-IT" sz="2400" dirty="0"/>
              <a:t>è in pericolo. (…) </a:t>
            </a:r>
            <a:r>
              <a:rPr lang="it-IT" sz="2400" b="1" dirty="0"/>
              <a:t>la cura autentica della nostra stessa vita e delle nostre relazioni con la natura è inseparabile dalla fraternità, dalla giustizia e dalla fedeltà nei confronti degli altri.</a:t>
            </a:r>
            <a:r>
              <a:rPr lang="it-IT" sz="2400" dirty="0"/>
              <a:t> (LS, 70)</a:t>
            </a:r>
          </a:p>
          <a:p>
            <a:r>
              <a:rPr lang="it-IT" sz="2400" dirty="0"/>
              <a:t>«</a:t>
            </a:r>
            <a:r>
              <a:rPr lang="it-IT" sz="2400" b="1" dirty="0"/>
              <a:t>Pace, giustizia e salvaguardia del creato sono tre questioni del tutto connesse</a:t>
            </a:r>
            <a:r>
              <a:rPr lang="it-IT" sz="2400" dirty="0"/>
              <a:t>, che non si potranno separare in modo da essere trattate singolarmente, a pena di ricadere nuovamente nel riduzionismo» (LS, 92, Conferenza dell’Episcopato Dominicano, Lettera pastorale </a:t>
            </a:r>
            <a:r>
              <a:rPr lang="it-IT" sz="2400" i="1" dirty="0" err="1"/>
              <a:t>Sobre</a:t>
            </a:r>
            <a:r>
              <a:rPr lang="it-IT" sz="2400" i="1" dirty="0"/>
              <a:t> la </a:t>
            </a:r>
            <a:r>
              <a:rPr lang="it-IT" sz="2400" i="1" dirty="0" err="1"/>
              <a:t>relación</a:t>
            </a:r>
            <a:r>
              <a:rPr lang="it-IT" sz="2400" i="1" dirty="0"/>
              <a:t> del </a:t>
            </a:r>
            <a:r>
              <a:rPr lang="it-IT" sz="2400" i="1" dirty="0" err="1"/>
              <a:t>hombre</a:t>
            </a:r>
            <a:r>
              <a:rPr lang="it-IT" sz="2400" i="1" dirty="0"/>
              <a:t> con la </a:t>
            </a:r>
            <a:r>
              <a:rPr lang="it-IT" sz="2400" i="1" dirty="0" err="1"/>
              <a:t>naturaleza</a:t>
            </a:r>
            <a:r>
              <a:rPr lang="it-IT" sz="2400" dirty="0"/>
              <a:t> (15 marzo 1987)</a:t>
            </a:r>
          </a:p>
          <a:p>
            <a:r>
              <a:rPr lang="it-IT" sz="2400" dirty="0"/>
              <a:t>La </a:t>
            </a:r>
            <a:r>
              <a:rPr lang="it-IT" sz="2400" b="1" dirty="0"/>
              <a:t>giustizia intergenerazionale</a:t>
            </a:r>
            <a:r>
              <a:rPr lang="it-IT" sz="2400" dirty="0"/>
              <a:t>: «La nozione di bene comune coinvolge anche le generazioni future» (LS, </a:t>
            </a:r>
          </a:p>
          <a:p>
            <a:r>
              <a:rPr lang="it-IT" sz="2400" b="1" dirty="0"/>
              <a:t>Ingiustizia climatica </a:t>
            </a:r>
            <a:r>
              <a:rPr lang="it-IT" sz="2400" dirty="0"/>
              <a:t>(LS, 170)</a:t>
            </a:r>
          </a:p>
          <a:p>
            <a:endParaRPr lang="it-IT" sz="1600" dirty="0"/>
          </a:p>
        </p:txBody>
      </p:sp>
    </p:spTree>
    <p:extLst>
      <p:ext uri="{BB962C8B-B14F-4D97-AF65-F5344CB8AC3E}">
        <p14:creationId xmlns:p14="http://schemas.microsoft.com/office/powerpoint/2010/main" val="348238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olo 2">
            <a:extLst>
              <a:ext uri="{FF2B5EF4-FFF2-40B4-BE49-F238E27FC236}">
                <a16:creationId xmlns:a16="http://schemas.microsoft.com/office/drawing/2014/main" id="{FA957092-0C21-480B-A4A1-9764D198C750}"/>
              </a:ext>
            </a:extLst>
          </p:cNvPr>
          <p:cNvSpPr>
            <a:spLocks noGrp="1"/>
          </p:cNvSpPr>
          <p:nvPr>
            <p:ph type="title"/>
          </p:nvPr>
        </p:nvSpPr>
        <p:spPr>
          <a:xfrm>
            <a:off x="330756" y="873457"/>
            <a:ext cx="2454782" cy="5222543"/>
          </a:xfrm>
        </p:spPr>
        <p:txBody>
          <a:bodyPr>
            <a:normAutofit/>
          </a:bodyPr>
          <a:lstStyle/>
          <a:p>
            <a:r>
              <a:rPr lang="it-IT" dirty="0">
                <a:solidFill>
                  <a:srgbClr val="FFFFFF"/>
                </a:solidFill>
              </a:rPr>
              <a:t>Il grido della Terra e il grido dei poveri</a:t>
            </a:r>
          </a:p>
        </p:txBody>
      </p:sp>
      <p:sp>
        <p:nvSpPr>
          <p:cNvPr id="4" name="Segnaposto contenuto 3">
            <a:extLst>
              <a:ext uri="{FF2B5EF4-FFF2-40B4-BE49-F238E27FC236}">
                <a16:creationId xmlns:a16="http://schemas.microsoft.com/office/drawing/2014/main" id="{0CFD535B-141A-4EE9-A422-FB6F5DFAED4E}"/>
              </a:ext>
            </a:extLst>
          </p:cNvPr>
          <p:cNvSpPr>
            <a:spLocks noGrp="1"/>
          </p:cNvSpPr>
          <p:nvPr>
            <p:ph idx="1"/>
          </p:nvPr>
        </p:nvSpPr>
        <p:spPr>
          <a:xfrm>
            <a:off x="3328894" y="873457"/>
            <a:ext cx="5484350" cy="5222543"/>
          </a:xfrm>
        </p:spPr>
        <p:txBody>
          <a:bodyPr anchor="ctr">
            <a:normAutofit/>
          </a:bodyPr>
          <a:lstStyle/>
          <a:p>
            <a:r>
              <a:rPr lang="it-IT" sz="3200" dirty="0">
                <a:solidFill>
                  <a:schemeClr val="tx1"/>
                </a:solidFill>
              </a:rPr>
              <a:t>…oggi non possiamo fare a meno di riconoscere che </a:t>
            </a:r>
            <a:r>
              <a:rPr lang="it-IT" sz="3200" b="1" dirty="0">
                <a:solidFill>
                  <a:schemeClr val="tx1"/>
                </a:solidFill>
                <a:effectLst>
                  <a:outerShdw blurRad="38100" dist="38100" dir="2700000" algn="tl">
                    <a:srgbClr val="000000">
                      <a:alpha val="43137"/>
                    </a:srgbClr>
                  </a:outerShdw>
                </a:effectLst>
              </a:rPr>
              <a:t>un vero approccio ecologico diventa sempre un approccio sociale, che deve integrare la giustizia nelle discussioni sull’ambiente, per ascoltare tanto il grido della terra quanto il grido dei poveri</a:t>
            </a:r>
            <a:r>
              <a:rPr lang="it-IT" sz="3200" dirty="0">
                <a:solidFill>
                  <a:schemeClr val="tx1"/>
                </a:solidFill>
              </a:rPr>
              <a:t>.</a:t>
            </a:r>
          </a:p>
          <a:p>
            <a:pPr algn="r"/>
            <a:r>
              <a:rPr lang="it-IT" sz="2800" dirty="0">
                <a:solidFill>
                  <a:schemeClr val="tx1"/>
                </a:solidFill>
              </a:rPr>
              <a:t>(LS, 41)</a:t>
            </a:r>
          </a:p>
        </p:txBody>
      </p:sp>
    </p:spTree>
    <p:extLst>
      <p:ext uri="{BB962C8B-B14F-4D97-AF65-F5344CB8AC3E}">
        <p14:creationId xmlns:p14="http://schemas.microsoft.com/office/powerpoint/2010/main" val="1810908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rgamena 2 5"/>
          <p:cNvSpPr/>
          <p:nvPr/>
        </p:nvSpPr>
        <p:spPr>
          <a:xfrm>
            <a:off x="539552" y="1196752"/>
            <a:ext cx="7785681" cy="537321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a:t>Grazie per l’attenzione</a:t>
            </a:r>
          </a:p>
          <a:p>
            <a:pPr algn="ctr"/>
            <a:endParaRPr lang="it-IT" sz="4000" dirty="0"/>
          </a:p>
          <a:p>
            <a:pPr algn="ctr"/>
            <a:r>
              <a:rPr lang="it-IT" sz="4000" b="1" dirty="0">
                <a:effectLst>
                  <a:outerShdw blurRad="38100" dist="38100" dir="2700000" algn="tl">
                    <a:srgbClr val="000000">
                      <a:alpha val="43137"/>
                    </a:srgbClr>
                  </a:outerShdw>
                </a:effectLst>
                <a:hlinkClick r:id="rId2"/>
              </a:rPr>
              <a:t>mario.salomone@unibg.it</a:t>
            </a:r>
            <a:endParaRPr lang="it-IT" sz="4000" b="1" dirty="0">
              <a:effectLst>
                <a:outerShdw blurRad="38100" dist="38100" dir="2700000" algn="tl">
                  <a:srgbClr val="000000">
                    <a:alpha val="43137"/>
                  </a:srgbClr>
                </a:outerShdw>
              </a:effectLst>
            </a:endParaRPr>
          </a:p>
          <a:p>
            <a:pPr algn="ctr"/>
            <a:endParaRPr lang="it-IT" sz="4000" b="1" dirty="0">
              <a:effectLst>
                <a:outerShdw blurRad="38100" dist="38100" dir="2700000" algn="tl">
                  <a:srgbClr val="000000">
                    <a:alpha val="43137"/>
                  </a:srgbClr>
                </a:outerShdw>
              </a:effectLst>
            </a:endParaRPr>
          </a:p>
          <a:p>
            <a:pPr algn="ctr"/>
            <a:r>
              <a:rPr lang="it-IT" sz="4000" dirty="0"/>
              <a:t>www.mariosalomone.it</a:t>
            </a:r>
          </a:p>
        </p:txBody>
      </p:sp>
      <p:sp>
        <p:nvSpPr>
          <p:cNvPr id="2" name="Segnaposto piè di pagina 1">
            <a:extLst>
              <a:ext uri="{FF2B5EF4-FFF2-40B4-BE49-F238E27FC236}">
                <a16:creationId xmlns:a16="http://schemas.microsoft.com/office/drawing/2014/main" id="{5B8974CF-F0E0-4BE7-9E3C-36BE975F5E81}"/>
              </a:ext>
            </a:extLst>
          </p:cNvPr>
          <p:cNvSpPr>
            <a:spLocks noGrp="1"/>
          </p:cNvSpPr>
          <p:nvPr>
            <p:ph type="ftr" sz="quarter" idx="11"/>
          </p:nvPr>
        </p:nvSpPr>
        <p:spPr/>
        <p:txBody>
          <a:bodyPr/>
          <a:lstStyle/>
          <a:p>
            <a:r>
              <a:rPr lang="it-IT"/>
              <a:t>MARIO SALOMONE</a:t>
            </a:r>
          </a:p>
        </p:txBody>
      </p:sp>
      <p:sp>
        <p:nvSpPr>
          <p:cNvPr id="3" name="Segnaposto numero diapositiva 2">
            <a:extLst>
              <a:ext uri="{FF2B5EF4-FFF2-40B4-BE49-F238E27FC236}">
                <a16:creationId xmlns:a16="http://schemas.microsoft.com/office/drawing/2014/main" id="{C1631B8D-B201-444F-B324-C35C9A54015C}"/>
              </a:ext>
            </a:extLst>
          </p:cNvPr>
          <p:cNvSpPr>
            <a:spLocks noGrp="1"/>
          </p:cNvSpPr>
          <p:nvPr>
            <p:ph type="sldNum" sz="quarter" idx="12"/>
          </p:nvPr>
        </p:nvSpPr>
        <p:spPr/>
        <p:txBody>
          <a:bodyPr/>
          <a:lstStyle/>
          <a:p>
            <a:fld id="{C0814A1F-BEB3-4C81-979A-2E94EE05C142}" type="slidenum">
              <a:rPr lang="it-IT" smtClean="0"/>
              <a:pPr/>
              <a:t>21</a:t>
            </a:fld>
            <a:endParaRPr lang="it-IT"/>
          </a:p>
        </p:txBody>
      </p:sp>
    </p:spTree>
    <p:extLst>
      <p:ext uri="{BB962C8B-B14F-4D97-AF65-F5344CB8AC3E}">
        <p14:creationId xmlns:p14="http://schemas.microsoft.com/office/powerpoint/2010/main" val="68507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olo 3">
            <a:extLst>
              <a:ext uri="{FF2B5EF4-FFF2-40B4-BE49-F238E27FC236}">
                <a16:creationId xmlns:a16="http://schemas.microsoft.com/office/drawing/2014/main" id="{9985FA7F-8282-4322-A7A3-C155FD84AFF4}"/>
              </a:ext>
            </a:extLst>
          </p:cNvPr>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4300" b="1" cap="all" dirty="0">
                <a:solidFill>
                  <a:srgbClr val="FFFFFF"/>
                </a:solidFill>
              </a:rPr>
              <a:t>Per venire al </a:t>
            </a:r>
            <a:r>
              <a:rPr lang="en-US" sz="4300" b="1" cap="all" dirty="0" err="1">
                <a:solidFill>
                  <a:srgbClr val="FFFFFF"/>
                </a:solidFill>
              </a:rPr>
              <a:t>libro</a:t>
            </a:r>
            <a:r>
              <a:rPr lang="en-US" sz="4300" b="1" cap="all" dirty="0">
                <a:solidFill>
                  <a:srgbClr val="FFFFFF"/>
                </a:solidFill>
              </a:rPr>
              <a:t>…</a:t>
            </a:r>
          </a:p>
        </p:txBody>
      </p:sp>
      <p:pic>
        <p:nvPicPr>
          <p:cNvPr id="5" name="Immagine 4">
            <a:extLst>
              <a:ext uri="{FF2B5EF4-FFF2-40B4-BE49-F238E27FC236}">
                <a16:creationId xmlns:a16="http://schemas.microsoft.com/office/drawing/2014/main" id="{A5B2F292-F002-4B63-9083-0FC9EEA16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364" y="857675"/>
            <a:ext cx="3071550" cy="5140669"/>
          </a:xfrm>
          <a:prstGeom prst="rect">
            <a:avLst/>
          </a:prstGeom>
        </p:spPr>
      </p:pic>
    </p:spTree>
    <p:extLst>
      <p:ext uri="{BB962C8B-B14F-4D97-AF65-F5344CB8AC3E}">
        <p14:creationId xmlns:p14="http://schemas.microsoft.com/office/powerpoint/2010/main" val="203402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6B5722-32EC-4F8D-9853-19CB63621650}"/>
              </a:ext>
            </a:extLst>
          </p:cNvPr>
          <p:cNvSpPr>
            <a:spLocks noGrp="1"/>
          </p:cNvSpPr>
          <p:nvPr>
            <p:ph type="title"/>
          </p:nvPr>
        </p:nvSpPr>
        <p:spPr>
          <a:xfrm>
            <a:off x="857250" y="609600"/>
            <a:ext cx="7406640" cy="1751106"/>
          </a:xfrm>
        </p:spPr>
        <p:txBody>
          <a:bodyPr>
            <a:noAutofit/>
          </a:bodyPr>
          <a:lstStyle/>
          <a:p>
            <a:r>
              <a:rPr lang="it-IT" sz="2800" dirty="0"/>
              <a:t>Guardare anche ad esempio all’esortazione apostolica </a:t>
            </a:r>
            <a:r>
              <a:rPr lang="it-IT" sz="2800" i="1" dirty="0" err="1"/>
              <a:t>Evangelii</a:t>
            </a:r>
            <a:r>
              <a:rPr lang="it-IT" sz="2800" i="1" dirty="0"/>
              <a:t> gaudium </a:t>
            </a:r>
            <a:r>
              <a:rPr lang="it-IT" sz="2800" dirty="0"/>
              <a:t>sull’annuncio</a:t>
            </a:r>
            <a:br>
              <a:rPr lang="it-IT" sz="2800" dirty="0"/>
            </a:br>
            <a:r>
              <a:rPr lang="it-IT" sz="2800" dirty="0"/>
              <a:t>del vangelo nel mondo attuale (24 novembre 2013):</a:t>
            </a:r>
          </a:p>
        </p:txBody>
      </p:sp>
      <p:sp>
        <p:nvSpPr>
          <p:cNvPr id="3" name="Segnaposto contenuto 2">
            <a:extLst>
              <a:ext uri="{FF2B5EF4-FFF2-40B4-BE49-F238E27FC236}">
                <a16:creationId xmlns:a16="http://schemas.microsoft.com/office/drawing/2014/main" id="{C56B05A9-5655-4969-866F-322D93083904}"/>
              </a:ext>
            </a:extLst>
          </p:cNvPr>
          <p:cNvSpPr>
            <a:spLocks noGrp="1"/>
          </p:cNvSpPr>
          <p:nvPr>
            <p:ph idx="1"/>
          </p:nvPr>
        </p:nvSpPr>
        <p:spPr>
          <a:xfrm>
            <a:off x="857251" y="2516094"/>
            <a:ext cx="7404653" cy="3579906"/>
          </a:xfrm>
        </p:spPr>
        <p:txBody>
          <a:bodyPr>
            <a:normAutofit/>
          </a:bodyPr>
          <a:lstStyle/>
          <a:p>
            <a:r>
              <a:rPr lang="it-IT" sz="2400" dirty="0"/>
              <a:t>«Mentre i guadagni di pochi crescono esponenzialmente, quelli della maggioranza si collocano sempre più distanti dal benessere di questa minoranza felice. Tale squilibrio procede da ideologie che difendono l’autonomia assoluta dei mercati e la speculazione finanziaria. (…) In questo sistema, che tende a fagocitare tutto al fine di accrescere i benefici, </a:t>
            </a:r>
            <a:r>
              <a:rPr lang="it-IT" sz="2400" b="1" dirty="0"/>
              <a:t>qualunque cosa che sia fragile, come l’ambiente</a:t>
            </a:r>
            <a:r>
              <a:rPr lang="it-IT" sz="2400" dirty="0"/>
              <a:t>, </a:t>
            </a:r>
            <a:r>
              <a:rPr lang="it-IT" sz="2400" b="1" dirty="0"/>
              <a:t>rimane indifesa rispetto agli interessi del mercato divinizzato</a:t>
            </a:r>
            <a:r>
              <a:rPr lang="it-IT" sz="2400" dirty="0"/>
              <a:t>, trasformati in regola assoluta» (§56).</a:t>
            </a:r>
          </a:p>
        </p:txBody>
      </p:sp>
    </p:spTree>
    <p:extLst>
      <p:ext uri="{BB962C8B-B14F-4D97-AF65-F5344CB8AC3E}">
        <p14:creationId xmlns:p14="http://schemas.microsoft.com/office/powerpoint/2010/main" val="309122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223FD5-7270-4121-817E-09552104C3E6}"/>
              </a:ext>
            </a:extLst>
          </p:cNvPr>
          <p:cNvSpPr>
            <a:spLocks noGrp="1"/>
          </p:cNvSpPr>
          <p:nvPr>
            <p:ph type="title"/>
          </p:nvPr>
        </p:nvSpPr>
        <p:spPr/>
        <p:txBody>
          <a:bodyPr/>
          <a:lstStyle/>
          <a:p>
            <a:r>
              <a:rPr lang="it-IT" dirty="0"/>
              <a:t>Contro la teoria dello sgocciolamento</a:t>
            </a:r>
          </a:p>
        </p:txBody>
      </p:sp>
      <p:sp>
        <p:nvSpPr>
          <p:cNvPr id="3" name="Segnaposto contenuto 2">
            <a:extLst>
              <a:ext uri="{FF2B5EF4-FFF2-40B4-BE49-F238E27FC236}">
                <a16:creationId xmlns:a16="http://schemas.microsoft.com/office/drawing/2014/main" id="{CB3FE2D9-6047-432D-A6BF-1BD8ADF2F132}"/>
              </a:ext>
            </a:extLst>
          </p:cNvPr>
          <p:cNvSpPr>
            <a:spLocks noGrp="1"/>
          </p:cNvSpPr>
          <p:nvPr>
            <p:ph idx="1"/>
          </p:nvPr>
        </p:nvSpPr>
        <p:spPr/>
        <p:txBody>
          <a:bodyPr>
            <a:normAutofit/>
          </a:bodyPr>
          <a:lstStyle/>
          <a:p>
            <a:r>
              <a:rPr lang="it-IT" sz="2400" dirty="0"/>
              <a:t>Per poter sostenere uno stile di vita che esclude gli altri, o per potersi entusiasmare con questo ideale egoistico, si è sviluppata una globalizzazione dell’indifferenza. (§56).</a:t>
            </a:r>
          </a:p>
          <a:p>
            <a:r>
              <a:rPr lang="it-IT" sz="2400" dirty="0"/>
              <a:t>«il Papa ci dice che nelle attuali condizioni storiche (globalizzazione dei mercati e finanziarizzazione dell’economia) l’effetto di sgocciolamento non si può più verificare, come qualsiasi economista non accecato da posizioni preconcette ben sa… Dunque, il Papa ha ragione sotto il profilo scientifico» (Stefano Zamagni)</a:t>
            </a:r>
          </a:p>
        </p:txBody>
      </p:sp>
    </p:spTree>
    <p:extLst>
      <p:ext uri="{BB962C8B-B14F-4D97-AF65-F5344CB8AC3E}">
        <p14:creationId xmlns:p14="http://schemas.microsoft.com/office/powerpoint/2010/main" val="360979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4" name="Titolo 3">
            <a:extLst>
              <a:ext uri="{FF2B5EF4-FFF2-40B4-BE49-F238E27FC236}">
                <a16:creationId xmlns:a16="http://schemas.microsoft.com/office/drawing/2014/main" id="{95D54447-5494-4A08-B479-48F34EBE4C26}"/>
              </a:ext>
            </a:extLst>
          </p:cNvPr>
          <p:cNvSpPr>
            <a:spLocks noGrp="1"/>
          </p:cNvSpPr>
          <p:nvPr>
            <p:ph type="ctrTitle"/>
          </p:nvPr>
        </p:nvSpPr>
        <p:spPr>
          <a:xfrm>
            <a:off x="671600" y="863364"/>
            <a:ext cx="4993107" cy="5126124"/>
          </a:xfrm>
        </p:spPr>
        <p:txBody>
          <a:bodyPr anchor="ctr">
            <a:normAutofit/>
          </a:bodyPr>
          <a:lstStyle/>
          <a:p>
            <a:pPr algn="r"/>
            <a:r>
              <a:rPr lang="it-IT" sz="5700" dirty="0">
                <a:solidFill>
                  <a:schemeClr val="tx1"/>
                </a:solidFill>
              </a:rPr>
              <a:t>Giustizia sociale e ambiente</a:t>
            </a:r>
          </a:p>
        </p:txBody>
      </p:sp>
      <p:sp>
        <p:nvSpPr>
          <p:cNvPr id="5" name="Sottotitolo 4">
            <a:extLst>
              <a:ext uri="{FF2B5EF4-FFF2-40B4-BE49-F238E27FC236}">
                <a16:creationId xmlns:a16="http://schemas.microsoft.com/office/drawing/2014/main" id="{4F428ECF-E438-4F0F-A5C3-47AA7746CCFA}"/>
              </a:ext>
            </a:extLst>
          </p:cNvPr>
          <p:cNvSpPr>
            <a:spLocks noGrp="1"/>
          </p:cNvSpPr>
          <p:nvPr>
            <p:ph type="subTitle" idx="1"/>
          </p:nvPr>
        </p:nvSpPr>
        <p:spPr>
          <a:xfrm>
            <a:off x="6264705" y="863364"/>
            <a:ext cx="2312240" cy="5120435"/>
          </a:xfrm>
        </p:spPr>
        <p:txBody>
          <a:bodyPr anchor="ctr">
            <a:normAutofit/>
          </a:bodyPr>
          <a:lstStyle/>
          <a:p>
            <a:pPr algn="l"/>
            <a:r>
              <a:rPr lang="it-IT" sz="3200" dirty="0">
                <a:solidFill>
                  <a:schemeClr val="tx1"/>
                </a:solidFill>
              </a:rPr>
              <a:t>Alcune correlazioni</a:t>
            </a:r>
          </a:p>
        </p:txBody>
      </p:sp>
      <p:cxnSp>
        <p:nvCxnSpPr>
          <p:cNvPr id="14" name="Straight Connector 13">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970932"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8329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149A8DD-6688-421E-B096-8A6507A4AFF8}"/>
              </a:ext>
            </a:extLst>
          </p:cNvPr>
          <p:cNvSpPr>
            <a:spLocks noGrp="1"/>
          </p:cNvSpPr>
          <p:nvPr>
            <p:ph type="title"/>
          </p:nvPr>
        </p:nvSpPr>
        <p:spPr>
          <a:xfrm>
            <a:off x="6454408" y="989834"/>
            <a:ext cx="2592288" cy="5114471"/>
          </a:xfrm>
        </p:spPr>
        <p:txBody>
          <a:bodyPr vert="horz" lIns="91440" tIns="45720" rIns="91440" bIns="45720" rtlCol="0" anchor="b">
            <a:normAutofit/>
          </a:bodyPr>
          <a:lstStyle/>
          <a:p>
            <a:pPr defTabSz="457200"/>
            <a:r>
              <a:rPr lang="en-US" sz="3600" dirty="0"/>
              <a:t>Un </a:t>
            </a:r>
            <a:r>
              <a:rPr lang="en-US" sz="3600" dirty="0" err="1"/>
              <a:t>processo</a:t>
            </a:r>
            <a:r>
              <a:rPr lang="en-US" sz="3600" dirty="0"/>
              <a:t> </a:t>
            </a:r>
            <a:r>
              <a:rPr lang="en-US" sz="3600" dirty="0" err="1"/>
              <a:t>iniziato</a:t>
            </a:r>
            <a:r>
              <a:rPr lang="en-US" sz="3600" dirty="0"/>
              <a:t> </a:t>
            </a:r>
            <a:r>
              <a:rPr lang="en-US" sz="3600" dirty="0" err="1"/>
              <a:t>tra</a:t>
            </a:r>
            <a:r>
              <a:rPr lang="en-US" sz="3600" dirty="0"/>
              <a:t> 15.000 e 10.000 </a:t>
            </a:r>
            <a:r>
              <a:rPr lang="en-US" sz="3600" dirty="0" err="1"/>
              <a:t>anni</a:t>
            </a:r>
            <a:r>
              <a:rPr lang="en-US" sz="3600" dirty="0"/>
              <a:t> fa e </a:t>
            </a:r>
            <a:r>
              <a:rPr lang="en-US" sz="3600" dirty="0" err="1"/>
              <a:t>conclusosi</a:t>
            </a:r>
            <a:r>
              <a:rPr lang="en-US" sz="3600" dirty="0"/>
              <a:t> circa 2.500 </a:t>
            </a:r>
            <a:r>
              <a:rPr lang="en-US" sz="3600" dirty="0" err="1"/>
              <a:t>anni</a:t>
            </a:r>
            <a:r>
              <a:rPr lang="en-US" sz="3600" dirty="0"/>
              <a:t> fa.</a:t>
            </a:r>
          </a:p>
        </p:txBody>
      </p:sp>
      <p:pic>
        <p:nvPicPr>
          <p:cNvPr id="10" name="Immagine 9" descr="Immagine che contiene erba, esterni, albero, mucca&#10;&#10;Descrizione generata automaticamente">
            <a:extLst>
              <a:ext uri="{FF2B5EF4-FFF2-40B4-BE49-F238E27FC236}">
                <a16:creationId xmlns:a16="http://schemas.microsoft.com/office/drawing/2014/main" id="{9B41A012-1E43-4324-9C18-6546911261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1" r="-1" b="7273"/>
          <a:stretch/>
        </p:blipFill>
        <p:spPr>
          <a:xfrm>
            <a:off x="20" y="10"/>
            <a:ext cx="5660053" cy="3428990"/>
          </a:xfrm>
          <a:prstGeom prst="rect">
            <a:avLst/>
          </a:prstGeom>
        </p:spPr>
      </p:pic>
      <p:sp>
        <p:nvSpPr>
          <p:cNvPr id="5" name="Segnaposto numero diapositiva 4">
            <a:extLst>
              <a:ext uri="{FF2B5EF4-FFF2-40B4-BE49-F238E27FC236}">
                <a16:creationId xmlns:a16="http://schemas.microsoft.com/office/drawing/2014/main" id="{8E46894A-AA56-44E8-9D23-ADABA4006B89}"/>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C0814A1F-BEB3-4C81-979A-2E94EE05C142}" type="slidenum">
              <a:rPr lang="en-US" sz="2800" smtClean="0"/>
              <a:pPr defTabSz="914400">
                <a:spcAft>
                  <a:spcPts val="600"/>
                </a:spcAft>
              </a:pPr>
              <a:t>7</a:t>
            </a:fld>
            <a:endParaRPr lang="en-US" sz="2800"/>
          </a:p>
        </p:txBody>
      </p:sp>
      <p:pic>
        <p:nvPicPr>
          <p:cNvPr id="8" name="Immagine 7" descr="Immagine che contiene esterni, cielo, erba, edificio&#10;&#10;Descrizione generata automaticamente">
            <a:extLst>
              <a:ext uri="{FF2B5EF4-FFF2-40B4-BE49-F238E27FC236}">
                <a16:creationId xmlns:a16="http://schemas.microsoft.com/office/drawing/2014/main" id="{513E4C72-39AC-4E95-B9DC-79450BDE1C04}"/>
              </a:ext>
            </a:extLst>
          </p:cNvPr>
          <p:cNvPicPr>
            <a:picLocks noChangeAspect="1"/>
          </p:cNvPicPr>
          <p:nvPr/>
        </p:nvPicPr>
        <p:blipFill rotWithShape="1">
          <a:blip r:embed="rId3">
            <a:extLst>
              <a:ext uri="{28A0092B-C50C-407E-A947-70E740481C1C}">
                <a14:useLocalDpi xmlns:a14="http://schemas.microsoft.com/office/drawing/2010/main" val="0"/>
              </a:ext>
            </a:extLst>
          </a:blip>
          <a:srcRect l="535" r="-2" b="-2"/>
          <a:stretch/>
        </p:blipFill>
        <p:spPr>
          <a:xfrm>
            <a:off x="5528" y="3088223"/>
            <a:ext cx="6222655" cy="3769316"/>
          </a:xfrm>
          <a:prstGeom prst="rect">
            <a:avLst/>
          </a:prstGeom>
        </p:spPr>
      </p:pic>
      <p:sp>
        <p:nvSpPr>
          <p:cNvPr id="4" name="Segnaposto piè di pagina 3">
            <a:extLst>
              <a:ext uri="{FF2B5EF4-FFF2-40B4-BE49-F238E27FC236}">
                <a16:creationId xmlns:a16="http://schemas.microsoft.com/office/drawing/2014/main" id="{E5D5ABA3-64C2-4E04-A15C-164D0E1C3717}"/>
              </a:ext>
            </a:extLst>
          </p:cNvPr>
          <p:cNvSpPr>
            <a:spLocks noGrp="1"/>
          </p:cNvSpPr>
          <p:nvPr>
            <p:ph type="ftr" sz="quarter" idx="11"/>
          </p:nvPr>
        </p:nvSpPr>
        <p:spPr>
          <a:xfrm>
            <a:off x="485740" y="6355079"/>
            <a:ext cx="2556054" cy="304801"/>
          </a:xfrm>
        </p:spPr>
        <p:txBody>
          <a:bodyPr vert="horz" lIns="91440" tIns="45720" rIns="91440" bIns="45720" rtlCol="0" anchor="b">
            <a:normAutofit/>
          </a:bodyPr>
          <a:lstStyle/>
          <a:p>
            <a:pPr defTabSz="914400">
              <a:spcAft>
                <a:spcPts val="600"/>
              </a:spcAft>
            </a:pPr>
            <a:r>
              <a:rPr lang="en-US" b="0" i="0" kern="1200">
                <a:solidFill>
                  <a:schemeClr val="tx1">
                    <a:tint val="75000"/>
                  </a:schemeClr>
                </a:solidFill>
                <a:latin typeface="+mn-lt"/>
                <a:ea typeface="+mn-ea"/>
                <a:cs typeface="+mn-cs"/>
              </a:rPr>
              <a:t>MARIO SALOMONE</a:t>
            </a:r>
          </a:p>
        </p:txBody>
      </p:sp>
    </p:spTree>
    <p:extLst>
      <p:ext uri="{BB962C8B-B14F-4D97-AF65-F5344CB8AC3E}">
        <p14:creationId xmlns:p14="http://schemas.microsoft.com/office/powerpoint/2010/main" val="337212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mappa&#10;&#10;Descrizione generata con affidabilità molto elevata">
            <a:extLst>
              <a:ext uri="{FF2B5EF4-FFF2-40B4-BE49-F238E27FC236}">
                <a16:creationId xmlns:a16="http://schemas.microsoft.com/office/drawing/2014/main" id="{FFBE617A-5F8A-4E4B-8200-FE49EFF01491}"/>
              </a:ext>
            </a:extLst>
          </p:cNvPr>
          <p:cNvPicPr>
            <a:picLocks noChangeAspect="1"/>
          </p:cNvPicPr>
          <p:nvPr/>
        </p:nvPicPr>
        <p:blipFill>
          <a:blip r:embed="rId2"/>
          <a:stretch>
            <a:fillRect/>
          </a:stretch>
        </p:blipFill>
        <p:spPr>
          <a:xfrm>
            <a:off x="16224" y="2370060"/>
            <a:ext cx="9111552" cy="4487438"/>
          </a:xfrm>
          <a:prstGeom prst="rect">
            <a:avLst/>
          </a:prstGeom>
        </p:spPr>
      </p:pic>
      <p:sp>
        <p:nvSpPr>
          <p:cNvPr id="3" name="Titolo 2">
            <a:extLst>
              <a:ext uri="{FF2B5EF4-FFF2-40B4-BE49-F238E27FC236}">
                <a16:creationId xmlns:a16="http://schemas.microsoft.com/office/drawing/2014/main" id="{9B03A608-BD8E-4A05-BC92-4B9A5336B656}"/>
              </a:ext>
            </a:extLst>
          </p:cNvPr>
          <p:cNvSpPr>
            <a:spLocks noGrp="1"/>
          </p:cNvSpPr>
          <p:nvPr>
            <p:ph type="title"/>
          </p:nvPr>
        </p:nvSpPr>
        <p:spPr/>
        <p:txBody>
          <a:bodyPr/>
          <a:lstStyle/>
          <a:p>
            <a:r>
              <a:rPr lang="it-IT" dirty="0"/>
              <a:t>Un’impronta ecologica con radici lontane</a:t>
            </a:r>
          </a:p>
        </p:txBody>
      </p:sp>
    </p:spTree>
    <p:extLst>
      <p:ext uri="{BB962C8B-B14F-4D97-AF65-F5344CB8AC3E}">
        <p14:creationId xmlns:p14="http://schemas.microsoft.com/office/powerpoint/2010/main" val="341520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olo 1"/>
          <p:cNvSpPr>
            <a:spLocks noGrp="1"/>
          </p:cNvSpPr>
          <p:nvPr>
            <p:ph type="title"/>
          </p:nvPr>
        </p:nvSpPr>
        <p:spPr>
          <a:xfrm>
            <a:off x="330756" y="873457"/>
            <a:ext cx="2454782" cy="5222543"/>
          </a:xfrm>
        </p:spPr>
        <p:txBody>
          <a:bodyPr>
            <a:normAutofit/>
          </a:bodyPr>
          <a:lstStyle/>
          <a:p>
            <a:r>
              <a:rPr lang="it-IT" sz="2400">
                <a:solidFill>
                  <a:srgbClr val="FFFFFF"/>
                </a:solidFill>
              </a:rPr>
              <a:t>Estrattivismo </a:t>
            </a:r>
            <a:endParaRPr lang="it-IT" sz="2400">
              <a:solidFill>
                <a:srgbClr val="FFFFFF"/>
              </a:solidFill>
              <a:effectLst>
                <a:outerShdw blurRad="38100" dist="38100" dir="2700000" algn="tl">
                  <a:srgbClr val="000000">
                    <a:alpha val="43137"/>
                  </a:srgbClr>
                </a:outerShdw>
              </a:effectLst>
            </a:endParaRPr>
          </a:p>
        </p:txBody>
      </p:sp>
      <p:sp>
        <p:nvSpPr>
          <p:cNvPr id="28" name="Segnaposto contenuto 3"/>
          <p:cNvSpPr>
            <a:spLocks noGrp="1"/>
          </p:cNvSpPr>
          <p:nvPr>
            <p:ph idx="1"/>
          </p:nvPr>
        </p:nvSpPr>
        <p:spPr>
          <a:xfrm>
            <a:off x="3239247" y="298824"/>
            <a:ext cx="5498353" cy="6448611"/>
          </a:xfrm>
        </p:spPr>
        <p:txBody>
          <a:bodyPr anchor="ctr">
            <a:normAutofit/>
          </a:bodyPr>
          <a:lstStyle/>
          <a:p>
            <a:pPr marL="0" indent="0">
              <a:buNone/>
            </a:pPr>
            <a:r>
              <a:rPr lang="it-IT" sz="2400" dirty="0">
                <a:solidFill>
                  <a:schemeClr val="tx1"/>
                </a:solidFill>
              </a:rPr>
              <a:t>“I più antichi paesi industrializzati in Europa e Nord America, insieme a Giappone e Australia, sono responsabili della maggior parte del degrado ambientale derivante dal consumismo”.</a:t>
            </a:r>
          </a:p>
          <a:p>
            <a:pPr marL="0" indent="0">
              <a:buNone/>
            </a:pPr>
            <a:r>
              <a:rPr lang="it-IT" sz="2400" dirty="0">
                <a:solidFill>
                  <a:schemeClr val="tx1"/>
                </a:solidFill>
              </a:rPr>
              <a:t>C’è un </a:t>
            </a:r>
            <a:r>
              <a:rPr lang="it-IT" sz="2400" b="1" dirty="0">
                <a:solidFill>
                  <a:schemeClr val="tx1"/>
                </a:solidFill>
              </a:rPr>
              <a:t>debito ecologico </a:t>
            </a:r>
            <a:r>
              <a:rPr lang="it-IT" sz="2400" dirty="0">
                <a:solidFill>
                  <a:schemeClr val="tx1"/>
                </a:solidFill>
                <a:highlight>
                  <a:srgbClr val="FFFF00"/>
                </a:highlight>
              </a:rPr>
              <a:t>“contratto dai Paesi industrializzati verso gli altri Paesi a causa dello sfruttamento passato e presente delle risorse naturali, dei danni ambientali esportati e del libero utilizzo dello spazio ambientale globale in cui vengono deposti i rifiuti”.</a:t>
            </a:r>
          </a:p>
          <a:p>
            <a:pPr marL="0" indent="0"/>
            <a:endParaRPr lang="it-IT" sz="2400" dirty="0">
              <a:solidFill>
                <a:schemeClr val="tx1"/>
              </a:solidFill>
            </a:endParaRPr>
          </a:p>
          <a:p>
            <a:pPr marL="0" indent="0">
              <a:spcBef>
                <a:spcPts val="0"/>
              </a:spcBef>
            </a:pPr>
            <a:r>
              <a:rPr lang="it-IT" dirty="0" err="1">
                <a:solidFill>
                  <a:schemeClr val="tx1"/>
                </a:solidFill>
              </a:rPr>
              <a:t>Miquel</a:t>
            </a:r>
            <a:r>
              <a:rPr lang="it-IT" dirty="0">
                <a:solidFill>
                  <a:schemeClr val="tx1"/>
                </a:solidFill>
              </a:rPr>
              <a:t> Ortega </a:t>
            </a:r>
            <a:r>
              <a:rPr lang="it-IT" dirty="0" err="1">
                <a:solidFill>
                  <a:schemeClr val="tx1"/>
                </a:solidFill>
              </a:rPr>
              <a:t>Cerdá</a:t>
            </a:r>
            <a:r>
              <a:rPr lang="it-IT" dirty="0">
                <a:solidFill>
                  <a:schemeClr val="tx1"/>
                </a:solidFill>
              </a:rPr>
              <a:t> e Daniela Russi (a cura), </a:t>
            </a:r>
          </a:p>
          <a:p>
            <a:pPr marL="0" indent="0">
              <a:spcBef>
                <a:spcPts val="0"/>
              </a:spcBef>
              <a:buNone/>
            </a:pPr>
            <a:r>
              <a:rPr lang="it-IT" i="1" dirty="0">
                <a:solidFill>
                  <a:schemeClr val="tx1"/>
                </a:solidFill>
              </a:rPr>
              <a:t>Debito ecologico. Chi deve a chi?</a:t>
            </a:r>
            <a:r>
              <a:rPr lang="it-IT" dirty="0">
                <a:solidFill>
                  <a:schemeClr val="tx1"/>
                </a:solidFill>
              </a:rPr>
              <a:t>, trad. </a:t>
            </a:r>
            <a:r>
              <a:rPr lang="it-IT" dirty="0" err="1">
                <a:solidFill>
                  <a:schemeClr val="tx1"/>
                </a:solidFill>
              </a:rPr>
              <a:t>it</a:t>
            </a:r>
            <a:r>
              <a:rPr lang="it-IT" dirty="0">
                <a:solidFill>
                  <a:schemeClr val="tx1"/>
                </a:solidFill>
              </a:rPr>
              <a:t>. di Isabella </a:t>
            </a:r>
            <a:r>
              <a:rPr lang="it-IT" dirty="0" err="1">
                <a:solidFill>
                  <a:schemeClr val="tx1"/>
                </a:solidFill>
              </a:rPr>
              <a:t>Mastroleo</a:t>
            </a:r>
            <a:r>
              <a:rPr lang="it-IT" dirty="0">
                <a:solidFill>
                  <a:schemeClr val="tx1"/>
                </a:solidFill>
              </a:rPr>
              <a:t>, EMI, Bologna, 2003</a:t>
            </a:r>
          </a:p>
          <a:p>
            <a:endParaRPr lang="it-IT" sz="1700" dirty="0">
              <a:solidFill>
                <a:schemeClr val="tx1"/>
              </a:solidFill>
            </a:endParaRPr>
          </a:p>
        </p:txBody>
      </p:sp>
    </p:spTree>
    <p:extLst>
      <p:ext uri="{BB962C8B-B14F-4D97-AF65-F5344CB8AC3E}">
        <p14:creationId xmlns:p14="http://schemas.microsoft.com/office/powerpoint/2010/main" val="2044383625"/>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otalTime>7</TotalTime>
  <Words>1121</Words>
  <Application>Microsoft Office PowerPoint</Application>
  <PresentationFormat>Presentazione su schermo (4:3)</PresentationFormat>
  <Paragraphs>70</Paragraphs>
  <Slides>21</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21</vt:i4>
      </vt:variant>
    </vt:vector>
  </HeadingPairs>
  <TitlesOfParts>
    <vt:vector size="24" baseType="lpstr">
      <vt:lpstr>Arial Narrow</vt:lpstr>
      <vt:lpstr>Corbel</vt:lpstr>
      <vt:lpstr>Base</vt:lpstr>
      <vt:lpstr>DIRITTO AL FUTURO E RESPONSABILITà CONDIVISE TORINO 8 GIUGNO 2019  il legame tra dimensione sociale e ambientale</vt:lpstr>
      <vt:lpstr>Ben presente nella Laudato si’</vt:lpstr>
      <vt:lpstr>Per venire al libro…</vt:lpstr>
      <vt:lpstr>Guardare anche ad esempio all’esortazione apostolica Evangelii gaudium sull’annuncio del vangelo nel mondo attuale (24 novembre 2013):</vt:lpstr>
      <vt:lpstr>Contro la teoria dello sgocciolamento</vt:lpstr>
      <vt:lpstr>Giustizia sociale e ambiente</vt:lpstr>
      <vt:lpstr>Un processo iniziato tra 15.000 e 10.000 anni fa e conclusosi circa 2.500 anni fa.</vt:lpstr>
      <vt:lpstr>Un’impronta ecologica con radici lontane</vt:lpstr>
      <vt:lpstr>Estrattivismo </vt:lpstr>
      <vt:lpstr>Fin dall’epoca di vele e cannoni</vt:lpstr>
      <vt:lpstr>La «rivoluzione militare»</vt:lpstr>
      <vt:lpstr>Una narrazione: Defoe</vt:lpstr>
      <vt:lpstr>Confronto con altre mappe</vt:lpstr>
      <vt:lpstr>Abbiamo l’acqua alla gola</vt:lpstr>
      <vt:lpstr>La linea del tempo dell’effetto serra</vt:lpstr>
      <vt:lpstr>Responsabilità diverse ed effetti diversi</vt:lpstr>
      <vt:lpstr>Il riscaldamento globale</vt:lpstr>
      <vt:lpstr>I motivi</vt:lpstr>
      <vt:lpstr>Una ingiustizia climatica che colpisce ovunque</vt:lpstr>
      <vt:lpstr>Il grido della Terra e il grido dei poveri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DIRITTO AL FUTURO E RESPONSABILITà CONDIVISE TORINO 8 GIUGNO 2019  il legame tra dimensione sociale e ambientale</dc:title>
  <dc:creator>Mario Salomone</dc:creator>
  <cp:lastModifiedBy>Mario Salomone</cp:lastModifiedBy>
  <cp:revision>1</cp:revision>
  <dcterms:created xsi:type="dcterms:W3CDTF">2019-06-07T19:44:00Z</dcterms:created>
  <dcterms:modified xsi:type="dcterms:W3CDTF">2019-06-07T19:51:24Z</dcterms:modified>
</cp:coreProperties>
</file>