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7" r:id="rId2"/>
    <p:sldId id="256" r:id="rId3"/>
    <p:sldId id="277" r:id="rId4"/>
    <p:sldId id="267" r:id="rId5"/>
    <p:sldId id="290" r:id="rId6"/>
    <p:sldId id="276" r:id="rId7"/>
    <p:sldId id="313" r:id="rId8"/>
    <p:sldId id="269" r:id="rId9"/>
    <p:sldId id="259" r:id="rId10"/>
    <p:sldId id="258" r:id="rId11"/>
    <p:sldId id="289" r:id="rId12"/>
    <p:sldId id="260" r:id="rId13"/>
    <p:sldId id="261" r:id="rId14"/>
    <p:sldId id="262" r:id="rId15"/>
    <p:sldId id="303" r:id="rId16"/>
    <p:sldId id="291" r:id="rId17"/>
    <p:sldId id="293" r:id="rId18"/>
    <p:sldId id="307" r:id="rId19"/>
    <p:sldId id="308" r:id="rId20"/>
    <p:sldId id="294" r:id="rId21"/>
    <p:sldId id="298" r:id="rId22"/>
    <p:sldId id="296" r:id="rId23"/>
    <p:sldId id="299" r:id="rId24"/>
    <p:sldId id="300" r:id="rId25"/>
    <p:sldId id="263" r:id="rId26"/>
    <p:sldId id="264" r:id="rId27"/>
    <p:sldId id="265" r:id="rId28"/>
    <p:sldId id="266" r:id="rId29"/>
    <p:sldId id="301" r:id="rId30"/>
    <p:sldId id="270" r:id="rId31"/>
    <p:sldId id="278" r:id="rId32"/>
    <p:sldId id="279" r:id="rId33"/>
    <p:sldId id="302" r:id="rId34"/>
    <p:sldId id="271" r:id="rId35"/>
    <p:sldId id="272" r:id="rId36"/>
    <p:sldId id="273" r:id="rId37"/>
    <p:sldId id="310" r:id="rId38"/>
    <p:sldId id="309" r:id="rId39"/>
    <p:sldId id="274" r:id="rId40"/>
    <p:sldId id="283" r:id="rId41"/>
    <p:sldId id="275" r:id="rId42"/>
    <p:sldId id="282" r:id="rId43"/>
    <p:sldId id="281" r:id="rId44"/>
    <p:sldId id="287" r:id="rId45"/>
    <p:sldId id="312" r:id="rId46"/>
    <p:sldId id="304" r:id="rId47"/>
    <p:sldId id="306" r:id="rId48"/>
    <p:sldId id="305" r:id="rId49"/>
    <p:sldId id="311" r:id="rId50"/>
    <p:sldId id="28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59"/>
  </p:normalViewPr>
  <p:slideViewPr>
    <p:cSldViewPr snapToGrid="0" snapToObjects="1">
      <p:cViewPr>
        <p:scale>
          <a:sx n="118" d="100"/>
          <a:sy n="118" d="100"/>
        </p:scale>
        <p:origin x="-1398"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it-IT" smtClean="0"/>
              <a:t>Fare clic per modificare stile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magine con didascalia,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it-IT" smtClean="0"/>
              <a:t>Fare clic per modificare stile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it-IT" smtClean="0"/>
              <a:t>Fare clic per modificare gli stili del testo dello schema</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Diapositiva titolo con immagin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it-IT" smtClean="0"/>
              <a:t>Fare clic per modificare stile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8E36636D-D922-432D-A958-524484B5923D}" type="datetimeFigureOut">
              <a:rPr lang="en-US" smtClean="0"/>
              <a:pPr/>
              <a:t>10/31/2019</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DF28FB93-0A08-4E7D-8E63-9EFA29F1E09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COMUNITA’ CRISTIANA</a:t>
            </a:r>
            <a:endParaRPr lang="it-IT" dirty="0">
              <a:solidFill>
                <a:srgbClr val="0000FF"/>
              </a:solidFill>
            </a:endParaRPr>
          </a:p>
        </p:txBody>
      </p:sp>
      <p:sp>
        <p:nvSpPr>
          <p:cNvPr id="3" name="Segnaposto contenuto 2"/>
          <p:cNvSpPr>
            <a:spLocks noGrp="1"/>
          </p:cNvSpPr>
          <p:nvPr>
            <p:ph idx="1"/>
          </p:nvPr>
        </p:nvSpPr>
        <p:spPr/>
        <p:txBody>
          <a:bodyPr/>
          <a:lstStyle/>
          <a:p>
            <a:r>
              <a:rPr lang="it-IT" b="1" dirty="0" smtClean="0">
                <a:solidFill>
                  <a:srgbClr val="0000FF"/>
                </a:solidFill>
              </a:rPr>
              <a:t>San </a:t>
            </a:r>
            <a:r>
              <a:rPr lang="it-IT" b="1" dirty="0">
                <a:solidFill>
                  <a:srgbClr val="0000FF"/>
                </a:solidFill>
              </a:rPr>
              <a:t>Giovanni Paolo II </a:t>
            </a:r>
            <a:r>
              <a:rPr lang="it-IT" dirty="0">
                <a:solidFill>
                  <a:schemeClr val="tx1"/>
                </a:solidFill>
              </a:rPr>
              <a:t>“</a:t>
            </a:r>
            <a:r>
              <a:rPr lang="it-IT" b="1" dirty="0">
                <a:solidFill>
                  <a:schemeClr val="tx1"/>
                </a:solidFill>
              </a:rPr>
              <a:t>La vitalità e lo spirito evangelico di una comunità parrocchiale si misurano dall’attenzione che essa offre agli infermi della Parrocchia stessa; la sollecitudine per i sofferenti costituisce per una Comunità cristiana una delle credenziali più convincenti per essere una comunità di fede, di carità e di fedeltà a Cristo” </a:t>
            </a:r>
          </a:p>
        </p:txBody>
      </p:sp>
    </p:spTree>
    <p:extLst>
      <p:ext uri="{BB962C8B-B14F-4D97-AF65-F5344CB8AC3E}">
        <p14:creationId xmlns:p14="http://schemas.microsoft.com/office/powerpoint/2010/main" val="36400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MINISTRO SEGNO</a:t>
            </a:r>
            <a:endParaRPr lang="it-IT" dirty="0">
              <a:solidFill>
                <a:srgbClr val="0000FF"/>
              </a:solidFill>
            </a:endParaRPr>
          </a:p>
        </p:txBody>
      </p:sp>
      <p:sp>
        <p:nvSpPr>
          <p:cNvPr id="3" name="Segnaposto contenuto 2"/>
          <p:cNvSpPr>
            <a:spLocks noGrp="1"/>
          </p:cNvSpPr>
          <p:nvPr>
            <p:ph idx="1"/>
          </p:nvPr>
        </p:nvSpPr>
        <p:spPr/>
        <p:txBody>
          <a:bodyPr>
            <a:normAutofit fontScale="92500"/>
          </a:bodyPr>
          <a:lstStyle/>
          <a:p>
            <a:r>
              <a:rPr lang="it-IT" sz="3200" dirty="0">
                <a:solidFill>
                  <a:schemeClr val="tx1"/>
                </a:solidFill>
              </a:rPr>
              <a:t>l ministro della comunione è segno </a:t>
            </a:r>
            <a:r>
              <a:rPr lang="it-IT" sz="3200" dirty="0" smtClean="0">
                <a:solidFill>
                  <a:schemeClr val="tx1"/>
                </a:solidFill>
              </a:rPr>
              <a:t>di una </a:t>
            </a:r>
            <a:r>
              <a:rPr lang="it-IT" sz="3200" b="1" dirty="0" smtClean="0">
                <a:solidFill>
                  <a:schemeClr val="tx1"/>
                </a:solidFill>
              </a:rPr>
              <a:t>chiesa</a:t>
            </a:r>
            <a:r>
              <a:rPr lang="it-IT" sz="3200" dirty="0" smtClean="0">
                <a:solidFill>
                  <a:schemeClr val="tx1"/>
                </a:solidFill>
              </a:rPr>
              <a:t> : </a:t>
            </a:r>
          </a:p>
          <a:p>
            <a:r>
              <a:rPr lang="it-IT" sz="3200" b="1" dirty="0" smtClean="0">
                <a:solidFill>
                  <a:schemeClr val="tx1"/>
                </a:solidFill>
              </a:rPr>
              <a:t>discepola</a:t>
            </a:r>
            <a:r>
              <a:rPr lang="it-IT" sz="3200" b="1" dirty="0">
                <a:solidFill>
                  <a:schemeClr val="tx1"/>
                </a:solidFill>
              </a:rPr>
              <a:t>:</a:t>
            </a:r>
            <a:r>
              <a:rPr lang="it-IT" sz="3200" dirty="0">
                <a:solidFill>
                  <a:schemeClr val="tx1"/>
                </a:solidFill>
              </a:rPr>
              <a:t> “in ascolto del malato” </a:t>
            </a:r>
            <a:endParaRPr lang="it-IT" sz="3200" dirty="0" smtClean="0">
              <a:solidFill>
                <a:schemeClr val="tx1"/>
              </a:solidFill>
            </a:endParaRPr>
          </a:p>
          <a:p>
            <a:r>
              <a:rPr lang="it-IT" sz="3200" b="1" dirty="0" smtClean="0">
                <a:solidFill>
                  <a:schemeClr val="tx1"/>
                </a:solidFill>
              </a:rPr>
              <a:t>compagna </a:t>
            </a:r>
            <a:r>
              <a:rPr lang="it-IT" sz="3200" dirty="0">
                <a:solidFill>
                  <a:schemeClr val="tx1"/>
                </a:solidFill>
              </a:rPr>
              <a:t>di viaggio: “di chi è affaticato, stanco, sfiduciato” </a:t>
            </a:r>
            <a:endParaRPr lang="it-IT" sz="3200" dirty="0" smtClean="0">
              <a:solidFill>
                <a:schemeClr val="tx1"/>
              </a:solidFill>
            </a:endParaRPr>
          </a:p>
          <a:p>
            <a:r>
              <a:rPr lang="it-IT" sz="3200" b="1" dirty="0" smtClean="0">
                <a:solidFill>
                  <a:schemeClr val="tx1"/>
                </a:solidFill>
              </a:rPr>
              <a:t>solidale</a:t>
            </a:r>
            <a:r>
              <a:rPr lang="it-IT" sz="3200" b="1" dirty="0">
                <a:solidFill>
                  <a:schemeClr val="tx1"/>
                </a:solidFill>
              </a:rPr>
              <a:t>:</a:t>
            </a:r>
            <a:r>
              <a:rPr lang="it-IT" sz="3200" dirty="0">
                <a:solidFill>
                  <a:schemeClr val="tx1"/>
                </a:solidFill>
              </a:rPr>
              <a:t> “crea un tessuto di relazioni” </a:t>
            </a:r>
          </a:p>
        </p:txBody>
      </p:sp>
    </p:spTree>
    <p:extLst>
      <p:ext uri="{BB962C8B-B14F-4D97-AF65-F5344CB8AC3E}">
        <p14:creationId xmlns:p14="http://schemas.microsoft.com/office/powerpoint/2010/main" val="340135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Ministeri laicali e carismi </a:t>
            </a:r>
            <a:endParaRPr lang="it-IT" dirty="0">
              <a:solidFill>
                <a:srgbClr val="0000FF"/>
              </a:solidFill>
            </a:endParaRPr>
          </a:p>
        </p:txBody>
      </p:sp>
      <p:sp>
        <p:nvSpPr>
          <p:cNvPr id="3" name="Segnaposto contenuto 2"/>
          <p:cNvSpPr>
            <a:spLocks noGrp="1"/>
          </p:cNvSpPr>
          <p:nvPr>
            <p:ph idx="1"/>
          </p:nvPr>
        </p:nvSpPr>
        <p:spPr/>
        <p:txBody>
          <a:bodyPr/>
          <a:lstStyle/>
          <a:p>
            <a:r>
              <a:rPr lang="it-IT" dirty="0">
                <a:solidFill>
                  <a:schemeClr val="tx1"/>
                </a:solidFill>
              </a:rPr>
              <a:t>I ministeri laicali vanno compresi come carismi, riconosciuti come tali </a:t>
            </a:r>
            <a:r>
              <a:rPr lang="it-IT" dirty="0" smtClean="0">
                <a:solidFill>
                  <a:schemeClr val="tx1"/>
                </a:solidFill>
              </a:rPr>
              <a:t>dall’ </a:t>
            </a:r>
            <a:r>
              <a:rPr lang="it-IT" dirty="0">
                <a:solidFill>
                  <a:schemeClr val="tx1"/>
                </a:solidFill>
              </a:rPr>
              <a:t>autorità della chiesa, la quale affida alle persone che posseggono questi doni determinate funzioni da svolgere nella comunità </a:t>
            </a:r>
            <a:r>
              <a:rPr lang="it-IT" dirty="0" smtClean="0">
                <a:solidFill>
                  <a:schemeClr val="tx1"/>
                </a:solidFill>
              </a:rPr>
              <a:t>ecclesiale.</a:t>
            </a:r>
            <a:endParaRPr lang="it-IT" dirty="0">
              <a:solidFill>
                <a:schemeClr val="tx1"/>
              </a:solidFill>
            </a:endParaRPr>
          </a:p>
          <a:p>
            <a:r>
              <a:rPr lang="it-IT" dirty="0" smtClean="0">
                <a:solidFill>
                  <a:schemeClr val="tx1"/>
                </a:solidFill>
              </a:rPr>
              <a:t>L’ </a:t>
            </a:r>
            <a:r>
              <a:rPr lang="it-IT" dirty="0">
                <a:solidFill>
                  <a:schemeClr val="tx1"/>
                </a:solidFill>
              </a:rPr>
              <a:t>obiettivo comune a tutto il popolo di Dio è l evangelizzazione da portare avanti in comunione di </a:t>
            </a:r>
            <a:r>
              <a:rPr lang="it-IT" dirty="0" smtClean="0">
                <a:solidFill>
                  <a:schemeClr val="tx1"/>
                </a:solidFill>
              </a:rPr>
              <a:t>spirito, </a:t>
            </a:r>
            <a:r>
              <a:rPr lang="it-IT" dirty="0" smtClean="0">
                <a:solidFill>
                  <a:schemeClr val="tx1"/>
                </a:solidFill>
              </a:rPr>
              <a:t>onorando </a:t>
            </a:r>
            <a:r>
              <a:rPr lang="it-IT" dirty="0">
                <a:solidFill>
                  <a:schemeClr val="tx1"/>
                </a:solidFill>
              </a:rPr>
              <a:t>i carismi e le competenze di ciascuno.</a:t>
            </a:r>
          </a:p>
          <a:p>
            <a:endParaRPr lang="it-IT" dirty="0"/>
          </a:p>
        </p:txBody>
      </p:sp>
    </p:spTree>
    <p:extLst>
      <p:ext uri="{BB962C8B-B14F-4D97-AF65-F5344CB8AC3E}">
        <p14:creationId xmlns:p14="http://schemas.microsoft.com/office/powerpoint/2010/main" val="3125460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VARIE FORME DI RELAZIONE </a:t>
            </a:r>
            <a:endParaRPr lang="it-IT" dirty="0">
              <a:solidFill>
                <a:srgbClr val="0000FF"/>
              </a:solidFill>
            </a:endParaRPr>
          </a:p>
        </p:txBody>
      </p:sp>
      <p:sp>
        <p:nvSpPr>
          <p:cNvPr id="3" name="Segnaposto contenuto 2"/>
          <p:cNvSpPr>
            <a:spLocks noGrp="1"/>
          </p:cNvSpPr>
          <p:nvPr>
            <p:ph idx="1"/>
          </p:nvPr>
        </p:nvSpPr>
        <p:spPr/>
        <p:txBody>
          <a:bodyPr>
            <a:normAutofit fontScale="70000" lnSpcReduction="20000"/>
          </a:bodyPr>
          <a:lstStyle/>
          <a:p>
            <a:r>
              <a:rPr lang="it-IT" u="sng" dirty="0" smtClean="0">
                <a:solidFill>
                  <a:schemeClr val="tx1"/>
                </a:solidFill>
              </a:rPr>
              <a:t>A </a:t>
            </a:r>
            <a:r>
              <a:rPr lang="it-IT" u="sng" dirty="0">
                <a:solidFill>
                  <a:schemeClr val="tx1"/>
                </a:solidFill>
              </a:rPr>
              <a:t>LIVELLO PSICOLOGICO </a:t>
            </a:r>
            <a:r>
              <a:rPr lang="it-IT" dirty="0">
                <a:solidFill>
                  <a:schemeClr val="tx1"/>
                </a:solidFill>
              </a:rPr>
              <a:t>– una relazione interpersonale con una persona che vive un momento difficile della sua vita. </a:t>
            </a:r>
            <a:endParaRPr lang="it-IT" dirty="0" smtClean="0">
              <a:solidFill>
                <a:schemeClr val="tx1"/>
              </a:solidFill>
            </a:endParaRPr>
          </a:p>
          <a:p>
            <a:r>
              <a:rPr lang="it-IT" u="sng" dirty="0" smtClean="0">
                <a:solidFill>
                  <a:schemeClr val="tx1"/>
                </a:solidFill>
              </a:rPr>
              <a:t>A </a:t>
            </a:r>
            <a:r>
              <a:rPr lang="it-IT" u="sng" dirty="0">
                <a:solidFill>
                  <a:schemeClr val="tx1"/>
                </a:solidFill>
              </a:rPr>
              <a:t>LIVELLO SPIRITUALE </a:t>
            </a:r>
            <a:r>
              <a:rPr lang="it-IT" dirty="0">
                <a:solidFill>
                  <a:schemeClr val="tx1"/>
                </a:solidFill>
              </a:rPr>
              <a:t>– di realizzare un incontro profondo con una persona, ed è necessario crescere anche nella propria “umanità” per incontrarsi con l’ “umanità” dell’altro</a:t>
            </a:r>
            <a:r>
              <a:rPr lang="it-IT" dirty="0" smtClean="0">
                <a:solidFill>
                  <a:schemeClr val="tx1"/>
                </a:solidFill>
              </a:rPr>
              <a:t>.</a:t>
            </a:r>
          </a:p>
          <a:p>
            <a:r>
              <a:rPr lang="it-IT" dirty="0" smtClean="0">
                <a:solidFill>
                  <a:schemeClr val="tx1"/>
                </a:solidFill>
              </a:rPr>
              <a:t> </a:t>
            </a:r>
            <a:r>
              <a:rPr lang="it-IT" u="sng" dirty="0">
                <a:solidFill>
                  <a:schemeClr val="tx1"/>
                </a:solidFill>
              </a:rPr>
              <a:t>A LIVELLO ASSISTENZIALE </a:t>
            </a:r>
            <a:r>
              <a:rPr lang="it-IT" dirty="0">
                <a:solidFill>
                  <a:schemeClr val="tx1"/>
                </a:solidFill>
              </a:rPr>
              <a:t>– di offrire al malato un servizio, a testimonianza di quell’amore di Dio, del quale l’operatore (professionale o volontario), se credente, vuol essere uno strumento. </a:t>
            </a:r>
            <a:endParaRPr lang="it-IT" dirty="0" smtClean="0">
              <a:solidFill>
                <a:schemeClr val="tx1"/>
              </a:solidFill>
            </a:endParaRPr>
          </a:p>
          <a:p>
            <a:r>
              <a:rPr lang="it-IT" u="sng" dirty="0" smtClean="0">
                <a:solidFill>
                  <a:schemeClr val="tx1"/>
                </a:solidFill>
              </a:rPr>
              <a:t>A </a:t>
            </a:r>
            <a:r>
              <a:rPr lang="it-IT" u="sng" dirty="0">
                <a:solidFill>
                  <a:schemeClr val="tx1"/>
                </a:solidFill>
              </a:rPr>
              <a:t>LIVELLO RELIGIOSO </a:t>
            </a:r>
            <a:r>
              <a:rPr lang="it-IT" dirty="0">
                <a:solidFill>
                  <a:schemeClr val="tx1"/>
                </a:solidFill>
              </a:rPr>
              <a:t>- un rapporto di comunione e di condivisione di fede, con la vicinanza dell’operatore pastorale che si fa compagno di viaggio per un tratto di strada. </a:t>
            </a:r>
            <a:r>
              <a:rPr lang="it-IT" b="1" dirty="0" smtClean="0">
                <a:solidFill>
                  <a:schemeClr val="tx1"/>
                </a:solidFill>
              </a:rPr>
              <a:t> </a:t>
            </a:r>
            <a:r>
              <a:rPr lang="it-IT" dirty="0">
                <a:solidFill>
                  <a:schemeClr val="tx1"/>
                </a:solidFill>
              </a:rPr>
              <a:t>“Prendendoti cura” ti ritrovi a tua volta “curato” </a:t>
            </a:r>
          </a:p>
        </p:txBody>
      </p:sp>
    </p:spTree>
    <p:extLst>
      <p:ext uri="{BB962C8B-B14F-4D97-AF65-F5344CB8AC3E}">
        <p14:creationId xmlns:p14="http://schemas.microsoft.com/office/powerpoint/2010/main" val="362985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Accompagnare per scoprire </a:t>
            </a:r>
            <a:endParaRPr lang="it-IT" dirty="0">
              <a:solidFill>
                <a:srgbClr val="0000FF"/>
              </a:solidFill>
            </a:endParaRPr>
          </a:p>
        </p:txBody>
      </p:sp>
      <p:sp>
        <p:nvSpPr>
          <p:cNvPr id="3" name="Segnaposto contenuto 2"/>
          <p:cNvSpPr>
            <a:spLocks noGrp="1"/>
          </p:cNvSpPr>
          <p:nvPr>
            <p:ph idx="1"/>
          </p:nvPr>
        </p:nvSpPr>
        <p:spPr/>
        <p:txBody>
          <a:bodyPr/>
          <a:lstStyle/>
          <a:p>
            <a:r>
              <a:rPr lang="it-IT" dirty="0">
                <a:solidFill>
                  <a:schemeClr val="tx1"/>
                </a:solidFill>
              </a:rPr>
              <a:t>L’operatore pastorale che “accompagna” aiuta a scoprire </a:t>
            </a:r>
            <a:r>
              <a:rPr lang="it-IT" dirty="0" smtClean="0">
                <a:solidFill>
                  <a:schemeClr val="tx1"/>
                </a:solidFill>
              </a:rPr>
              <a:t>che: </a:t>
            </a:r>
          </a:p>
          <a:p>
            <a:r>
              <a:rPr lang="it-IT" dirty="0" smtClean="0">
                <a:solidFill>
                  <a:schemeClr val="tx1"/>
                </a:solidFill>
              </a:rPr>
              <a:t>Dio </a:t>
            </a:r>
            <a:r>
              <a:rPr lang="it-IT" dirty="0">
                <a:solidFill>
                  <a:schemeClr val="tx1"/>
                </a:solidFill>
              </a:rPr>
              <a:t>non è il committente della nostra sofferenza </a:t>
            </a:r>
            <a:endParaRPr lang="it-IT" dirty="0" smtClean="0">
              <a:solidFill>
                <a:schemeClr val="tx1"/>
              </a:solidFill>
            </a:endParaRPr>
          </a:p>
          <a:p>
            <a:r>
              <a:rPr lang="it-IT" dirty="0" smtClean="0">
                <a:solidFill>
                  <a:schemeClr val="tx1"/>
                </a:solidFill>
              </a:rPr>
              <a:t>Dio </a:t>
            </a:r>
            <a:r>
              <a:rPr lang="it-IT" dirty="0">
                <a:solidFill>
                  <a:schemeClr val="tx1"/>
                </a:solidFill>
              </a:rPr>
              <a:t>è il compagno di viaggio nella nostra sofferenza </a:t>
            </a:r>
          </a:p>
        </p:txBody>
      </p:sp>
    </p:spTree>
    <p:extLst>
      <p:ext uri="{BB962C8B-B14F-4D97-AF65-F5344CB8AC3E}">
        <p14:creationId xmlns:p14="http://schemas.microsoft.com/office/powerpoint/2010/main" val="4121439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ASCOLTARE </a:t>
            </a:r>
            <a:endParaRPr lang="it-IT" dirty="0">
              <a:solidFill>
                <a:srgbClr val="0000FF"/>
              </a:solidFill>
            </a:endParaRPr>
          </a:p>
        </p:txBody>
      </p:sp>
      <p:sp>
        <p:nvSpPr>
          <p:cNvPr id="3" name="Segnaposto contenuto 2"/>
          <p:cNvSpPr>
            <a:spLocks noGrp="1"/>
          </p:cNvSpPr>
          <p:nvPr>
            <p:ph idx="1"/>
          </p:nvPr>
        </p:nvSpPr>
        <p:spPr/>
        <p:txBody>
          <a:bodyPr>
            <a:normAutofit fontScale="85000" lnSpcReduction="10000"/>
          </a:bodyPr>
          <a:lstStyle/>
          <a:p>
            <a:pPr marL="0" indent="0">
              <a:buNone/>
            </a:pPr>
            <a:r>
              <a:rPr lang="it-IT" b="1" dirty="0" smtClean="0">
                <a:solidFill>
                  <a:srgbClr val="0000FF"/>
                </a:solidFill>
              </a:rPr>
              <a:t>Ascoltare richiede</a:t>
            </a:r>
          </a:p>
          <a:p>
            <a:r>
              <a:rPr lang="it-IT" dirty="0">
                <a:solidFill>
                  <a:schemeClr val="tx1"/>
                </a:solidFill>
              </a:rPr>
              <a:t>A</a:t>
            </a:r>
            <a:r>
              <a:rPr lang="it-IT" dirty="0" smtClean="0">
                <a:solidFill>
                  <a:schemeClr val="tx1"/>
                </a:solidFill>
              </a:rPr>
              <a:t>tteggiamento </a:t>
            </a:r>
            <a:r>
              <a:rPr lang="it-IT" dirty="0">
                <a:solidFill>
                  <a:schemeClr val="tx1"/>
                </a:solidFill>
              </a:rPr>
              <a:t>di disponibilità </a:t>
            </a:r>
            <a:r>
              <a:rPr lang="it-IT" dirty="0" smtClean="0">
                <a:solidFill>
                  <a:schemeClr val="tx1"/>
                </a:solidFill>
              </a:rPr>
              <a:t>interiore. </a:t>
            </a:r>
          </a:p>
          <a:p>
            <a:r>
              <a:rPr lang="it-IT" dirty="0">
                <a:solidFill>
                  <a:schemeClr val="tx1"/>
                </a:solidFill>
              </a:rPr>
              <a:t>A</a:t>
            </a:r>
            <a:r>
              <a:rPr lang="it-IT" dirty="0" smtClean="0">
                <a:solidFill>
                  <a:schemeClr val="tx1"/>
                </a:solidFill>
              </a:rPr>
              <a:t>pertura d’animo</a:t>
            </a:r>
            <a:r>
              <a:rPr lang="it-IT" dirty="0">
                <a:solidFill>
                  <a:schemeClr val="tx1"/>
                </a:solidFill>
              </a:rPr>
              <a:t>.</a:t>
            </a:r>
            <a:endParaRPr lang="it-IT" dirty="0" smtClean="0">
              <a:solidFill>
                <a:schemeClr val="tx1"/>
              </a:solidFill>
            </a:endParaRPr>
          </a:p>
          <a:p>
            <a:r>
              <a:rPr lang="it-IT" dirty="0">
                <a:solidFill>
                  <a:schemeClr val="tx1"/>
                </a:solidFill>
              </a:rPr>
              <a:t>D</a:t>
            </a:r>
            <a:r>
              <a:rPr lang="it-IT" dirty="0" smtClean="0">
                <a:solidFill>
                  <a:schemeClr val="tx1"/>
                </a:solidFill>
              </a:rPr>
              <a:t>esiderio </a:t>
            </a:r>
            <a:r>
              <a:rPr lang="it-IT" dirty="0">
                <a:solidFill>
                  <a:schemeClr val="tx1"/>
                </a:solidFill>
              </a:rPr>
              <a:t>di vivere come propri i sentimenti dell'altro. </a:t>
            </a:r>
            <a:r>
              <a:rPr lang="it-IT" dirty="0" smtClean="0">
                <a:solidFill>
                  <a:schemeClr val="tx1"/>
                </a:solidFill>
              </a:rPr>
              <a:t> </a:t>
            </a:r>
          </a:p>
          <a:p>
            <a:r>
              <a:rPr lang="it-IT" dirty="0">
                <a:solidFill>
                  <a:schemeClr val="tx1"/>
                </a:solidFill>
              </a:rPr>
              <a:t>C</a:t>
            </a:r>
            <a:r>
              <a:rPr lang="it-IT" dirty="0" smtClean="0">
                <a:solidFill>
                  <a:schemeClr val="tx1"/>
                </a:solidFill>
              </a:rPr>
              <a:t>apacità </a:t>
            </a:r>
            <a:r>
              <a:rPr lang="it-IT" dirty="0">
                <a:solidFill>
                  <a:schemeClr val="tx1"/>
                </a:solidFill>
              </a:rPr>
              <a:t>di </a:t>
            </a:r>
            <a:r>
              <a:rPr lang="it-IT" dirty="0" smtClean="0">
                <a:solidFill>
                  <a:schemeClr val="tx1"/>
                </a:solidFill>
              </a:rPr>
              <a:t>capire , di sentire  , </a:t>
            </a:r>
            <a:r>
              <a:rPr lang="it-IT" dirty="0">
                <a:solidFill>
                  <a:schemeClr val="tx1"/>
                </a:solidFill>
              </a:rPr>
              <a:t>di “accogliere” l’altro così com’è</a:t>
            </a:r>
            <a:r>
              <a:rPr lang="it-IT" dirty="0" smtClean="0">
                <a:solidFill>
                  <a:schemeClr val="tx1"/>
                </a:solidFill>
              </a:rPr>
              <a:t>.</a:t>
            </a:r>
          </a:p>
          <a:p>
            <a:r>
              <a:rPr lang="it-IT" dirty="0" smtClean="0">
                <a:solidFill>
                  <a:schemeClr val="tx1"/>
                </a:solidFill>
              </a:rPr>
              <a:t>L’ascolto inizia con </a:t>
            </a:r>
            <a:r>
              <a:rPr lang="it-IT" dirty="0">
                <a:solidFill>
                  <a:schemeClr val="tx1"/>
                </a:solidFill>
              </a:rPr>
              <a:t>il fare silenzio dentro di noi, </a:t>
            </a:r>
            <a:r>
              <a:rPr lang="it-IT" dirty="0" smtClean="0">
                <a:solidFill>
                  <a:schemeClr val="tx1"/>
                </a:solidFill>
              </a:rPr>
              <a:t>una EPOCHE’ che sospende  </a:t>
            </a:r>
            <a:r>
              <a:rPr lang="it-IT" dirty="0">
                <a:solidFill>
                  <a:schemeClr val="tx1"/>
                </a:solidFill>
              </a:rPr>
              <a:t>l’importanza del nostro </a:t>
            </a:r>
            <a:r>
              <a:rPr lang="it-IT" dirty="0" smtClean="0">
                <a:solidFill>
                  <a:schemeClr val="tx1"/>
                </a:solidFill>
              </a:rPr>
              <a:t>io, dei nostri obbiettivi , delle nostre idee, del nostro fare . </a:t>
            </a:r>
            <a:endParaRPr lang="it-IT" dirty="0">
              <a:solidFill>
                <a:schemeClr val="tx1"/>
              </a:solidFill>
            </a:endParaRPr>
          </a:p>
        </p:txBody>
      </p:sp>
    </p:spTree>
    <p:extLst>
      <p:ext uri="{BB962C8B-B14F-4D97-AF65-F5344CB8AC3E}">
        <p14:creationId xmlns:p14="http://schemas.microsoft.com/office/powerpoint/2010/main" val="3518039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MINISTRO DELLA COMUNIONE </a:t>
            </a:r>
            <a:endParaRPr lang="it-IT" dirty="0">
              <a:solidFill>
                <a:srgbClr val="0000FF"/>
              </a:solidFill>
            </a:endParaRPr>
          </a:p>
        </p:txBody>
      </p:sp>
      <p:pic>
        <p:nvPicPr>
          <p:cNvPr id="4" name="Segnaposto contenuto 3"/>
          <p:cNvPicPr>
            <a:picLocks noGrp="1"/>
          </p:cNvPicPr>
          <p:nvPr>
            <p:ph idx="1"/>
          </p:nvPr>
        </p:nvPicPr>
        <p:blipFill>
          <a:blip r:embed="rId2">
            <a:extLst>
              <a:ext uri="{28A0092B-C50C-407E-A947-70E740481C1C}">
                <a14:useLocalDpi xmlns:a14="http://schemas.microsoft.com/office/drawing/2010/main" val="0"/>
              </a:ext>
            </a:extLst>
          </a:blip>
          <a:srcRect t="37510" b="37510"/>
          <a:stretch>
            <a:fillRect/>
          </a:stretch>
        </p:blipFill>
        <p:spPr bwMode="auto">
          <a:prstGeom prst="rect">
            <a:avLst/>
          </a:prstGeom>
          <a:noFill/>
          <a:ln>
            <a:noFill/>
          </a:ln>
        </p:spPr>
      </p:pic>
    </p:spTree>
    <p:extLst>
      <p:ext uri="{BB962C8B-B14F-4D97-AF65-F5344CB8AC3E}">
        <p14:creationId xmlns:p14="http://schemas.microsoft.com/office/powerpoint/2010/main" val="3870734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solidFill>
                  <a:srgbClr val="0000FF"/>
                </a:solidFill>
              </a:rPr>
              <a:t>Il ministero straordinario della comunione </a:t>
            </a:r>
            <a:endParaRPr lang="it-IT" sz="4400" dirty="0">
              <a:solidFill>
                <a:srgbClr val="0000FF"/>
              </a:solidFill>
            </a:endParaRPr>
          </a:p>
        </p:txBody>
      </p:sp>
      <p:sp>
        <p:nvSpPr>
          <p:cNvPr id="3" name="Segnaposto contenuto 2"/>
          <p:cNvSpPr>
            <a:spLocks noGrp="1"/>
          </p:cNvSpPr>
          <p:nvPr>
            <p:ph idx="1"/>
          </p:nvPr>
        </p:nvSpPr>
        <p:spPr/>
        <p:txBody>
          <a:bodyPr>
            <a:normAutofit fontScale="70000" lnSpcReduction="20000"/>
          </a:bodyPr>
          <a:lstStyle/>
          <a:p>
            <a:r>
              <a:rPr lang="it-IT" dirty="0" smtClean="0">
                <a:solidFill>
                  <a:schemeClr val="tx1"/>
                </a:solidFill>
                <a:effectLst/>
              </a:rPr>
              <a:t>Il </a:t>
            </a:r>
            <a:r>
              <a:rPr lang="it-IT" dirty="0">
                <a:solidFill>
                  <a:schemeClr val="tx1"/>
                </a:solidFill>
                <a:effectLst/>
              </a:rPr>
              <a:t>ministero straordinario della distribuzione della s. </a:t>
            </a:r>
            <a:r>
              <a:rPr lang="it-IT" dirty="0" smtClean="0">
                <a:solidFill>
                  <a:schemeClr val="tx1"/>
                </a:solidFill>
                <a:effectLst/>
              </a:rPr>
              <a:t>Comunione  </a:t>
            </a:r>
            <a:r>
              <a:rPr lang="it-IT" b="1" dirty="0">
                <a:solidFill>
                  <a:schemeClr val="tx1"/>
                </a:solidFill>
                <a:effectLst/>
              </a:rPr>
              <a:t>è un servizio, un </a:t>
            </a:r>
            <a:r>
              <a:rPr lang="it-IT" b="1" dirty="0" smtClean="0">
                <a:solidFill>
                  <a:schemeClr val="tx1"/>
                </a:solidFill>
                <a:effectLst/>
              </a:rPr>
              <a:t>incarico straordinario</a:t>
            </a:r>
            <a:r>
              <a:rPr lang="it-IT" b="1" dirty="0">
                <a:solidFill>
                  <a:schemeClr val="tx1"/>
                </a:solidFill>
                <a:effectLst/>
              </a:rPr>
              <a:t>, ausiliario, non permanente, concesso in relazione a particolari vere necessità </a:t>
            </a:r>
            <a:r>
              <a:rPr lang="it-IT" b="1" dirty="0" smtClean="0">
                <a:solidFill>
                  <a:schemeClr val="tx1"/>
                </a:solidFill>
                <a:effectLst/>
              </a:rPr>
              <a:t>di situazioni</a:t>
            </a:r>
            <a:r>
              <a:rPr lang="it-IT" b="1" dirty="0">
                <a:solidFill>
                  <a:schemeClr val="tx1"/>
                </a:solidFill>
                <a:effectLst/>
              </a:rPr>
              <a:t>, di tempi e di persone delle chiese </a:t>
            </a:r>
            <a:r>
              <a:rPr lang="it-IT" b="1" dirty="0" smtClean="0">
                <a:solidFill>
                  <a:schemeClr val="tx1"/>
                </a:solidFill>
                <a:effectLst/>
              </a:rPr>
              <a:t>locali.</a:t>
            </a:r>
            <a:endParaRPr lang="it-IT" b="1" dirty="0" smtClean="0">
              <a:solidFill>
                <a:schemeClr val="tx1"/>
              </a:solidFill>
              <a:effectLst/>
            </a:endParaRPr>
          </a:p>
          <a:p>
            <a:r>
              <a:rPr lang="it-IT" dirty="0" smtClean="0">
                <a:solidFill>
                  <a:schemeClr val="tx1"/>
                </a:solidFill>
                <a:effectLst/>
              </a:rPr>
              <a:t>La </a:t>
            </a:r>
            <a:r>
              <a:rPr lang="it-IT" dirty="0">
                <a:solidFill>
                  <a:schemeClr val="tx1"/>
                </a:solidFill>
                <a:effectLst/>
              </a:rPr>
              <a:t>possibilità di questo servizio è un aiuto ulteriore che la Chiesa offre alle Comunità </a:t>
            </a:r>
            <a:r>
              <a:rPr lang="it-IT" dirty="0" smtClean="0">
                <a:solidFill>
                  <a:schemeClr val="tx1"/>
                </a:solidFill>
                <a:effectLst/>
              </a:rPr>
              <a:t>locali . Si </a:t>
            </a:r>
            <a:r>
              <a:rPr lang="it-IT" dirty="0">
                <a:solidFill>
                  <a:schemeClr val="tx1"/>
                </a:solidFill>
                <a:effectLst/>
              </a:rPr>
              <a:t>tratta di un particolare aspetto della </a:t>
            </a:r>
            <a:r>
              <a:rPr lang="it-IT" dirty="0" err="1">
                <a:solidFill>
                  <a:schemeClr val="tx1"/>
                </a:solidFill>
                <a:effectLst/>
              </a:rPr>
              <a:t>ministerialità</a:t>
            </a:r>
            <a:r>
              <a:rPr lang="it-IT" dirty="0">
                <a:solidFill>
                  <a:schemeClr val="tx1"/>
                </a:solidFill>
                <a:effectLst/>
              </a:rPr>
              <a:t> della comunità cristiana qual è il servizio </a:t>
            </a:r>
            <a:r>
              <a:rPr lang="it-IT" dirty="0" smtClean="0">
                <a:solidFill>
                  <a:schemeClr val="tx1"/>
                </a:solidFill>
                <a:effectLst/>
              </a:rPr>
              <a:t>della distribuzione </a:t>
            </a:r>
            <a:r>
              <a:rPr lang="it-IT" dirty="0">
                <a:solidFill>
                  <a:schemeClr val="tx1"/>
                </a:solidFill>
                <a:effectLst/>
              </a:rPr>
              <a:t>dei doni eucaristici ai fedeli sia durante la celebrazione della messa sia fuori di essa, </a:t>
            </a:r>
            <a:r>
              <a:rPr lang="it-IT" dirty="0" smtClean="0">
                <a:solidFill>
                  <a:schemeClr val="tx1"/>
                </a:solidFill>
                <a:effectLst/>
              </a:rPr>
              <a:t>in determinate </a:t>
            </a:r>
            <a:r>
              <a:rPr lang="it-IT" dirty="0">
                <a:solidFill>
                  <a:schemeClr val="tx1"/>
                </a:solidFill>
                <a:effectLst/>
              </a:rPr>
              <a:t>circostanze. </a:t>
            </a:r>
            <a:r>
              <a:rPr lang="it-IT" dirty="0" smtClean="0">
                <a:solidFill>
                  <a:schemeClr val="tx1"/>
                </a:solidFill>
                <a:effectLst/>
              </a:rPr>
              <a:t>Questo </a:t>
            </a:r>
            <a:r>
              <a:rPr lang="it-IT" b="1" dirty="0">
                <a:solidFill>
                  <a:schemeClr val="tx1"/>
                </a:solidFill>
                <a:effectLst/>
              </a:rPr>
              <a:t>ministero straordinario, quindi, è suppletivo e integrativo degli altri ministeri istituiti,</a:t>
            </a:r>
          </a:p>
          <a:p>
            <a:r>
              <a:rPr lang="it-IT" dirty="0" smtClean="0">
                <a:solidFill>
                  <a:schemeClr val="tx1"/>
                </a:solidFill>
                <a:effectLst/>
              </a:rPr>
              <a:t>Esso richiama </a:t>
            </a:r>
            <a:r>
              <a:rPr lang="it-IT" dirty="0">
                <a:solidFill>
                  <a:schemeClr val="tx1"/>
                </a:solidFill>
                <a:effectLst/>
              </a:rPr>
              <a:t>il significativo di un servizio liturgico intimamente connesso con la carità e </a:t>
            </a:r>
            <a:r>
              <a:rPr lang="it-IT" dirty="0" smtClean="0">
                <a:solidFill>
                  <a:schemeClr val="tx1"/>
                </a:solidFill>
                <a:effectLst/>
              </a:rPr>
              <a:t>destinato soprattutto </a:t>
            </a:r>
            <a:r>
              <a:rPr lang="it-IT" dirty="0">
                <a:solidFill>
                  <a:schemeClr val="tx1"/>
                </a:solidFill>
                <a:effectLst/>
              </a:rPr>
              <a:t>ai malati e alle </a:t>
            </a:r>
            <a:r>
              <a:rPr lang="it-IT" dirty="0" err="1">
                <a:solidFill>
                  <a:schemeClr val="tx1"/>
                </a:solidFill>
                <a:effectLst/>
              </a:rPr>
              <a:t>assembIee</a:t>
            </a:r>
            <a:r>
              <a:rPr lang="it-IT" dirty="0">
                <a:solidFill>
                  <a:schemeClr val="tx1"/>
                </a:solidFill>
                <a:effectLst/>
              </a:rPr>
              <a:t> numerose. Esso impegna laici o religiosi a una più stretta </a:t>
            </a:r>
            <a:r>
              <a:rPr lang="it-IT" dirty="0" smtClean="0">
                <a:solidFill>
                  <a:schemeClr val="tx1"/>
                </a:solidFill>
                <a:effectLst/>
              </a:rPr>
              <a:t>unità spirituale </a:t>
            </a:r>
            <a:r>
              <a:rPr lang="it-IT" dirty="0">
                <a:solidFill>
                  <a:schemeClr val="tx1"/>
                </a:solidFill>
                <a:effectLst/>
              </a:rPr>
              <a:t>e pastorale con le comunità nelle quali svolgono il loro </a:t>
            </a:r>
            <a:r>
              <a:rPr lang="it-IT" dirty="0" smtClean="0">
                <a:solidFill>
                  <a:schemeClr val="tx1"/>
                </a:solidFill>
                <a:effectLst/>
              </a:rPr>
              <a:t>apostolato. </a:t>
            </a:r>
            <a:endParaRPr lang="it-IT" dirty="0">
              <a:solidFill>
                <a:schemeClr val="tx1"/>
              </a:solidFill>
            </a:endParaRPr>
          </a:p>
        </p:txBody>
      </p:sp>
    </p:spTree>
    <p:extLst>
      <p:ext uri="{BB962C8B-B14F-4D97-AF65-F5344CB8AC3E}">
        <p14:creationId xmlns:p14="http://schemas.microsoft.com/office/powerpoint/2010/main" val="4074393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solidFill>
                  <a:srgbClr val="0000FF"/>
                </a:solidFill>
              </a:rPr>
              <a:t>L’ISTRUZIONE IMMENSAE CARITATIS 1</a:t>
            </a:r>
            <a:endParaRPr lang="it-IT" sz="4400" dirty="0">
              <a:solidFill>
                <a:srgbClr val="0000FF"/>
              </a:solidFill>
            </a:endParaRPr>
          </a:p>
        </p:txBody>
      </p:sp>
      <p:sp>
        <p:nvSpPr>
          <p:cNvPr id="3" name="Segnaposto contenuto 2"/>
          <p:cNvSpPr>
            <a:spLocks noGrp="1"/>
          </p:cNvSpPr>
          <p:nvPr>
            <p:ph idx="1"/>
          </p:nvPr>
        </p:nvSpPr>
        <p:spPr>
          <a:xfrm>
            <a:off x="955675" y="1600200"/>
            <a:ext cx="7232650" cy="4538359"/>
          </a:xfrm>
        </p:spPr>
        <p:txBody>
          <a:bodyPr>
            <a:noAutofit/>
          </a:bodyPr>
          <a:lstStyle/>
          <a:p>
            <a:pPr marL="0" indent="0">
              <a:buNone/>
            </a:pPr>
            <a:r>
              <a:rPr lang="it-IT" sz="2000" dirty="0">
                <a:solidFill>
                  <a:schemeClr val="tx1"/>
                </a:solidFill>
                <a:effectLst/>
              </a:rPr>
              <a:t>L’istruzione </a:t>
            </a:r>
            <a:r>
              <a:rPr lang="it-IT" sz="2000" dirty="0" err="1">
                <a:solidFill>
                  <a:schemeClr val="tx1"/>
                </a:solidFill>
                <a:effectLst/>
              </a:rPr>
              <a:t>Immensae</a:t>
            </a:r>
            <a:r>
              <a:rPr lang="it-IT" sz="2000" dirty="0">
                <a:solidFill>
                  <a:schemeClr val="tx1"/>
                </a:solidFill>
                <a:effectLst/>
              </a:rPr>
              <a:t> </a:t>
            </a:r>
            <a:r>
              <a:rPr lang="it-IT" sz="2000" dirty="0" err="1">
                <a:solidFill>
                  <a:schemeClr val="tx1"/>
                </a:solidFill>
                <a:effectLst/>
              </a:rPr>
              <a:t>Caritatis</a:t>
            </a:r>
            <a:r>
              <a:rPr lang="it-IT" sz="2000" dirty="0" smtClean="0">
                <a:solidFill>
                  <a:schemeClr val="tx1"/>
                </a:solidFill>
                <a:effectLst/>
              </a:rPr>
              <a:t>, </a:t>
            </a:r>
            <a:r>
              <a:rPr lang="it-IT" sz="2000" dirty="0" smtClean="0">
                <a:solidFill>
                  <a:schemeClr val="tx1"/>
                </a:solidFill>
                <a:effectLst/>
              </a:rPr>
              <a:t>segnando </a:t>
            </a:r>
            <a:r>
              <a:rPr lang="it-IT" sz="2000" dirty="0">
                <a:solidFill>
                  <a:schemeClr val="tx1"/>
                </a:solidFill>
                <a:effectLst/>
              </a:rPr>
              <a:t>la data di nascita del ministero, afferma </a:t>
            </a:r>
            <a:r>
              <a:rPr lang="it-IT" sz="2000" dirty="0" smtClean="0">
                <a:solidFill>
                  <a:schemeClr val="tx1"/>
                </a:solidFill>
                <a:effectLst/>
              </a:rPr>
              <a:t>che :</a:t>
            </a:r>
          </a:p>
          <a:p>
            <a:r>
              <a:rPr lang="it-IT" sz="2000" dirty="0" smtClean="0">
                <a:solidFill>
                  <a:schemeClr val="tx1"/>
                </a:solidFill>
                <a:effectLst/>
              </a:rPr>
              <a:t>Il ministero </a:t>
            </a:r>
            <a:r>
              <a:rPr lang="it-IT" sz="2000" dirty="0">
                <a:solidFill>
                  <a:schemeClr val="tx1"/>
                </a:solidFill>
                <a:effectLst/>
              </a:rPr>
              <a:t>straordinario della Comunione è </a:t>
            </a:r>
            <a:r>
              <a:rPr lang="it-IT" sz="2000" dirty="0" smtClean="0">
                <a:solidFill>
                  <a:schemeClr val="tx1"/>
                </a:solidFill>
                <a:effectLst/>
              </a:rPr>
              <a:t> per un </a:t>
            </a:r>
            <a:r>
              <a:rPr lang="it-IT" sz="2000" dirty="0">
                <a:solidFill>
                  <a:schemeClr val="tx1"/>
                </a:solidFill>
                <a:effectLst/>
              </a:rPr>
              <a:t>fedele laico il quale, debitamente preparato, si </a:t>
            </a:r>
            <a:r>
              <a:rPr lang="it-IT" sz="2000" dirty="0" smtClean="0">
                <a:solidFill>
                  <a:schemeClr val="tx1"/>
                </a:solidFill>
                <a:effectLst/>
              </a:rPr>
              <a:t>deve distinguere </a:t>
            </a:r>
            <a:r>
              <a:rPr lang="it-IT" sz="2000" dirty="0">
                <a:solidFill>
                  <a:schemeClr val="tx1"/>
                </a:solidFill>
                <a:effectLst/>
              </a:rPr>
              <a:t>per la vita cristiana, la fede e la condotta. </a:t>
            </a:r>
            <a:endParaRPr lang="it-IT" sz="2000" dirty="0" smtClean="0">
              <a:solidFill>
                <a:schemeClr val="tx1"/>
              </a:solidFill>
              <a:effectLst/>
            </a:endParaRPr>
          </a:p>
          <a:p>
            <a:r>
              <a:rPr lang="it-IT" sz="2000" dirty="0" smtClean="0">
                <a:solidFill>
                  <a:schemeClr val="tx1"/>
                </a:solidFill>
                <a:effectLst/>
              </a:rPr>
              <a:t>Dovrà </a:t>
            </a:r>
            <a:r>
              <a:rPr lang="it-IT" sz="2000" dirty="0">
                <a:solidFill>
                  <a:schemeClr val="tx1"/>
                </a:solidFill>
                <a:effectLst/>
              </a:rPr>
              <a:t>coltivare la pietà verso la </a:t>
            </a:r>
            <a:r>
              <a:rPr lang="it-IT" sz="2000" dirty="0" smtClean="0">
                <a:solidFill>
                  <a:schemeClr val="tx1"/>
                </a:solidFill>
                <a:effectLst/>
              </a:rPr>
              <a:t>Santissima Eucaristia</a:t>
            </a:r>
            <a:r>
              <a:rPr lang="it-IT" sz="2000" dirty="0">
                <a:solidFill>
                  <a:schemeClr val="tx1"/>
                </a:solidFill>
                <a:effectLst/>
              </a:rPr>
              <a:t>, nonché essere testimone di Cristo per gli altri fedeli (ciò che viene definito come “</a:t>
            </a:r>
            <a:r>
              <a:rPr lang="it-IT" sz="2000" dirty="0" smtClean="0">
                <a:solidFill>
                  <a:schemeClr val="tx1"/>
                </a:solidFill>
                <a:effectLst/>
              </a:rPr>
              <a:t>vita eucaristica</a:t>
            </a:r>
            <a:r>
              <a:rPr lang="it-IT" sz="2000" dirty="0">
                <a:solidFill>
                  <a:schemeClr val="tx1"/>
                </a:solidFill>
                <a:effectLst/>
              </a:rPr>
              <a:t>”), </a:t>
            </a:r>
            <a:endParaRPr lang="it-IT" sz="2000" dirty="0" smtClean="0">
              <a:solidFill>
                <a:schemeClr val="tx1"/>
              </a:solidFill>
              <a:effectLst/>
            </a:endParaRPr>
          </a:p>
          <a:p>
            <a:r>
              <a:rPr lang="it-IT" sz="2000" dirty="0" smtClean="0">
                <a:solidFill>
                  <a:schemeClr val="tx1"/>
                </a:solidFill>
                <a:effectLst/>
              </a:rPr>
              <a:t>dispone </a:t>
            </a:r>
            <a:r>
              <a:rPr lang="it-IT" sz="2000" dirty="0">
                <a:solidFill>
                  <a:schemeClr val="tx1"/>
                </a:solidFill>
                <a:effectLst/>
              </a:rPr>
              <a:t>inoltre che nessuno potrà essere nominato a questo incarico qualora la </a:t>
            </a:r>
            <a:r>
              <a:rPr lang="it-IT" sz="2000" dirty="0" smtClean="0">
                <a:solidFill>
                  <a:schemeClr val="tx1"/>
                </a:solidFill>
                <a:effectLst/>
              </a:rPr>
              <a:t>cosa potrebbe </a:t>
            </a:r>
            <a:r>
              <a:rPr lang="it-IT" sz="2000" dirty="0">
                <a:solidFill>
                  <a:schemeClr val="tx1"/>
                </a:solidFill>
                <a:effectLst/>
              </a:rPr>
              <a:t>essere motivo di stupore per gli altri fedeli. </a:t>
            </a:r>
          </a:p>
        </p:txBody>
      </p:sp>
    </p:spTree>
    <p:extLst>
      <p:ext uri="{BB962C8B-B14F-4D97-AF65-F5344CB8AC3E}">
        <p14:creationId xmlns:p14="http://schemas.microsoft.com/office/powerpoint/2010/main" val="3739832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L’ISTRUZIONE IMMENSAE </a:t>
            </a:r>
            <a:r>
              <a:rPr lang="it-IT" dirty="0" smtClean="0">
                <a:solidFill>
                  <a:srgbClr val="0000FF"/>
                </a:solidFill>
              </a:rPr>
              <a:t>CARITATIS 2</a:t>
            </a:r>
            <a:endParaRPr lang="it-IT" dirty="0"/>
          </a:p>
        </p:txBody>
      </p:sp>
      <p:sp>
        <p:nvSpPr>
          <p:cNvPr id="3" name="Segnaposto contenuto 2"/>
          <p:cNvSpPr>
            <a:spLocks noGrp="1"/>
          </p:cNvSpPr>
          <p:nvPr>
            <p:ph idx="1"/>
          </p:nvPr>
        </p:nvSpPr>
        <p:spPr/>
        <p:txBody>
          <a:bodyPr>
            <a:normAutofit/>
          </a:bodyPr>
          <a:lstStyle/>
          <a:p>
            <a:r>
              <a:rPr lang="it-IT" dirty="0" smtClean="0">
                <a:solidFill>
                  <a:schemeClr val="tx1"/>
                </a:solidFill>
                <a:effectLst/>
              </a:rPr>
              <a:t>evidenzia </a:t>
            </a:r>
            <a:r>
              <a:rPr lang="it-IT" dirty="0">
                <a:solidFill>
                  <a:schemeClr val="tx1"/>
                </a:solidFill>
                <a:effectLst/>
              </a:rPr>
              <a:t>il legame che deve esistere tra la comunità cristiana e il ministro, </a:t>
            </a:r>
            <a:endParaRPr lang="it-IT" dirty="0" smtClean="0">
              <a:solidFill>
                <a:schemeClr val="tx1"/>
              </a:solidFill>
              <a:effectLst/>
            </a:endParaRPr>
          </a:p>
          <a:p>
            <a:r>
              <a:rPr lang="it-IT" dirty="0" smtClean="0">
                <a:solidFill>
                  <a:schemeClr val="tx1"/>
                </a:solidFill>
                <a:effectLst/>
              </a:rPr>
              <a:t>sottolinea </a:t>
            </a:r>
            <a:r>
              <a:rPr lang="it-IT" dirty="0">
                <a:solidFill>
                  <a:schemeClr val="tx1"/>
                </a:solidFill>
                <a:effectLst/>
              </a:rPr>
              <a:t>come la distribuzione della Comunione non è un semplice gesto liturgico, ancorché ricco di significato, bensì il contributo all’edificazione della Chiesa con tutti i fedeli, soprattutto gli anziani e gli ammalati, destinatari in primis della grazia dell’istituzione del ministro della Comunione. </a:t>
            </a:r>
            <a:endParaRPr lang="it-IT" dirty="0"/>
          </a:p>
        </p:txBody>
      </p:sp>
    </p:spTree>
    <p:extLst>
      <p:ext uri="{BB962C8B-B14F-4D97-AF65-F5344CB8AC3E}">
        <p14:creationId xmlns:p14="http://schemas.microsoft.com/office/powerpoint/2010/main" val="3266363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L’ISTRUZIONE IMMENSAE </a:t>
            </a:r>
            <a:r>
              <a:rPr lang="it-IT" dirty="0" smtClean="0">
                <a:solidFill>
                  <a:srgbClr val="0000FF"/>
                </a:solidFill>
              </a:rPr>
              <a:t>CARITATIS 3</a:t>
            </a:r>
            <a:endParaRPr lang="it-IT" dirty="0"/>
          </a:p>
        </p:txBody>
      </p:sp>
      <p:sp>
        <p:nvSpPr>
          <p:cNvPr id="3" name="Segnaposto contenuto 2"/>
          <p:cNvSpPr>
            <a:spLocks noGrp="1"/>
          </p:cNvSpPr>
          <p:nvPr>
            <p:ph idx="1"/>
          </p:nvPr>
        </p:nvSpPr>
        <p:spPr/>
        <p:txBody>
          <a:bodyPr>
            <a:normAutofit fontScale="70000" lnSpcReduction="20000"/>
          </a:bodyPr>
          <a:lstStyle/>
          <a:p>
            <a:r>
              <a:rPr lang="it-IT" dirty="0">
                <a:solidFill>
                  <a:schemeClr val="tx1"/>
                </a:solidFill>
                <a:effectLst/>
              </a:rPr>
              <a:t>O</a:t>
            </a:r>
            <a:r>
              <a:rPr lang="it-IT" dirty="0" smtClean="0">
                <a:solidFill>
                  <a:schemeClr val="tx1"/>
                </a:solidFill>
                <a:effectLst/>
              </a:rPr>
              <a:t>gni </a:t>
            </a:r>
            <a:r>
              <a:rPr lang="it-IT" dirty="0">
                <a:solidFill>
                  <a:schemeClr val="tx1"/>
                </a:solidFill>
                <a:effectLst/>
              </a:rPr>
              <a:t>vocazione nella Chiesa, nasce dalla Comunità e non dalla volontà del singolo individuo.  </a:t>
            </a:r>
            <a:endParaRPr lang="it-IT" dirty="0" smtClean="0">
              <a:solidFill>
                <a:schemeClr val="tx1"/>
              </a:solidFill>
              <a:effectLst/>
            </a:endParaRPr>
          </a:p>
          <a:p>
            <a:r>
              <a:rPr lang="it-IT" dirty="0" smtClean="0">
                <a:solidFill>
                  <a:schemeClr val="tx1"/>
                </a:solidFill>
                <a:effectLst/>
              </a:rPr>
              <a:t>Il </a:t>
            </a:r>
            <a:r>
              <a:rPr lang="it-IT" dirty="0">
                <a:solidFill>
                  <a:schemeClr val="tx1"/>
                </a:solidFill>
                <a:effectLst/>
              </a:rPr>
              <a:t>fedele scelto per questo servizio alla Chiesa , riceve un apposito mandato da parte dell’Ordinario del luogo di residenza con il quale ha facoltà di distribuire l’Eucaristia agli altri fedeli e di portarla ad infermi ed ammalati presso il loro domicilio. </a:t>
            </a:r>
            <a:endParaRPr lang="it-IT" dirty="0" smtClean="0">
              <a:solidFill>
                <a:schemeClr val="tx1"/>
              </a:solidFill>
              <a:effectLst/>
            </a:endParaRPr>
          </a:p>
          <a:p>
            <a:r>
              <a:rPr lang="it-IT" dirty="0" smtClean="0">
                <a:solidFill>
                  <a:schemeClr val="tx1"/>
                </a:solidFill>
                <a:effectLst/>
              </a:rPr>
              <a:t>Il </a:t>
            </a:r>
            <a:r>
              <a:rPr lang="it-IT" dirty="0">
                <a:solidFill>
                  <a:schemeClr val="tx1"/>
                </a:solidFill>
                <a:effectLst/>
              </a:rPr>
              <a:t>mandato conferito, ha una durata variabile a seconda dei casi, che va dai tre ai cinque anni, in ciò infatti si sostanzia la straordinarietà del ministero, che non è concesso a vita, ed è vincolato anche alla frequenza di appositi corsi </a:t>
            </a:r>
            <a:r>
              <a:rPr lang="it-IT" dirty="0" smtClean="0">
                <a:solidFill>
                  <a:schemeClr val="tx1"/>
                </a:solidFill>
                <a:effectLst/>
              </a:rPr>
              <a:t>sulla </a:t>
            </a:r>
            <a:r>
              <a:rPr lang="it-IT" dirty="0">
                <a:solidFill>
                  <a:schemeClr val="tx1"/>
                </a:solidFill>
                <a:effectLst/>
              </a:rPr>
              <a:t>base delle concrete esigenze espresse dalle singole parrocchie ed il ministro è autorizzato a compiere questo servizio solamente nell’ambito territoriale della parrocchia d’appartenenza.</a:t>
            </a:r>
          </a:p>
          <a:p>
            <a:endParaRPr lang="it-IT" dirty="0"/>
          </a:p>
        </p:txBody>
      </p:sp>
    </p:spTree>
    <p:extLst>
      <p:ext uri="{BB962C8B-B14F-4D97-AF65-F5344CB8AC3E}">
        <p14:creationId xmlns:p14="http://schemas.microsoft.com/office/powerpoint/2010/main" val="47812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solidFill>
                  <a:srgbClr val="0000FF"/>
                </a:solidFill>
              </a:rPr>
              <a:t>MINISTRI DELLA …….</a:t>
            </a:r>
            <a:endParaRPr lang="it-IT" dirty="0">
              <a:solidFill>
                <a:srgbClr val="0000FF"/>
              </a:solidFill>
            </a:endParaRPr>
          </a:p>
        </p:txBody>
      </p:sp>
      <p:sp>
        <p:nvSpPr>
          <p:cNvPr id="5" name="Segnaposto contenuto 4"/>
          <p:cNvSpPr>
            <a:spLocks noGrp="1"/>
          </p:cNvSpPr>
          <p:nvPr>
            <p:ph idx="1"/>
          </p:nvPr>
        </p:nvSpPr>
        <p:spPr/>
        <p:txBody>
          <a:bodyPr>
            <a:normAutofit/>
          </a:bodyPr>
          <a:lstStyle/>
          <a:p>
            <a:r>
              <a:rPr lang="it-IT" sz="3200" dirty="0" smtClean="0">
                <a:solidFill>
                  <a:schemeClr val="tx1"/>
                </a:solidFill>
              </a:rPr>
              <a:t>MINISTRI DELLA COMUNIONE </a:t>
            </a:r>
          </a:p>
          <a:p>
            <a:r>
              <a:rPr lang="it-IT" sz="3200" dirty="0" smtClean="0">
                <a:solidFill>
                  <a:schemeClr val="tx1"/>
                </a:solidFill>
              </a:rPr>
              <a:t>MINISTRI DELLA CONSOLAZIONE </a:t>
            </a:r>
          </a:p>
          <a:p>
            <a:r>
              <a:rPr lang="it-IT" sz="3200" dirty="0" smtClean="0">
                <a:solidFill>
                  <a:schemeClr val="tx1"/>
                </a:solidFill>
              </a:rPr>
              <a:t>MINISTRI DELLA PROSSIMITA’ </a:t>
            </a:r>
            <a:endParaRPr lang="it-IT" sz="3200" dirty="0">
              <a:solidFill>
                <a:schemeClr val="tx1"/>
              </a:solidFill>
            </a:endParaRPr>
          </a:p>
        </p:txBody>
      </p:sp>
    </p:spTree>
    <p:extLst>
      <p:ext uri="{BB962C8B-B14F-4D97-AF65-F5344CB8AC3E}">
        <p14:creationId xmlns:p14="http://schemas.microsoft.com/office/powerpoint/2010/main" val="65619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L’ISTRUZIONE IMMENSAE </a:t>
            </a:r>
            <a:r>
              <a:rPr lang="it-IT" dirty="0" smtClean="0">
                <a:solidFill>
                  <a:srgbClr val="0000FF"/>
                </a:solidFill>
              </a:rPr>
              <a:t>CARITATIS 4</a:t>
            </a:r>
            <a:endParaRPr lang="it-IT" dirty="0"/>
          </a:p>
        </p:txBody>
      </p:sp>
      <p:sp>
        <p:nvSpPr>
          <p:cNvPr id="3" name="Segnaposto contenuto 2"/>
          <p:cNvSpPr>
            <a:spLocks noGrp="1"/>
          </p:cNvSpPr>
          <p:nvPr>
            <p:ph idx="1"/>
          </p:nvPr>
        </p:nvSpPr>
        <p:spPr/>
        <p:txBody>
          <a:bodyPr>
            <a:noAutofit/>
          </a:bodyPr>
          <a:lstStyle/>
          <a:p>
            <a:r>
              <a:rPr lang="it-IT" sz="1600" dirty="0">
                <a:solidFill>
                  <a:schemeClr val="tx1"/>
                </a:solidFill>
                <a:effectLst/>
              </a:rPr>
              <a:t>Il ministro straordinario della Comunione ha quindi facoltà di (in ordine d’importanza):</a:t>
            </a:r>
          </a:p>
          <a:p>
            <a:r>
              <a:rPr lang="it-IT" sz="1600" dirty="0">
                <a:solidFill>
                  <a:schemeClr val="tx1"/>
                </a:solidFill>
                <a:effectLst/>
              </a:rPr>
              <a:t>1. Portare la Santa Comunione al domicilio di anziani, ammalati ed infermi impossibilitati a </a:t>
            </a:r>
            <a:r>
              <a:rPr lang="it-IT" sz="1600" dirty="0" smtClean="0">
                <a:solidFill>
                  <a:schemeClr val="tx1"/>
                </a:solidFill>
                <a:effectLst/>
              </a:rPr>
              <a:t>recarsi in </a:t>
            </a:r>
            <a:r>
              <a:rPr lang="it-IT" sz="1600" dirty="0">
                <a:solidFill>
                  <a:schemeClr val="tx1"/>
                </a:solidFill>
                <a:effectLst/>
              </a:rPr>
              <a:t>Chiesa. </a:t>
            </a:r>
            <a:r>
              <a:rPr lang="it-IT" sz="1600" b="1" dirty="0">
                <a:solidFill>
                  <a:schemeClr val="tx1"/>
                </a:solidFill>
                <a:effectLst/>
              </a:rPr>
              <a:t>E’ questo lo scopo principale che ha spinto all’istituzione di questo ministero</a:t>
            </a:r>
            <a:r>
              <a:rPr lang="it-IT" sz="1600" dirty="0">
                <a:solidFill>
                  <a:schemeClr val="tx1"/>
                </a:solidFill>
                <a:effectLst/>
              </a:rPr>
              <a:t>! Portare </a:t>
            </a:r>
            <a:r>
              <a:rPr lang="it-IT" sz="1600" dirty="0" smtClean="0">
                <a:solidFill>
                  <a:schemeClr val="tx1"/>
                </a:solidFill>
                <a:effectLst/>
              </a:rPr>
              <a:t>Gesù a </a:t>
            </a:r>
            <a:r>
              <a:rPr lang="it-IT" sz="1600" dirty="0">
                <a:solidFill>
                  <a:schemeClr val="tx1"/>
                </a:solidFill>
                <a:effectLst/>
              </a:rPr>
              <a:t>coloro che hanno più bisogno di lui in modo particolare nei giorni festivi ed in contiguità con </a:t>
            </a:r>
            <a:r>
              <a:rPr lang="it-IT" sz="1600" dirty="0" smtClean="0">
                <a:solidFill>
                  <a:schemeClr val="tx1"/>
                </a:solidFill>
                <a:effectLst/>
              </a:rPr>
              <a:t>le celebrazioni </a:t>
            </a:r>
            <a:r>
              <a:rPr lang="it-IT" sz="1600" dirty="0">
                <a:solidFill>
                  <a:schemeClr val="tx1"/>
                </a:solidFill>
                <a:effectLst/>
              </a:rPr>
              <a:t>liturgiche in modo da creare veramente il senso della “comunità celebrante” con tutti </a:t>
            </a:r>
            <a:r>
              <a:rPr lang="it-IT" sz="1600" dirty="0" smtClean="0">
                <a:solidFill>
                  <a:schemeClr val="tx1"/>
                </a:solidFill>
                <a:effectLst/>
              </a:rPr>
              <a:t>i fedeli </a:t>
            </a:r>
            <a:r>
              <a:rPr lang="it-IT" sz="1600" dirty="0">
                <a:solidFill>
                  <a:schemeClr val="tx1"/>
                </a:solidFill>
                <a:effectLst/>
              </a:rPr>
              <a:t>anche anziani ed ammalati (Cfr. Istruzione </a:t>
            </a:r>
            <a:r>
              <a:rPr lang="it-IT" sz="1600" dirty="0" err="1">
                <a:solidFill>
                  <a:schemeClr val="tx1"/>
                </a:solidFill>
                <a:effectLst/>
              </a:rPr>
              <a:t>Eucharisticum</a:t>
            </a:r>
            <a:r>
              <a:rPr lang="it-IT" sz="1600" dirty="0">
                <a:solidFill>
                  <a:schemeClr val="tx1"/>
                </a:solidFill>
                <a:effectLst/>
              </a:rPr>
              <a:t> </a:t>
            </a:r>
            <a:r>
              <a:rPr lang="it-IT" sz="1600" dirty="0" err="1">
                <a:solidFill>
                  <a:schemeClr val="tx1"/>
                </a:solidFill>
                <a:effectLst/>
              </a:rPr>
              <a:t>mysterium</a:t>
            </a:r>
            <a:r>
              <a:rPr lang="it-IT" sz="1600" dirty="0">
                <a:solidFill>
                  <a:schemeClr val="tx1"/>
                </a:solidFill>
                <a:effectLst/>
              </a:rPr>
              <a:t>, 1967, n. 40). </a:t>
            </a:r>
          </a:p>
          <a:p>
            <a:r>
              <a:rPr lang="it-IT" sz="1600" dirty="0" smtClean="0">
                <a:solidFill>
                  <a:schemeClr val="tx1"/>
                </a:solidFill>
                <a:effectLst/>
              </a:rPr>
              <a:t> Il ministro </a:t>
            </a:r>
            <a:r>
              <a:rPr lang="it-IT" sz="1600" dirty="0">
                <a:solidFill>
                  <a:schemeClr val="tx1"/>
                </a:solidFill>
                <a:effectLst/>
              </a:rPr>
              <a:t>si fa portatore del </a:t>
            </a:r>
            <a:r>
              <a:rPr lang="it-IT" sz="1600" b="1" dirty="0">
                <a:solidFill>
                  <a:schemeClr val="tx1"/>
                </a:solidFill>
                <a:effectLst/>
              </a:rPr>
              <a:t>duplice dono del pane consacrato e della Parola di </a:t>
            </a:r>
            <a:r>
              <a:rPr lang="it-IT" sz="1600" b="1" dirty="0" smtClean="0">
                <a:solidFill>
                  <a:schemeClr val="tx1"/>
                </a:solidFill>
                <a:effectLst/>
              </a:rPr>
              <a:t>Dio </a:t>
            </a:r>
            <a:r>
              <a:rPr lang="it-IT" sz="1600" dirty="0" smtClean="0">
                <a:solidFill>
                  <a:schemeClr val="tx1"/>
                </a:solidFill>
                <a:effectLst/>
              </a:rPr>
              <a:t>secondo </a:t>
            </a:r>
            <a:r>
              <a:rPr lang="it-IT" sz="1600" dirty="0">
                <a:solidFill>
                  <a:schemeClr val="tx1"/>
                </a:solidFill>
                <a:effectLst/>
              </a:rPr>
              <a:t>le modalità stabilite nel rito della Comunione agli Infermi che vedremo nel prossimo incontro.</a:t>
            </a:r>
          </a:p>
          <a:p>
            <a:endParaRPr lang="it-IT" sz="1200" dirty="0">
              <a:solidFill>
                <a:schemeClr val="tx1"/>
              </a:solidFill>
            </a:endParaRPr>
          </a:p>
          <a:p>
            <a:endParaRPr lang="it-IT" sz="1200" dirty="0">
              <a:solidFill>
                <a:schemeClr val="tx1"/>
              </a:solidFill>
            </a:endParaRPr>
          </a:p>
        </p:txBody>
      </p:sp>
    </p:spTree>
    <p:extLst>
      <p:ext uri="{BB962C8B-B14F-4D97-AF65-F5344CB8AC3E}">
        <p14:creationId xmlns:p14="http://schemas.microsoft.com/office/powerpoint/2010/main" val="1884618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L’ISTRUZIONE IMMENSAE </a:t>
            </a:r>
            <a:r>
              <a:rPr lang="it-IT" dirty="0" smtClean="0">
                <a:solidFill>
                  <a:srgbClr val="0000FF"/>
                </a:solidFill>
              </a:rPr>
              <a:t>CARITATIS 5</a:t>
            </a:r>
            <a:endParaRPr lang="it-IT" dirty="0"/>
          </a:p>
        </p:txBody>
      </p:sp>
      <p:sp>
        <p:nvSpPr>
          <p:cNvPr id="3" name="Segnaposto contenuto 2"/>
          <p:cNvSpPr>
            <a:spLocks noGrp="1"/>
          </p:cNvSpPr>
          <p:nvPr>
            <p:ph idx="1"/>
          </p:nvPr>
        </p:nvSpPr>
        <p:spPr/>
        <p:txBody>
          <a:bodyPr>
            <a:normAutofit/>
          </a:bodyPr>
          <a:lstStyle/>
          <a:p>
            <a:r>
              <a:rPr lang="it-IT" dirty="0">
                <a:solidFill>
                  <a:schemeClr val="tx1"/>
                </a:solidFill>
                <a:effectLst/>
              </a:rPr>
              <a:t>2. Distribuire la Comunione durante la S. Messa solo qualora si avverino entrambe le </a:t>
            </a:r>
            <a:r>
              <a:rPr lang="it-IT" dirty="0" smtClean="0">
                <a:solidFill>
                  <a:schemeClr val="tx1"/>
                </a:solidFill>
                <a:effectLst/>
              </a:rPr>
              <a:t>seguenti condizioni</a:t>
            </a:r>
            <a:r>
              <a:rPr lang="it-IT" dirty="0">
                <a:solidFill>
                  <a:schemeClr val="tx1"/>
                </a:solidFill>
                <a:effectLst/>
              </a:rPr>
              <a:t>: </a:t>
            </a:r>
            <a:endParaRPr lang="it-IT" dirty="0" smtClean="0">
              <a:solidFill>
                <a:schemeClr val="tx1"/>
              </a:solidFill>
              <a:effectLst/>
            </a:endParaRPr>
          </a:p>
          <a:p>
            <a:r>
              <a:rPr lang="it-IT" dirty="0" smtClean="0">
                <a:solidFill>
                  <a:schemeClr val="tx1"/>
                </a:solidFill>
                <a:effectLst/>
              </a:rPr>
              <a:t>A)quando </a:t>
            </a:r>
            <a:r>
              <a:rPr lang="it-IT" dirty="0">
                <a:solidFill>
                  <a:schemeClr val="tx1"/>
                </a:solidFill>
                <a:effectLst/>
              </a:rPr>
              <a:t>il numero dei fedeli è tale da far prolungare eccessivamente la celebrazione </a:t>
            </a:r>
            <a:r>
              <a:rPr lang="it-IT" dirty="0" smtClean="0">
                <a:solidFill>
                  <a:schemeClr val="tx1"/>
                </a:solidFill>
                <a:effectLst/>
              </a:rPr>
              <a:t>b)quando </a:t>
            </a:r>
            <a:r>
              <a:rPr lang="it-IT" dirty="0">
                <a:solidFill>
                  <a:schemeClr val="tx1"/>
                </a:solidFill>
                <a:effectLst/>
              </a:rPr>
              <a:t>non ci siano altri presbiteri o diaconi presenti. L</a:t>
            </a:r>
            <a:r>
              <a:rPr lang="it-IT" dirty="0" smtClean="0">
                <a:solidFill>
                  <a:schemeClr val="tx1"/>
                </a:solidFill>
                <a:effectLst/>
              </a:rPr>
              <a:t>a </a:t>
            </a:r>
            <a:r>
              <a:rPr lang="it-IT" dirty="0">
                <a:solidFill>
                  <a:schemeClr val="tx1"/>
                </a:solidFill>
                <a:effectLst/>
              </a:rPr>
              <a:t>distribuzione della Comunione in chiesa è sempre </a:t>
            </a:r>
            <a:r>
              <a:rPr lang="it-IT" dirty="0" smtClean="0">
                <a:solidFill>
                  <a:schemeClr val="tx1"/>
                </a:solidFill>
                <a:effectLst/>
              </a:rPr>
              <a:t>e comunque </a:t>
            </a:r>
            <a:r>
              <a:rPr lang="it-IT" dirty="0">
                <a:solidFill>
                  <a:schemeClr val="tx1"/>
                </a:solidFill>
                <a:effectLst/>
              </a:rPr>
              <a:t>compito primario del presbitero.</a:t>
            </a:r>
          </a:p>
          <a:p>
            <a:endParaRPr lang="it-IT" dirty="0"/>
          </a:p>
        </p:txBody>
      </p:sp>
    </p:spTree>
    <p:extLst>
      <p:ext uri="{BB962C8B-B14F-4D97-AF65-F5344CB8AC3E}">
        <p14:creationId xmlns:p14="http://schemas.microsoft.com/office/powerpoint/2010/main" val="3963753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L’ISTRUZIONE IMMENSAE </a:t>
            </a:r>
            <a:r>
              <a:rPr lang="it-IT" dirty="0" smtClean="0">
                <a:solidFill>
                  <a:srgbClr val="0000FF"/>
                </a:solidFill>
              </a:rPr>
              <a:t>CARITATIS 6</a:t>
            </a:r>
            <a:endParaRPr lang="it-IT" dirty="0"/>
          </a:p>
        </p:txBody>
      </p:sp>
      <p:sp>
        <p:nvSpPr>
          <p:cNvPr id="3" name="Segnaposto contenuto 2"/>
          <p:cNvSpPr>
            <a:spLocks noGrp="1"/>
          </p:cNvSpPr>
          <p:nvPr>
            <p:ph idx="1"/>
          </p:nvPr>
        </p:nvSpPr>
        <p:spPr>
          <a:xfrm>
            <a:off x="955675" y="1232647"/>
            <a:ext cx="7232650" cy="5049317"/>
          </a:xfrm>
        </p:spPr>
        <p:txBody>
          <a:bodyPr>
            <a:noAutofit/>
          </a:bodyPr>
          <a:lstStyle/>
          <a:p>
            <a:r>
              <a:rPr lang="it-IT" sz="1800" dirty="0">
                <a:solidFill>
                  <a:schemeClr val="tx1"/>
                </a:solidFill>
                <a:effectLst/>
              </a:rPr>
              <a:t>3. Qualora una comunità manchi del presbitero o del diacono, il ministro straordinario </a:t>
            </a:r>
            <a:r>
              <a:rPr lang="it-IT" sz="1800" dirty="0" smtClean="0">
                <a:solidFill>
                  <a:schemeClr val="tx1"/>
                </a:solidFill>
                <a:effectLst/>
              </a:rPr>
              <a:t>della Comunione </a:t>
            </a:r>
            <a:r>
              <a:rPr lang="it-IT" sz="1800" dirty="0">
                <a:solidFill>
                  <a:schemeClr val="tx1"/>
                </a:solidFill>
                <a:effectLst/>
              </a:rPr>
              <a:t>può essere autorizzato a guidare la celebrazione domenicale limitandosi </a:t>
            </a:r>
            <a:r>
              <a:rPr lang="it-IT" sz="1800" dirty="0" smtClean="0">
                <a:solidFill>
                  <a:schemeClr val="tx1"/>
                </a:solidFill>
                <a:effectLst/>
              </a:rPr>
              <a:t>evidentemente alla </a:t>
            </a:r>
            <a:r>
              <a:rPr lang="it-IT" sz="1800" dirty="0">
                <a:solidFill>
                  <a:schemeClr val="tx1"/>
                </a:solidFill>
                <a:effectLst/>
              </a:rPr>
              <a:t>Liturgia della Parola del giorno e alla successiva distribuzione ai fedeli dell’Eucaristia (</a:t>
            </a:r>
            <a:r>
              <a:rPr lang="it-IT" sz="1800" dirty="0" err="1">
                <a:solidFill>
                  <a:schemeClr val="tx1"/>
                </a:solidFill>
                <a:effectLst/>
              </a:rPr>
              <a:t>Cfr</a:t>
            </a:r>
            <a:r>
              <a:rPr lang="it-IT" sz="1800" dirty="0" err="1" smtClean="0">
                <a:solidFill>
                  <a:schemeClr val="tx1"/>
                </a:solidFill>
                <a:effectLst/>
              </a:rPr>
              <a:t>.Disposizioni</a:t>
            </a:r>
            <a:r>
              <a:rPr lang="it-IT" sz="1800" dirty="0" smtClean="0">
                <a:solidFill>
                  <a:schemeClr val="tx1"/>
                </a:solidFill>
                <a:effectLst/>
              </a:rPr>
              <a:t> </a:t>
            </a:r>
            <a:r>
              <a:rPr lang="it-IT" sz="1800" dirty="0">
                <a:solidFill>
                  <a:schemeClr val="tx1"/>
                </a:solidFill>
                <a:effectLst/>
              </a:rPr>
              <a:t>della Congregazione per il Culto Divino, 1988, </a:t>
            </a:r>
            <a:r>
              <a:rPr lang="it-IT" sz="1800" dirty="0" err="1">
                <a:solidFill>
                  <a:schemeClr val="tx1"/>
                </a:solidFill>
                <a:effectLst/>
              </a:rPr>
              <a:t>nn</a:t>
            </a:r>
            <a:r>
              <a:rPr lang="it-IT" sz="1800" dirty="0">
                <a:solidFill>
                  <a:schemeClr val="tx1"/>
                </a:solidFill>
                <a:effectLst/>
              </a:rPr>
              <a:t>. 27, 35, 37).</a:t>
            </a:r>
          </a:p>
          <a:p>
            <a:r>
              <a:rPr lang="it-IT" sz="1800" dirty="0">
                <a:solidFill>
                  <a:schemeClr val="tx1"/>
                </a:solidFill>
                <a:effectLst/>
              </a:rPr>
              <a:t>4. Distribuire la Comunione al di fuori della S. Messa in chiesa o in un oratorio in cui </a:t>
            </a:r>
            <a:r>
              <a:rPr lang="it-IT" sz="1800" dirty="0" smtClean="0">
                <a:solidFill>
                  <a:schemeClr val="tx1"/>
                </a:solidFill>
                <a:effectLst/>
              </a:rPr>
              <a:t>sia conservata </a:t>
            </a:r>
            <a:r>
              <a:rPr lang="it-IT" sz="1800" dirty="0">
                <a:solidFill>
                  <a:schemeClr val="tx1"/>
                </a:solidFill>
                <a:effectLst/>
              </a:rPr>
              <a:t>l’Eucaristia.</a:t>
            </a:r>
          </a:p>
          <a:p>
            <a:r>
              <a:rPr lang="it-IT" sz="1800" dirty="0">
                <a:solidFill>
                  <a:schemeClr val="tx1"/>
                </a:solidFill>
                <a:effectLst/>
              </a:rPr>
              <a:t>5. Esporre pubblicamente all’adorazione dei fedeli la Santissima Eucaristia nell’ostensorio </a:t>
            </a:r>
            <a:r>
              <a:rPr lang="it-IT" sz="1800" dirty="0" smtClean="0">
                <a:solidFill>
                  <a:schemeClr val="tx1"/>
                </a:solidFill>
                <a:effectLst/>
              </a:rPr>
              <a:t>o deponendo </a:t>
            </a:r>
            <a:r>
              <a:rPr lang="it-IT" sz="1800" dirty="0">
                <a:solidFill>
                  <a:schemeClr val="tx1"/>
                </a:solidFill>
                <a:effectLst/>
              </a:rPr>
              <a:t>la pisside sull’altare e ricollocandola al termine nuovamente nel tabernacolo</a:t>
            </a:r>
            <a:r>
              <a:rPr lang="it-IT" sz="1800" dirty="0" smtClean="0">
                <a:solidFill>
                  <a:schemeClr val="tx1"/>
                </a:solidFill>
                <a:effectLst/>
              </a:rPr>
              <a:t>.</a:t>
            </a:r>
            <a:endParaRPr lang="it-IT" sz="1800" dirty="0">
              <a:solidFill>
                <a:schemeClr val="tx1"/>
              </a:solidFill>
              <a:effectLst/>
            </a:endParaRPr>
          </a:p>
        </p:txBody>
      </p:sp>
    </p:spTree>
    <p:extLst>
      <p:ext uri="{BB962C8B-B14F-4D97-AF65-F5344CB8AC3E}">
        <p14:creationId xmlns:p14="http://schemas.microsoft.com/office/powerpoint/2010/main" val="1173060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L’ISTRUZIONE IMMENSAE </a:t>
            </a:r>
            <a:r>
              <a:rPr lang="it-IT" dirty="0" smtClean="0">
                <a:solidFill>
                  <a:srgbClr val="0000FF"/>
                </a:solidFill>
              </a:rPr>
              <a:t>CARITATIS 7</a:t>
            </a:r>
            <a:endParaRPr lang="it-IT" dirty="0"/>
          </a:p>
        </p:txBody>
      </p:sp>
      <p:sp>
        <p:nvSpPr>
          <p:cNvPr id="3" name="Segnaposto contenuto 2"/>
          <p:cNvSpPr>
            <a:spLocks noGrp="1"/>
          </p:cNvSpPr>
          <p:nvPr>
            <p:ph idx="1"/>
          </p:nvPr>
        </p:nvSpPr>
        <p:spPr/>
        <p:txBody>
          <a:bodyPr>
            <a:normAutofit fontScale="85000" lnSpcReduction="10000"/>
          </a:bodyPr>
          <a:lstStyle/>
          <a:p>
            <a:r>
              <a:rPr lang="it-IT" dirty="0">
                <a:solidFill>
                  <a:schemeClr val="tx1"/>
                </a:solidFill>
                <a:effectLst/>
              </a:rPr>
              <a:t>6. Comunicarsi direttamente (attingendo cioè direttamente ai Sacri vasi)</a:t>
            </a:r>
            <a:r>
              <a:rPr lang="it-IT" dirty="0" smtClean="0">
                <a:solidFill>
                  <a:schemeClr val="tx1"/>
                </a:solidFill>
                <a:effectLst/>
              </a:rPr>
              <a:t>.</a:t>
            </a:r>
          </a:p>
          <a:p>
            <a:pPr marL="0" indent="0">
              <a:buNone/>
            </a:pPr>
            <a:r>
              <a:rPr lang="it-IT" dirty="0" smtClean="0">
                <a:solidFill>
                  <a:schemeClr val="tx1"/>
                </a:solidFill>
                <a:effectLst/>
              </a:rPr>
              <a:t> “</a:t>
            </a:r>
            <a:r>
              <a:rPr lang="it-IT" dirty="0">
                <a:solidFill>
                  <a:schemeClr val="tx1"/>
                </a:solidFill>
                <a:effectLst/>
              </a:rPr>
              <a:t>Ministro</a:t>
            </a:r>
            <a:r>
              <a:rPr lang="it-IT" dirty="0" smtClean="0">
                <a:solidFill>
                  <a:schemeClr val="tx1"/>
                </a:solidFill>
                <a:effectLst/>
              </a:rPr>
              <a:t>”</a:t>
            </a:r>
          </a:p>
          <a:p>
            <a:r>
              <a:rPr lang="it-IT" dirty="0" smtClean="0">
                <a:solidFill>
                  <a:schemeClr val="tx1"/>
                </a:solidFill>
                <a:effectLst/>
              </a:rPr>
              <a:t>evidenzia </a:t>
            </a:r>
            <a:r>
              <a:rPr lang="it-IT" dirty="0">
                <a:solidFill>
                  <a:schemeClr val="tx1"/>
                </a:solidFill>
                <a:effectLst/>
              </a:rPr>
              <a:t>la dimensione di servizio alla comunità che deve caratterizzare i compiti a lui attribuiti; “straordinario” significa in senso giuridico non-permanente, temporaneo, ausiliario e subordinato al presbitero; “distribuzione della Comunione”</a:t>
            </a:r>
          </a:p>
          <a:p>
            <a:r>
              <a:rPr lang="it-IT" dirty="0">
                <a:solidFill>
                  <a:schemeClr val="tx1"/>
                </a:solidFill>
                <a:effectLst/>
              </a:rPr>
              <a:t>definisce in maniera esaustiva le sue facoltà, cioè il distribuire la Comunione ai fedeli durante la celebrazione della Messa ovvero al di fuori da essa ad anziani ed ammalati secondo le norme</a:t>
            </a:r>
            <a:endParaRPr lang="it-IT" dirty="0">
              <a:solidFill>
                <a:schemeClr val="tx1"/>
              </a:solidFill>
            </a:endParaRPr>
          </a:p>
          <a:p>
            <a:endParaRPr lang="it-IT" dirty="0"/>
          </a:p>
        </p:txBody>
      </p:sp>
    </p:spTree>
    <p:extLst>
      <p:ext uri="{BB962C8B-B14F-4D97-AF65-F5344CB8AC3E}">
        <p14:creationId xmlns:p14="http://schemas.microsoft.com/office/powerpoint/2010/main" val="2307534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solidFill>
                  <a:srgbClr val="0000FF"/>
                </a:solidFill>
              </a:rPr>
              <a:t>MINISTERO DELLA PROSSIMITA’</a:t>
            </a:r>
            <a:endParaRPr lang="it-IT" sz="4400" dirty="0">
              <a:solidFill>
                <a:srgbClr val="0000FF"/>
              </a:solidFill>
            </a:endParaRPr>
          </a:p>
        </p:txBody>
      </p:sp>
      <p:pic>
        <p:nvPicPr>
          <p:cNvPr id="4" name="Segnaposto contenuto 3"/>
          <p:cNvPicPr>
            <a:picLocks noGrp="1"/>
          </p:cNvPicPr>
          <p:nvPr>
            <p:ph idx="1"/>
          </p:nvPr>
        </p:nvPicPr>
        <p:blipFill>
          <a:blip r:embed="rId2">
            <a:extLst>
              <a:ext uri="{28A0092B-C50C-407E-A947-70E740481C1C}">
                <a14:useLocalDpi xmlns:a14="http://schemas.microsoft.com/office/drawing/2010/main" val="0"/>
              </a:ext>
            </a:extLst>
          </a:blip>
          <a:srcRect t="3740" b="3740"/>
          <a:stretch>
            <a:fillRect/>
          </a:stretch>
        </p:blipFill>
        <p:spPr bwMode="auto">
          <a:prstGeom prst="rect">
            <a:avLst/>
          </a:prstGeom>
          <a:noFill/>
          <a:ln>
            <a:noFill/>
          </a:ln>
        </p:spPr>
      </p:pic>
    </p:spTree>
    <p:extLst>
      <p:ext uri="{BB962C8B-B14F-4D97-AF65-F5344CB8AC3E}">
        <p14:creationId xmlns:p14="http://schemas.microsoft.com/office/powerpoint/2010/main" val="1622794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solidFill>
                  <a:srgbClr val="0000FF"/>
                </a:solidFill>
              </a:rPr>
              <a:t>Ministero della prossimità</a:t>
            </a:r>
            <a:endParaRPr lang="it-IT" sz="4400" dirty="0">
              <a:solidFill>
                <a:srgbClr val="0000FF"/>
              </a:solidFill>
            </a:endParaRPr>
          </a:p>
        </p:txBody>
      </p:sp>
      <p:sp>
        <p:nvSpPr>
          <p:cNvPr id="3" name="Segnaposto contenuto 2"/>
          <p:cNvSpPr>
            <a:spLocks noGrp="1"/>
          </p:cNvSpPr>
          <p:nvPr>
            <p:ph idx="1"/>
          </p:nvPr>
        </p:nvSpPr>
        <p:spPr/>
        <p:txBody>
          <a:bodyPr/>
          <a:lstStyle/>
          <a:p>
            <a:r>
              <a:rPr lang="it-IT" dirty="0">
                <a:solidFill>
                  <a:schemeClr val="tx1"/>
                </a:solidFill>
              </a:rPr>
              <a:t>L’aiuto più prezioso che si può dare agli altri è la vicinanza… prossimità…” La persona amica, capace di stare in silenzio, insieme in un momento di confusione o di disperazione, in un’ora di lutto o di pena, senza pretendere di sapere, di curare, di guarire, ma capace di una vicinanza a testimonianza dell’amore di Dio, è colui che davvero si prende cura. </a:t>
            </a:r>
          </a:p>
        </p:txBody>
      </p:sp>
    </p:spTree>
    <p:extLst>
      <p:ext uri="{BB962C8B-B14F-4D97-AF65-F5344CB8AC3E}">
        <p14:creationId xmlns:p14="http://schemas.microsoft.com/office/powerpoint/2010/main" val="745226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VICINANZA: PERSONA IN USCITA</a:t>
            </a:r>
            <a:endParaRPr lang="it-IT" dirty="0">
              <a:solidFill>
                <a:srgbClr val="0000FF"/>
              </a:solidFill>
            </a:endParaRPr>
          </a:p>
        </p:txBody>
      </p:sp>
      <p:sp>
        <p:nvSpPr>
          <p:cNvPr id="3" name="Segnaposto contenuto 2"/>
          <p:cNvSpPr>
            <a:spLocks noGrp="1"/>
          </p:cNvSpPr>
          <p:nvPr>
            <p:ph idx="1"/>
          </p:nvPr>
        </p:nvSpPr>
        <p:spPr/>
        <p:txBody>
          <a:bodyPr>
            <a:normAutofit fontScale="85000" lnSpcReduction="20000"/>
          </a:bodyPr>
          <a:lstStyle/>
          <a:p>
            <a:pPr marL="0" indent="0">
              <a:buNone/>
            </a:pPr>
            <a:r>
              <a:rPr lang="it-IT" dirty="0" smtClean="0">
                <a:solidFill>
                  <a:srgbClr val="0000FF"/>
                </a:solidFill>
              </a:rPr>
              <a:t>Farsi </a:t>
            </a:r>
            <a:r>
              <a:rPr lang="it-IT" dirty="0">
                <a:solidFill>
                  <a:srgbClr val="0000FF"/>
                </a:solidFill>
              </a:rPr>
              <a:t>vicino a chi soffre significa </a:t>
            </a:r>
            <a:r>
              <a:rPr lang="it-IT" dirty="0" smtClean="0">
                <a:solidFill>
                  <a:srgbClr val="0000FF"/>
                </a:solidFill>
              </a:rPr>
              <a:t>:</a:t>
            </a:r>
          </a:p>
          <a:p>
            <a:r>
              <a:rPr lang="it-IT" dirty="0">
                <a:solidFill>
                  <a:schemeClr val="tx1"/>
                </a:solidFill>
              </a:rPr>
              <a:t>E</a:t>
            </a:r>
            <a:r>
              <a:rPr lang="it-IT" dirty="0" smtClean="0">
                <a:solidFill>
                  <a:schemeClr val="tx1"/>
                </a:solidFill>
              </a:rPr>
              <a:t>ssere </a:t>
            </a:r>
            <a:r>
              <a:rPr lang="it-IT" dirty="0">
                <a:solidFill>
                  <a:schemeClr val="tx1"/>
                </a:solidFill>
              </a:rPr>
              <a:t>solidali con lui. </a:t>
            </a:r>
            <a:endParaRPr lang="it-IT" dirty="0" smtClean="0">
              <a:solidFill>
                <a:schemeClr val="tx1"/>
              </a:solidFill>
            </a:endParaRPr>
          </a:p>
          <a:p>
            <a:r>
              <a:rPr lang="it-IT" dirty="0" smtClean="0">
                <a:solidFill>
                  <a:schemeClr val="tx1"/>
                </a:solidFill>
              </a:rPr>
              <a:t>Uscire </a:t>
            </a:r>
            <a:r>
              <a:rPr lang="it-IT" dirty="0">
                <a:solidFill>
                  <a:schemeClr val="tx1"/>
                </a:solidFill>
              </a:rPr>
              <a:t>da se stessi, dai propri pensieri, dalle proprie </a:t>
            </a:r>
            <a:r>
              <a:rPr lang="it-IT" dirty="0" smtClean="0">
                <a:solidFill>
                  <a:schemeClr val="tx1"/>
                </a:solidFill>
              </a:rPr>
              <a:t>preoccupazioni</a:t>
            </a:r>
            <a:r>
              <a:rPr lang="it-IT" dirty="0">
                <a:solidFill>
                  <a:schemeClr val="tx1"/>
                </a:solidFill>
              </a:rPr>
              <a:t> </a:t>
            </a:r>
            <a:r>
              <a:rPr lang="it-IT" dirty="0" smtClean="0">
                <a:solidFill>
                  <a:schemeClr val="tx1"/>
                </a:solidFill>
              </a:rPr>
              <a:t>.</a:t>
            </a:r>
          </a:p>
          <a:p>
            <a:r>
              <a:rPr lang="it-IT" dirty="0" smtClean="0">
                <a:solidFill>
                  <a:schemeClr val="tx1"/>
                </a:solidFill>
              </a:rPr>
              <a:t>Andare </a:t>
            </a:r>
            <a:r>
              <a:rPr lang="it-IT" dirty="0">
                <a:solidFill>
                  <a:schemeClr val="tx1"/>
                </a:solidFill>
              </a:rPr>
              <a:t>verso l'altro come disarmati per poterlo cogliere nella sua vera intimità e originalità .</a:t>
            </a:r>
            <a:r>
              <a:rPr lang="it-IT" dirty="0" smtClean="0">
                <a:solidFill>
                  <a:schemeClr val="tx1"/>
                </a:solidFill>
              </a:rPr>
              <a:t> </a:t>
            </a:r>
          </a:p>
          <a:p>
            <a:r>
              <a:rPr lang="it-IT" dirty="0">
                <a:solidFill>
                  <a:schemeClr val="tx1"/>
                </a:solidFill>
              </a:rPr>
              <a:t>F</a:t>
            </a:r>
            <a:r>
              <a:rPr lang="it-IT" dirty="0" smtClean="0">
                <a:solidFill>
                  <a:schemeClr val="tx1"/>
                </a:solidFill>
              </a:rPr>
              <a:t>arsi cogliere allo stesso modo . </a:t>
            </a:r>
          </a:p>
          <a:p>
            <a:r>
              <a:rPr lang="it-IT" dirty="0" smtClean="0">
                <a:solidFill>
                  <a:schemeClr val="tx1"/>
                </a:solidFill>
              </a:rPr>
              <a:t>Farsi </a:t>
            </a:r>
            <a:r>
              <a:rPr lang="it-IT" dirty="0">
                <a:solidFill>
                  <a:schemeClr val="tx1"/>
                </a:solidFill>
              </a:rPr>
              <a:t>vicino presuppone un esodo e un abbraccio. </a:t>
            </a:r>
            <a:endParaRPr lang="it-IT" dirty="0" smtClean="0">
              <a:solidFill>
                <a:schemeClr val="tx1"/>
              </a:solidFill>
            </a:endParaRPr>
          </a:p>
          <a:p>
            <a:r>
              <a:rPr lang="it-IT" dirty="0" smtClean="0">
                <a:solidFill>
                  <a:schemeClr val="tx1"/>
                </a:solidFill>
              </a:rPr>
              <a:t>Non </a:t>
            </a:r>
            <a:r>
              <a:rPr lang="it-IT" dirty="0">
                <a:solidFill>
                  <a:schemeClr val="tx1"/>
                </a:solidFill>
              </a:rPr>
              <a:t>è facile dimenticare se stessi per immedesimarsi nell'altro</a:t>
            </a:r>
            <a:r>
              <a:rPr lang="it-IT" dirty="0" smtClean="0">
                <a:solidFill>
                  <a:schemeClr val="tx1"/>
                </a:solidFill>
              </a:rPr>
              <a:t>.</a:t>
            </a:r>
            <a:endParaRPr lang="it-IT" dirty="0">
              <a:solidFill>
                <a:schemeClr val="tx1"/>
              </a:solidFill>
            </a:endParaRPr>
          </a:p>
        </p:txBody>
      </p:sp>
    </p:spTree>
    <p:extLst>
      <p:ext uri="{BB962C8B-B14F-4D97-AF65-F5344CB8AC3E}">
        <p14:creationId xmlns:p14="http://schemas.microsoft.com/office/powerpoint/2010/main" val="2317212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Valorizzare il malato</a:t>
            </a:r>
            <a:endParaRPr lang="it-IT" dirty="0">
              <a:solidFill>
                <a:srgbClr val="0000FF"/>
              </a:solidFill>
            </a:endParaRPr>
          </a:p>
        </p:txBody>
      </p:sp>
      <p:sp>
        <p:nvSpPr>
          <p:cNvPr id="3" name="Segnaposto contenuto 2"/>
          <p:cNvSpPr>
            <a:spLocks noGrp="1"/>
          </p:cNvSpPr>
          <p:nvPr>
            <p:ph idx="1"/>
          </p:nvPr>
        </p:nvSpPr>
        <p:spPr/>
        <p:txBody>
          <a:bodyPr>
            <a:noAutofit/>
          </a:bodyPr>
          <a:lstStyle/>
          <a:p>
            <a:r>
              <a:rPr lang="it-IT" sz="2000" dirty="0">
                <a:solidFill>
                  <a:schemeClr val="tx1"/>
                </a:solidFill>
              </a:rPr>
              <a:t>Valorizzare Il malato ti </a:t>
            </a:r>
            <a:r>
              <a:rPr lang="it-IT" sz="2000" dirty="0" smtClean="0">
                <a:solidFill>
                  <a:schemeClr val="tx1"/>
                </a:solidFill>
              </a:rPr>
              <a:t>aiuta ad avere il coraggio di  interrogarti su :</a:t>
            </a:r>
          </a:p>
          <a:p>
            <a:r>
              <a:rPr lang="it-IT" sz="2000" dirty="0" smtClean="0">
                <a:solidFill>
                  <a:schemeClr val="tx1"/>
                </a:solidFill>
              </a:rPr>
              <a:t>Dio</a:t>
            </a:r>
            <a:r>
              <a:rPr lang="it-IT" sz="2000" dirty="0" smtClean="0">
                <a:solidFill>
                  <a:schemeClr val="tx1"/>
                </a:solidFill>
              </a:rPr>
              <a:t>…</a:t>
            </a:r>
            <a:r>
              <a:rPr lang="it-IT" sz="2000" dirty="0" smtClean="0">
                <a:solidFill>
                  <a:schemeClr val="tx1"/>
                </a:solidFill>
              </a:rPr>
              <a:t> </a:t>
            </a:r>
            <a:endParaRPr lang="it-IT" sz="2000" dirty="0" smtClean="0">
              <a:solidFill>
                <a:schemeClr val="tx1"/>
              </a:solidFill>
            </a:endParaRPr>
          </a:p>
          <a:p>
            <a:r>
              <a:rPr lang="it-IT" sz="2000" dirty="0">
                <a:solidFill>
                  <a:schemeClr val="tx1"/>
                </a:solidFill>
              </a:rPr>
              <a:t>S</a:t>
            </a:r>
            <a:r>
              <a:rPr lang="it-IT" sz="2000" dirty="0" smtClean="0">
                <a:solidFill>
                  <a:schemeClr val="tx1"/>
                </a:solidFill>
              </a:rPr>
              <a:t>enso </a:t>
            </a:r>
            <a:r>
              <a:rPr lang="it-IT" sz="2000" dirty="0">
                <a:solidFill>
                  <a:schemeClr val="tx1"/>
                </a:solidFill>
              </a:rPr>
              <a:t>della tua vita, dei tuoi limiti </a:t>
            </a:r>
            <a:r>
              <a:rPr lang="it-IT" sz="2000" dirty="0" smtClean="0">
                <a:solidFill>
                  <a:schemeClr val="tx1"/>
                </a:solidFill>
              </a:rPr>
              <a:t>.</a:t>
            </a:r>
          </a:p>
          <a:p>
            <a:r>
              <a:rPr lang="it-IT" sz="2000" dirty="0">
                <a:solidFill>
                  <a:schemeClr val="tx1"/>
                </a:solidFill>
              </a:rPr>
              <a:t>R</a:t>
            </a:r>
            <a:r>
              <a:rPr lang="it-IT" sz="2000" dirty="0" smtClean="0">
                <a:solidFill>
                  <a:schemeClr val="tx1"/>
                </a:solidFill>
              </a:rPr>
              <a:t>ealtà </a:t>
            </a:r>
            <a:r>
              <a:rPr lang="it-IT" sz="2000" dirty="0">
                <a:solidFill>
                  <a:schemeClr val="tx1"/>
                </a:solidFill>
              </a:rPr>
              <a:t>della vecchiaia e della </a:t>
            </a:r>
            <a:r>
              <a:rPr lang="it-IT" sz="2000" dirty="0" smtClean="0">
                <a:solidFill>
                  <a:schemeClr val="tx1"/>
                </a:solidFill>
              </a:rPr>
              <a:t>morte.</a:t>
            </a:r>
          </a:p>
          <a:p>
            <a:r>
              <a:rPr lang="it-IT" sz="2000" dirty="0">
                <a:solidFill>
                  <a:schemeClr val="tx1"/>
                </a:solidFill>
              </a:rPr>
              <a:t>R</a:t>
            </a:r>
            <a:r>
              <a:rPr lang="it-IT" sz="2000" dirty="0" smtClean="0">
                <a:solidFill>
                  <a:schemeClr val="tx1"/>
                </a:solidFill>
              </a:rPr>
              <a:t>iesaminare </a:t>
            </a:r>
            <a:r>
              <a:rPr lang="it-IT" sz="2000" dirty="0">
                <a:solidFill>
                  <a:schemeClr val="tx1"/>
                </a:solidFill>
              </a:rPr>
              <a:t>la scala dei </a:t>
            </a:r>
            <a:r>
              <a:rPr lang="it-IT" sz="2000" dirty="0" smtClean="0">
                <a:solidFill>
                  <a:schemeClr val="tx1"/>
                </a:solidFill>
              </a:rPr>
              <a:t>valori. </a:t>
            </a:r>
          </a:p>
          <a:p>
            <a:r>
              <a:rPr lang="it-IT" sz="2000" dirty="0">
                <a:solidFill>
                  <a:schemeClr val="tx1"/>
                </a:solidFill>
              </a:rPr>
              <a:t>F</a:t>
            </a:r>
            <a:r>
              <a:rPr lang="it-IT" sz="2000" dirty="0" smtClean="0">
                <a:solidFill>
                  <a:schemeClr val="tx1"/>
                </a:solidFill>
              </a:rPr>
              <a:t>ar </a:t>
            </a:r>
            <a:r>
              <a:rPr lang="it-IT" sz="2000" dirty="0">
                <a:solidFill>
                  <a:schemeClr val="tx1"/>
                </a:solidFill>
              </a:rPr>
              <a:t>crescere in te una nuova libertà interiore, che si manifesta </a:t>
            </a:r>
            <a:endParaRPr lang="it-IT" sz="2000" dirty="0" smtClean="0">
              <a:solidFill>
                <a:schemeClr val="tx1"/>
              </a:solidFill>
            </a:endParaRPr>
          </a:p>
          <a:p>
            <a:pPr marL="0" indent="0">
              <a:buNone/>
            </a:pPr>
            <a:r>
              <a:rPr lang="it-IT" sz="2000" dirty="0">
                <a:solidFill>
                  <a:schemeClr val="tx1"/>
                </a:solidFill>
              </a:rPr>
              <a:t>A</a:t>
            </a:r>
            <a:r>
              <a:rPr lang="it-IT" sz="2000" dirty="0" smtClean="0">
                <a:solidFill>
                  <a:schemeClr val="tx1"/>
                </a:solidFill>
              </a:rPr>
              <a:t>) nello sguardo sull’essenziale. B) nel </a:t>
            </a:r>
            <a:r>
              <a:rPr lang="it-IT" sz="2000" dirty="0">
                <a:solidFill>
                  <a:schemeClr val="tx1"/>
                </a:solidFill>
              </a:rPr>
              <a:t>coraggio di assumere atteggiamenti costruttivi di fronte alle </a:t>
            </a:r>
            <a:r>
              <a:rPr lang="it-IT" sz="2000" dirty="0" smtClean="0">
                <a:solidFill>
                  <a:schemeClr val="tx1"/>
                </a:solidFill>
              </a:rPr>
              <a:t>vicende  </a:t>
            </a:r>
            <a:r>
              <a:rPr lang="it-IT" sz="2000" dirty="0">
                <a:solidFill>
                  <a:schemeClr val="tx1"/>
                </a:solidFill>
              </a:rPr>
              <a:t>della vita. </a:t>
            </a:r>
          </a:p>
        </p:txBody>
      </p:sp>
    </p:spTree>
    <p:extLst>
      <p:ext uri="{BB962C8B-B14F-4D97-AF65-F5344CB8AC3E}">
        <p14:creationId xmlns:p14="http://schemas.microsoft.com/office/powerpoint/2010/main" val="1029447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“VEDERE “CON IL CUORE </a:t>
            </a:r>
            <a:endParaRPr lang="it-IT" dirty="0">
              <a:solidFill>
                <a:srgbClr val="0000FF"/>
              </a:solidFill>
            </a:endParaRPr>
          </a:p>
        </p:txBody>
      </p:sp>
      <p:sp>
        <p:nvSpPr>
          <p:cNvPr id="3" name="Segnaposto contenuto 2"/>
          <p:cNvSpPr>
            <a:spLocks noGrp="1"/>
          </p:cNvSpPr>
          <p:nvPr>
            <p:ph idx="1"/>
          </p:nvPr>
        </p:nvSpPr>
        <p:spPr/>
        <p:txBody>
          <a:bodyPr>
            <a:normAutofit/>
          </a:bodyPr>
          <a:lstStyle/>
          <a:p>
            <a:r>
              <a:rPr lang="it-IT" sz="3200" dirty="0" smtClean="0">
                <a:solidFill>
                  <a:schemeClr val="tx1"/>
                </a:solidFill>
              </a:rPr>
              <a:t>"</a:t>
            </a:r>
            <a:r>
              <a:rPr lang="it-IT" sz="3200" dirty="0">
                <a:solidFill>
                  <a:schemeClr val="tx1"/>
                </a:solidFill>
              </a:rPr>
              <a:t>Lo vide e…. passò oltre". Anche noi, come il levita del vangelo spesso vediamo tante situazioni di disagio e di </a:t>
            </a:r>
            <a:r>
              <a:rPr lang="it-IT" sz="3200" dirty="0" smtClean="0">
                <a:solidFill>
                  <a:schemeClr val="tx1"/>
                </a:solidFill>
              </a:rPr>
              <a:t>emarginazione e  </a:t>
            </a:r>
            <a:r>
              <a:rPr lang="it-IT" sz="3200" dirty="0">
                <a:solidFill>
                  <a:schemeClr val="tx1"/>
                </a:solidFill>
              </a:rPr>
              <a:t>facciamo finta di non vedere! Non è solo disinteresse: è una questione di cuore</a:t>
            </a:r>
            <a:r>
              <a:rPr lang="it-IT" dirty="0" smtClean="0">
                <a:solidFill>
                  <a:schemeClr val="tx1"/>
                </a:solidFill>
              </a:rPr>
              <a:t>.</a:t>
            </a:r>
            <a:r>
              <a:rPr lang="it-IT" dirty="0" smtClean="0"/>
              <a:t>. </a:t>
            </a:r>
            <a:endParaRPr lang="it-IT" dirty="0"/>
          </a:p>
        </p:txBody>
      </p:sp>
    </p:spTree>
    <p:extLst>
      <p:ext uri="{BB962C8B-B14F-4D97-AF65-F5344CB8AC3E}">
        <p14:creationId xmlns:p14="http://schemas.microsoft.com/office/powerpoint/2010/main" val="3279818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“Vedere” con il cuore </a:t>
            </a:r>
            <a:endParaRPr lang="it-IT" dirty="0">
              <a:solidFill>
                <a:srgbClr val="0000FF"/>
              </a:solidFill>
            </a:endParaRPr>
          </a:p>
        </p:txBody>
      </p:sp>
      <p:sp>
        <p:nvSpPr>
          <p:cNvPr id="3" name="Segnaposto contenuto 2"/>
          <p:cNvSpPr>
            <a:spLocks noGrp="1"/>
          </p:cNvSpPr>
          <p:nvPr>
            <p:ph idx="1"/>
          </p:nvPr>
        </p:nvSpPr>
        <p:spPr/>
        <p:txBody>
          <a:bodyPr>
            <a:normAutofit lnSpcReduction="10000"/>
          </a:bodyPr>
          <a:lstStyle/>
          <a:p>
            <a:r>
              <a:rPr lang="it-IT" sz="3200" dirty="0" smtClean="0">
                <a:solidFill>
                  <a:schemeClr val="tx1"/>
                </a:solidFill>
              </a:rPr>
              <a:t> Il  “vedere</a:t>
            </a:r>
            <a:r>
              <a:rPr lang="it-IT" sz="3200" dirty="0">
                <a:solidFill>
                  <a:schemeClr val="tx1"/>
                </a:solidFill>
              </a:rPr>
              <a:t>" implica un movimento dell'anima e del cuore. Solo il cuore che è capace di vedere al di là delle apparenze è in grado di scorgere le vere necessità di un malato, di </a:t>
            </a:r>
            <a:r>
              <a:rPr lang="it-IT" sz="3200" dirty="0" err="1">
                <a:solidFill>
                  <a:schemeClr val="tx1"/>
                </a:solidFill>
              </a:rPr>
              <a:t>uja</a:t>
            </a:r>
            <a:r>
              <a:rPr lang="it-IT" sz="3200" dirty="0">
                <a:solidFill>
                  <a:schemeClr val="tx1"/>
                </a:solidFill>
              </a:rPr>
              <a:t> famiglia in difficoltà, di una persona che vive in solitudine</a:t>
            </a:r>
            <a:r>
              <a:rPr lang="it-IT" sz="3200" dirty="0">
                <a:solidFill>
                  <a:schemeClr val="tx1"/>
                </a:solidFill>
              </a:rPr>
              <a:t>. </a:t>
            </a:r>
          </a:p>
          <a:p>
            <a:endParaRPr lang="it-IT" dirty="0"/>
          </a:p>
        </p:txBody>
      </p:sp>
    </p:spTree>
    <p:extLst>
      <p:ext uri="{BB962C8B-B14F-4D97-AF65-F5344CB8AC3E}">
        <p14:creationId xmlns:p14="http://schemas.microsoft.com/office/powerpoint/2010/main" val="1468657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Due categorie e immagini</a:t>
            </a:r>
            <a:endParaRPr lang="it-IT" dirty="0">
              <a:solidFill>
                <a:srgbClr val="0000FF"/>
              </a:solidFill>
            </a:endParaRPr>
          </a:p>
        </p:txBody>
      </p:sp>
      <p:sp>
        <p:nvSpPr>
          <p:cNvPr id="3" name="Segnaposto contenuto 2"/>
          <p:cNvSpPr>
            <a:spLocks noGrp="1"/>
          </p:cNvSpPr>
          <p:nvPr>
            <p:ph idx="1"/>
          </p:nvPr>
        </p:nvSpPr>
        <p:spPr/>
        <p:txBody>
          <a:bodyPr>
            <a:normAutofit/>
          </a:bodyPr>
          <a:lstStyle/>
          <a:p>
            <a:r>
              <a:rPr lang="it-IT" sz="5400" dirty="0" smtClean="0">
                <a:solidFill>
                  <a:srgbClr val="008000"/>
                </a:solidFill>
              </a:rPr>
              <a:t>CHIESA POPOLO DI DIO. </a:t>
            </a:r>
          </a:p>
          <a:p>
            <a:r>
              <a:rPr lang="it-IT" sz="5400" dirty="0" smtClean="0">
                <a:solidFill>
                  <a:srgbClr val="008000"/>
                </a:solidFill>
              </a:rPr>
              <a:t>CHIESA” CORPO DI CRISTO “.</a:t>
            </a:r>
            <a:endParaRPr lang="it-IT" sz="5400" dirty="0">
              <a:solidFill>
                <a:srgbClr val="008000"/>
              </a:solidFill>
            </a:endParaRPr>
          </a:p>
        </p:txBody>
      </p:sp>
    </p:spTree>
    <p:extLst>
      <p:ext uri="{BB962C8B-B14F-4D97-AF65-F5344CB8AC3E}">
        <p14:creationId xmlns:p14="http://schemas.microsoft.com/office/powerpoint/2010/main" val="2826144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Dimensioni fondamentali</a:t>
            </a:r>
            <a:endParaRPr lang="it-IT" dirty="0">
              <a:solidFill>
                <a:srgbClr val="0000FF"/>
              </a:solidFill>
            </a:endParaRPr>
          </a:p>
        </p:txBody>
      </p:sp>
      <p:sp>
        <p:nvSpPr>
          <p:cNvPr id="3" name="Segnaposto contenuto 2"/>
          <p:cNvSpPr>
            <a:spLocks noGrp="1"/>
          </p:cNvSpPr>
          <p:nvPr>
            <p:ph idx="1"/>
          </p:nvPr>
        </p:nvSpPr>
        <p:spPr/>
        <p:txBody>
          <a:bodyPr>
            <a:normAutofit/>
          </a:bodyPr>
          <a:lstStyle/>
          <a:p>
            <a:r>
              <a:rPr lang="it-IT" sz="3600" b="1" dirty="0" smtClean="0">
                <a:solidFill>
                  <a:srgbClr val="0000FF"/>
                </a:solidFill>
              </a:rPr>
              <a:t>Sapere : conoscenza </a:t>
            </a:r>
          </a:p>
          <a:p>
            <a:r>
              <a:rPr lang="it-IT" sz="3600" b="1" dirty="0" smtClean="0">
                <a:solidFill>
                  <a:srgbClr val="0000FF"/>
                </a:solidFill>
              </a:rPr>
              <a:t>Saper essere :testimonianza </a:t>
            </a:r>
          </a:p>
          <a:p>
            <a:r>
              <a:rPr lang="it-IT" sz="3600" b="1" dirty="0" smtClean="0">
                <a:solidFill>
                  <a:srgbClr val="0000FF"/>
                </a:solidFill>
              </a:rPr>
              <a:t>Saper fare : servizio</a:t>
            </a:r>
          </a:p>
          <a:p>
            <a:r>
              <a:rPr lang="it-IT" sz="3600" b="1" dirty="0" smtClean="0">
                <a:solidFill>
                  <a:srgbClr val="0000FF"/>
                </a:solidFill>
              </a:rPr>
              <a:t>Saper divenire :formazione </a:t>
            </a:r>
            <a:endParaRPr lang="it-IT" sz="3600" b="1" dirty="0">
              <a:solidFill>
                <a:srgbClr val="0000FF"/>
              </a:solidFill>
            </a:endParaRPr>
          </a:p>
        </p:txBody>
      </p:sp>
    </p:spTree>
    <p:extLst>
      <p:ext uri="{BB962C8B-B14F-4D97-AF65-F5344CB8AC3E}">
        <p14:creationId xmlns:p14="http://schemas.microsoft.com/office/powerpoint/2010/main" val="4176348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FORMAZIONE </a:t>
            </a:r>
            <a:endParaRPr lang="it-IT" dirty="0">
              <a:solidFill>
                <a:srgbClr val="0000FF"/>
              </a:solidFill>
            </a:endParaRPr>
          </a:p>
        </p:txBody>
      </p:sp>
      <p:sp>
        <p:nvSpPr>
          <p:cNvPr id="3" name="Segnaposto contenuto 2"/>
          <p:cNvSpPr>
            <a:spLocks noGrp="1"/>
          </p:cNvSpPr>
          <p:nvPr>
            <p:ph idx="1"/>
          </p:nvPr>
        </p:nvSpPr>
        <p:spPr/>
        <p:txBody>
          <a:bodyPr>
            <a:normAutofit/>
          </a:bodyPr>
          <a:lstStyle/>
          <a:p>
            <a:r>
              <a:rPr lang="it-IT" dirty="0">
                <a:solidFill>
                  <a:schemeClr val="tx1"/>
                </a:solidFill>
              </a:rPr>
              <a:t>Per essere lievito e fermento nel mondo della salute, i cristiani vanno </a:t>
            </a:r>
            <a:r>
              <a:rPr lang="it-IT" dirty="0" smtClean="0">
                <a:solidFill>
                  <a:schemeClr val="tx1"/>
                </a:solidFill>
              </a:rPr>
              <a:t>formati .La </a:t>
            </a:r>
            <a:r>
              <a:rPr lang="it-IT" dirty="0">
                <a:solidFill>
                  <a:schemeClr val="tx1"/>
                </a:solidFill>
              </a:rPr>
              <a:t>formazione </a:t>
            </a:r>
            <a:r>
              <a:rPr lang="it-IT" dirty="0" smtClean="0">
                <a:solidFill>
                  <a:schemeClr val="tx1"/>
                </a:solidFill>
              </a:rPr>
              <a:t>deve </a:t>
            </a:r>
            <a:r>
              <a:rPr lang="it-IT" dirty="0">
                <a:solidFill>
                  <a:schemeClr val="tx1"/>
                </a:solidFill>
              </a:rPr>
              <a:t>puntare a far maturare atteggiamenti che tocchino tutte le dimensioni della persona. </a:t>
            </a:r>
            <a:r>
              <a:rPr lang="it-IT" b="1" dirty="0" smtClean="0">
                <a:solidFill>
                  <a:srgbClr val="0000FF"/>
                </a:solidFill>
              </a:rPr>
              <a:t>L’ </a:t>
            </a:r>
            <a:r>
              <a:rPr lang="it-IT" b="1" dirty="0">
                <a:solidFill>
                  <a:srgbClr val="0000FF"/>
                </a:solidFill>
              </a:rPr>
              <a:t>operatore pastorale, infatti, è chiamato a crescere non solo a livello del sapere, ma anche a quello del saper essere e del saper fare  </a:t>
            </a:r>
            <a:r>
              <a:rPr lang="it-IT" b="1" dirty="0" smtClean="0">
                <a:solidFill>
                  <a:srgbClr val="0000FF"/>
                </a:solidFill>
              </a:rPr>
              <a:t>e riflettere sulle dimensioni del saper divenire cioè i processi formativi. </a:t>
            </a:r>
            <a:endParaRPr lang="it-IT" b="1" dirty="0">
              <a:solidFill>
                <a:srgbClr val="0000FF"/>
              </a:solidFill>
            </a:endParaRPr>
          </a:p>
        </p:txBody>
      </p:sp>
    </p:spTree>
    <p:extLst>
      <p:ext uri="{BB962C8B-B14F-4D97-AF65-F5344CB8AC3E}">
        <p14:creationId xmlns:p14="http://schemas.microsoft.com/office/powerpoint/2010/main" val="3827422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PROGETTUALITA’</a:t>
            </a:r>
            <a:endParaRPr lang="it-IT" dirty="0">
              <a:solidFill>
                <a:srgbClr val="0000FF"/>
              </a:solidFill>
            </a:endParaRPr>
          </a:p>
        </p:txBody>
      </p:sp>
      <p:sp>
        <p:nvSpPr>
          <p:cNvPr id="3" name="Segnaposto contenuto 2"/>
          <p:cNvSpPr>
            <a:spLocks noGrp="1"/>
          </p:cNvSpPr>
          <p:nvPr>
            <p:ph idx="1"/>
          </p:nvPr>
        </p:nvSpPr>
        <p:spPr/>
        <p:txBody>
          <a:bodyPr>
            <a:normAutofit fontScale="92500" lnSpcReduction="10000"/>
          </a:bodyPr>
          <a:lstStyle/>
          <a:p>
            <a:r>
              <a:rPr lang="it-IT" dirty="0" smtClean="0">
                <a:solidFill>
                  <a:schemeClr val="tx1"/>
                </a:solidFill>
              </a:rPr>
              <a:t>E’ di </a:t>
            </a:r>
            <a:r>
              <a:rPr lang="it-IT" dirty="0">
                <a:solidFill>
                  <a:schemeClr val="tx1"/>
                </a:solidFill>
              </a:rPr>
              <a:t>vitale importanza integrare, rafforzare e armonizzare le risorse pastorali a servizio del bene comune, così da manifestare una rinnovata presenza della chiesa accanto alle sue membra sofferenti: La comunione e la collaborazione non potranno essere efficacemente promosse senza il passaggio </a:t>
            </a:r>
            <a:r>
              <a:rPr lang="it-IT" dirty="0" err="1">
                <a:solidFill>
                  <a:schemeClr val="tx1"/>
                </a:solidFill>
              </a:rPr>
              <a:t>dall</a:t>
            </a:r>
            <a:r>
              <a:rPr lang="it-IT" dirty="0">
                <a:solidFill>
                  <a:schemeClr val="tx1"/>
                </a:solidFill>
              </a:rPr>
              <a:t> agire improvvisato alla progettualità e senza un coordinamento intelligente delle risorse presenti nella comunità: i ministri straordinari della comunione, gli operatori pastorali e sanitari, i volontari delle diverse associazioni, i familiari dei malati, i malati stessi </a:t>
            </a:r>
          </a:p>
          <a:p>
            <a:endParaRPr lang="it-IT" dirty="0">
              <a:solidFill>
                <a:schemeClr val="tx1"/>
              </a:solidFill>
            </a:endParaRPr>
          </a:p>
        </p:txBody>
      </p:sp>
    </p:spTree>
    <p:extLst>
      <p:ext uri="{BB962C8B-B14F-4D97-AF65-F5344CB8AC3E}">
        <p14:creationId xmlns:p14="http://schemas.microsoft.com/office/powerpoint/2010/main" val="2340111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MINISTERO DELLA CONSOLAZIONE</a:t>
            </a:r>
            <a:endParaRPr lang="it-IT" dirty="0">
              <a:solidFill>
                <a:srgbClr val="0000FF"/>
              </a:solidFill>
            </a:endParaRPr>
          </a:p>
        </p:txBody>
      </p:sp>
      <p:pic>
        <p:nvPicPr>
          <p:cNvPr id="4" name="Segnaposto contenuto 3"/>
          <p:cNvPicPr>
            <a:picLocks noGrp="1"/>
          </p:cNvPicPr>
          <p:nvPr>
            <p:ph idx="1"/>
          </p:nvPr>
        </p:nvPicPr>
        <p:blipFill>
          <a:blip r:embed="rId2">
            <a:extLst>
              <a:ext uri="{28A0092B-C50C-407E-A947-70E740481C1C}">
                <a14:useLocalDpi xmlns:a14="http://schemas.microsoft.com/office/drawing/2010/main" val="0"/>
              </a:ext>
            </a:extLst>
          </a:blip>
          <a:srcRect t="13086" b="13086"/>
          <a:stretch>
            <a:fillRect/>
          </a:stretch>
        </p:blipFill>
        <p:spPr bwMode="auto">
          <a:prstGeom prst="rect">
            <a:avLst/>
          </a:prstGeom>
          <a:noFill/>
          <a:ln>
            <a:noFill/>
          </a:ln>
        </p:spPr>
      </p:pic>
    </p:spTree>
    <p:extLst>
      <p:ext uri="{BB962C8B-B14F-4D97-AF65-F5344CB8AC3E}">
        <p14:creationId xmlns:p14="http://schemas.microsoft.com/office/powerpoint/2010/main" val="1013829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solidFill>
                  <a:srgbClr val="0000FF"/>
                </a:solidFill>
              </a:rPr>
              <a:t>Ministero della consolazione </a:t>
            </a:r>
            <a:endParaRPr lang="it-IT" sz="4000" dirty="0">
              <a:solidFill>
                <a:srgbClr val="0000FF"/>
              </a:solidFill>
            </a:endParaRPr>
          </a:p>
        </p:txBody>
      </p:sp>
      <p:sp>
        <p:nvSpPr>
          <p:cNvPr id="3" name="Segnaposto contenuto 2"/>
          <p:cNvSpPr>
            <a:spLocks noGrp="1"/>
          </p:cNvSpPr>
          <p:nvPr>
            <p:ph idx="1"/>
          </p:nvPr>
        </p:nvSpPr>
        <p:spPr/>
        <p:txBody>
          <a:bodyPr>
            <a:normAutofit fontScale="85000" lnSpcReduction="10000"/>
          </a:bodyPr>
          <a:lstStyle/>
          <a:p>
            <a:r>
              <a:rPr lang="it-IT" dirty="0" smtClean="0">
                <a:solidFill>
                  <a:schemeClr val="tx1"/>
                </a:solidFill>
              </a:rPr>
              <a:t>Il </a:t>
            </a:r>
            <a:r>
              <a:rPr lang="it-IT" dirty="0">
                <a:solidFill>
                  <a:schemeClr val="tx1"/>
                </a:solidFill>
              </a:rPr>
              <a:t>ministero della consolazione è una risposta al vissuto di fragilità umana, che può essere di natura fisica, psichica, sociale e spirituale. Tale risposta è ispirata per il credente dal modo con cui Dio stesso si è avvicinato </a:t>
            </a:r>
            <a:r>
              <a:rPr lang="it-IT" dirty="0" smtClean="0">
                <a:solidFill>
                  <a:schemeClr val="tx1"/>
                </a:solidFill>
              </a:rPr>
              <a:t>all’ </a:t>
            </a:r>
            <a:r>
              <a:rPr lang="it-IT" dirty="0">
                <a:solidFill>
                  <a:schemeClr val="tx1"/>
                </a:solidFill>
              </a:rPr>
              <a:t>umanità, facendosi chiamare Dio della consolazione e mostrandosi nella persona di Gesù come colui che guarisce e dona speranza a chi soffre. </a:t>
            </a:r>
            <a:endParaRPr lang="it-IT" dirty="0" smtClean="0">
              <a:solidFill>
                <a:schemeClr val="tx1"/>
              </a:solidFill>
            </a:endParaRPr>
          </a:p>
          <a:p>
            <a:r>
              <a:rPr lang="it-IT" dirty="0" smtClean="0">
                <a:solidFill>
                  <a:schemeClr val="tx1"/>
                </a:solidFill>
              </a:rPr>
              <a:t>Dall’esempio </a:t>
            </a:r>
            <a:r>
              <a:rPr lang="it-IT" dirty="0">
                <a:solidFill>
                  <a:schemeClr val="tx1"/>
                </a:solidFill>
              </a:rPr>
              <a:t>di Gesù scaturisce quindi la missione della consolazione, delineata anche da vari documenti del magistero ecclesiastico, che illustrano l identità e i ruoli dei consolatori, nonché i modi e i luoghi dove esercitare questo ministero sempre più necessario nel nuovo contesto sociale. </a:t>
            </a:r>
          </a:p>
        </p:txBody>
      </p:sp>
    </p:spTree>
    <p:extLst>
      <p:ext uri="{BB962C8B-B14F-4D97-AF65-F5344CB8AC3E}">
        <p14:creationId xmlns:p14="http://schemas.microsoft.com/office/powerpoint/2010/main" val="3664549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Consolazione in A.T</a:t>
            </a:r>
            <a:endParaRPr lang="it-IT" dirty="0">
              <a:solidFill>
                <a:srgbClr val="0000FF"/>
              </a:solidFill>
            </a:endParaRPr>
          </a:p>
        </p:txBody>
      </p:sp>
      <p:sp>
        <p:nvSpPr>
          <p:cNvPr id="3" name="Segnaposto contenuto 2"/>
          <p:cNvSpPr>
            <a:spLocks noGrp="1"/>
          </p:cNvSpPr>
          <p:nvPr>
            <p:ph idx="1"/>
          </p:nvPr>
        </p:nvSpPr>
        <p:spPr/>
        <p:txBody>
          <a:bodyPr>
            <a:normAutofit fontScale="70000" lnSpcReduction="20000"/>
          </a:bodyPr>
          <a:lstStyle/>
          <a:p>
            <a:r>
              <a:rPr lang="it-IT" dirty="0" smtClean="0">
                <a:solidFill>
                  <a:schemeClr val="tx1"/>
                </a:solidFill>
              </a:rPr>
              <a:t>Nell A.T , </a:t>
            </a:r>
            <a:r>
              <a:rPr lang="it-IT" dirty="0">
                <a:solidFill>
                  <a:schemeClr val="tx1"/>
                </a:solidFill>
              </a:rPr>
              <a:t>Dio interviene per salvare e consolare il suo popolo, talvolta a livello individuale, più spesso a livello comunitario. </a:t>
            </a:r>
            <a:endParaRPr lang="it-IT" dirty="0" smtClean="0">
              <a:solidFill>
                <a:schemeClr val="tx1"/>
              </a:solidFill>
            </a:endParaRPr>
          </a:p>
          <a:p>
            <a:r>
              <a:rPr lang="it-IT" dirty="0">
                <a:solidFill>
                  <a:schemeClr val="tx1"/>
                </a:solidFill>
              </a:rPr>
              <a:t>(</a:t>
            </a:r>
            <a:r>
              <a:rPr lang="it-IT" dirty="0" err="1">
                <a:solidFill>
                  <a:schemeClr val="tx1"/>
                </a:solidFill>
              </a:rPr>
              <a:t>Is</a:t>
            </a:r>
            <a:r>
              <a:rPr lang="it-IT" dirty="0">
                <a:solidFill>
                  <a:schemeClr val="tx1"/>
                </a:solidFill>
              </a:rPr>
              <a:t> 40,1-2</a:t>
            </a:r>
            <a:r>
              <a:rPr lang="it-IT" dirty="0" smtClean="0">
                <a:solidFill>
                  <a:schemeClr val="tx1"/>
                </a:solidFill>
              </a:rPr>
              <a:t>):Il </a:t>
            </a:r>
            <a:r>
              <a:rPr lang="it-IT" dirty="0">
                <a:solidFill>
                  <a:schemeClr val="tx1"/>
                </a:solidFill>
              </a:rPr>
              <a:t>profeta Isaia, dinanzi alla fine </a:t>
            </a:r>
            <a:r>
              <a:rPr lang="it-IT" dirty="0" err="1">
                <a:solidFill>
                  <a:schemeClr val="tx1"/>
                </a:solidFill>
              </a:rPr>
              <a:t>dell</a:t>
            </a:r>
            <a:r>
              <a:rPr lang="it-IT" dirty="0">
                <a:solidFill>
                  <a:schemeClr val="tx1"/>
                </a:solidFill>
              </a:rPr>
              <a:t> esilio in Babilonia del popolo d Israele e del suo ritorno in Palestina, si rende portavoce del messaggio divino: Consolate, consolate il mio popolo, dice il vostro Dio. Parlate al cuore di Gerusalemme e gridatele che è finita la sua schiavitù </a:t>
            </a:r>
            <a:r>
              <a:rPr lang="it-IT" dirty="0" smtClean="0">
                <a:solidFill>
                  <a:schemeClr val="tx1"/>
                </a:solidFill>
              </a:rPr>
              <a:t>. </a:t>
            </a:r>
            <a:r>
              <a:rPr lang="it-IT" dirty="0">
                <a:solidFill>
                  <a:schemeClr val="tx1"/>
                </a:solidFill>
              </a:rPr>
              <a:t>La consolazione riguarda la liberazione dalla schiavitù, il ritorno alla terra dei propri padri, il recupero della speranza. </a:t>
            </a:r>
            <a:endParaRPr lang="it-IT" dirty="0" smtClean="0">
              <a:solidFill>
                <a:schemeClr val="tx1"/>
              </a:solidFill>
            </a:endParaRPr>
          </a:p>
          <a:p>
            <a:r>
              <a:rPr lang="it-IT" dirty="0" smtClean="0">
                <a:solidFill>
                  <a:schemeClr val="tx1"/>
                </a:solidFill>
              </a:rPr>
              <a:t>Talvolta</a:t>
            </a:r>
            <a:r>
              <a:rPr lang="it-IT" dirty="0">
                <a:solidFill>
                  <a:schemeClr val="tx1"/>
                </a:solidFill>
              </a:rPr>
              <a:t>, Dio interviene per difendere persone singole, come Giobbe, che non si sente capito dagli amici, percepiti come consolatori molesti: La mia ira si è accesa contro di te e contro i tuoi due amici, perché non avete detto di me cose rette, come il mio servo </a:t>
            </a:r>
            <a:r>
              <a:rPr lang="it-IT" dirty="0" smtClean="0">
                <a:solidFill>
                  <a:schemeClr val="tx1"/>
                </a:solidFill>
              </a:rPr>
              <a:t>Giobbe.</a:t>
            </a:r>
            <a:endParaRPr lang="it-IT" dirty="0">
              <a:solidFill>
                <a:schemeClr val="tx1"/>
              </a:solidFill>
            </a:endParaRPr>
          </a:p>
        </p:txBody>
      </p:sp>
    </p:spTree>
    <p:extLst>
      <p:ext uri="{BB962C8B-B14F-4D97-AF65-F5344CB8AC3E}">
        <p14:creationId xmlns:p14="http://schemas.microsoft.com/office/powerpoint/2010/main" val="1971676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Consolazione in N.T</a:t>
            </a:r>
            <a:endParaRPr lang="it-IT" dirty="0">
              <a:solidFill>
                <a:srgbClr val="0000FF"/>
              </a:solidFill>
            </a:endParaRPr>
          </a:p>
        </p:txBody>
      </p:sp>
      <p:sp>
        <p:nvSpPr>
          <p:cNvPr id="3" name="Segnaposto contenuto 2"/>
          <p:cNvSpPr>
            <a:spLocks noGrp="1"/>
          </p:cNvSpPr>
          <p:nvPr>
            <p:ph idx="1"/>
          </p:nvPr>
        </p:nvSpPr>
        <p:spPr/>
        <p:txBody>
          <a:bodyPr>
            <a:normAutofit fontScale="92500"/>
          </a:bodyPr>
          <a:lstStyle/>
          <a:p>
            <a:pPr marL="0" indent="0">
              <a:buNone/>
            </a:pPr>
            <a:r>
              <a:rPr lang="it-IT" b="1" dirty="0">
                <a:solidFill>
                  <a:schemeClr val="tx1"/>
                </a:solidFill>
              </a:rPr>
              <a:t>L</a:t>
            </a:r>
            <a:r>
              <a:rPr lang="it-IT" b="1" dirty="0" smtClean="0">
                <a:solidFill>
                  <a:schemeClr val="tx1"/>
                </a:solidFill>
              </a:rPr>
              <a:t>a vita </a:t>
            </a:r>
            <a:r>
              <a:rPr lang="it-IT" b="1" dirty="0">
                <a:solidFill>
                  <a:schemeClr val="tx1"/>
                </a:solidFill>
              </a:rPr>
              <a:t>di Gesù come ministero di consolazione</a:t>
            </a:r>
            <a:r>
              <a:rPr lang="it-IT" dirty="0">
                <a:solidFill>
                  <a:schemeClr val="tx1"/>
                </a:solidFill>
              </a:rPr>
              <a:t>: </a:t>
            </a:r>
            <a:endParaRPr lang="it-IT" dirty="0" smtClean="0">
              <a:solidFill>
                <a:schemeClr val="tx1"/>
              </a:solidFill>
            </a:endParaRPr>
          </a:p>
          <a:p>
            <a:r>
              <a:rPr lang="it-IT" dirty="0" err="1" smtClean="0">
                <a:solidFill>
                  <a:schemeClr val="tx1"/>
                </a:solidFill>
              </a:rPr>
              <a:t>Rm</a:t>
            </a:r>
            <a:r>
              <a:rPr lang="it-IT" dirty="0" smtClean="0">
                <a:solidFill>
                  <a:schemeClr val="tx1"/>
                </a:solidFill>
              </a:rPr>
              <a:t> 15,5: Il </a:t>
            </a:r>
            <a:r>
              <a:rPr lang="it-IT" dirty="0">
                <a:solidFill>
                  <a:schemeClr val="tx1"/>
                </a:solidFill>
              </a:rPr>
              <a:t>Dio della perseveranza e della consolazione vi conceda di avere gli uni verso gli altri gli stessi sentimenti ad esempio di Cristo </a:t>
            </a:r>
            <a:r>
              <a:rPr lang="it-IT" dirty="0" smtClean="0">
                <a:solidFill>
                  <a:schemeClr val="tx1"/>
                </a:solidFill>
              </a:rPr>
              <a:t>Gesù. </a:t>
            </a:r>
            <a:r>
              <a:rPr lang="it-IT" dirty="0">
                <a:solidFill>
                  <a:schemeClr val="tx1"/>
                </a:solidFill>
              </a:rPr>
              <a:t>I vangeli sono intrisi di episodi in cui Gesù si fa consolatore degli afflitti. </a:t>
            </a:r>
            <a:endParaRPr lang="it-IT" dirty="0" smtClean="0">
              <a:solidFill>
                <a:schemeClr val="tx1"/>
              </a:solidFill>
            </a:endParaRPr>
          </a:p>
          <a:p>
            <a:r>
              <a:rPr lang="it-IT" dirty="0" smtClean="0">
                <a:solidFill>
                  <a:schemeClr val="tx1"/>
                </a:solidFill>
              </a:rPr>
              <a:t>LC 7,13:  Gesù Consola </a:t>
            </a:r>
            <a:r>
              <a:rPr lang="it-IT" dirty="0">
                <a:solidFill>
                  <a:schemeClr val="tx1"/>
                </a:solidFill>
              </a:rPr>
              <a:t>la vedova di </a:t>
            </a:r>
            <a:r>
              <a:rPr lang="it-IT" dirty="0" err="1">
                <a:solidFill>
                  <a:schemeClr val="tx1"/>
                </a:solidFill>
              </a:rPr>
              <a:t>Nain</a:t>
            </a:r>
            <a:r>
              <a:rPr lang="it-IT" dirty="0">
                <a:solidFill>
                  <a:schemeClr val="tx1"/>
                </a:solidFill>
              </a:rPr>
              <a:t>: «Ecco che veniva portato al sepolcro un morto, figlio unico di madre vedova; e molta gente della città era con lei. Vedendola, il Signore ne ebbe compassione e le disse: Non piangere!» </a:t>
            </a:r>
            <a:r>
              <a:rPr lang="it-IT" dirty="0" smtClean="0">
                <a:solidFill>
                  <a:schemeClr val="tx1"/>
                </a:solidFill>
              </a:rPr>
              <a:t>;</a:t>
            </a:r>
            <a:endParaRPr lang="it-IT" dirty="0">
              <a:solidFill>
                <a:schemeClr val="tx1"/>
              </a:solidFill>
            </a:endParaRPr>
          </a:p>
        </p:txBody>
      </p:sp>
    </p:spTree>
    <p:extLst>
      <p:ext uri="{BB962C8B-B14F-4D97-AF65-F5344CB8AC3E}">
        <p14:creationId xmlns:p14="http://schemas.microsoft.com/office/powerpoint/2010/main" val="1164019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CONSOLAZIONE NELLA BIBBIA </a:t>
            </a:r>
            <a:endParaRPr lang="it-IT" dirty="0">
              <a:solidFill>
                <a:srgbClr val="0000FF"/>
              </a:solidFill>
            </a:endParaRPr>
          </a:p>
        </p:txBody>
      </p:sp>
      <p:sp>
        <p:nvSpPr>
          <p:cNvPr id="3" name="Segnaposto contenuto 2"/>
          <p:cNvSpPr>
            <a:spLocks noGrp="1"/>
          </p:cNvSpPr>
          <p:nvPr>
            <p:ph idx="1"/>
          </p:nvPr>
        </p:nvSpPr>
        <p:spPr/>
        <p:txBody>
          <a:bodyPr/>
          <a:lstStyle/>
          <a:p>
            <a:r>
              <a:rPr lang="it-IT" sz="3600" dirty="0" smtClean="0">
                <a:solidFill>
                  <a:schemeClr val="tx1"/>
                </a:solidFill>
              </a:rPr>
              <a:t>Nel </a:t>
            </a:r>
            <a:r>
              <a:rPr lang="it-IT" sz="3600" dirty="0">
                <a:solidFill>
                  <a:schemeClr val="tx1"/>
                </a:solidFill>
              </a:rPr>
              <a:t>cuore </a:t>
            </a:r>
            <a:r>
              <a:rPr lang="it-IT" sz="3600" dirty="0" smtClean="0">
                <a:solidFill>
                  <a:schemeClr val="tx1"/>
                </a:solidFill>
              </a:rPr>
              <a:t>dell’ </a:t>
            </a:r>
            <a:r>
              <a:rPr lang="it-IT" sz="3600" dirty="0">
                <a:solidFill>
                  <a:schemeClr val="tx1"/>
                </a:solidFill>
              </a:rPr>
              <a:t>Antico e del Nuovo Testamento rimangono il volto e </a:t>
            </a:r>
            <a:r>
              <a:rPr lang="it-IT" sz="3600" dirty="0" smtClean="0">
                <a:solidFill>
                  <a:schemeClr val="tx1"/>
                </a:solidFill>
              </a:rPr>
              <a:t>l’azione </a:t>
            </a:r>
            <a:r>
              <a:rPr lang="it-IT" sz="3600" dirty="0">
                <a:solidFill>
                  <a:schemeClr val="tx1"/>
                </a:solidFill>
              </a:rPr>
              <a:t>di un Dio costantemente impegnato nel consolare il suo popolo</a:t>
            </a:r>
            <a:r>
              <a:rPr lang="it-IT" sz="3600" dirty="0" smtClean="0">
                <a:solidFill>
                  <a:schemeClr val="tx1"/>
                </a:solidFill>
              </a:rPr>
              <a:t>.</a:t>
            </a:r>
            <a:endParaRPr lang="it-IT" sz="3600" dirty="0"/>
          </a:p>
          <a:p>
            <a:endParaRPr lang="it-IT" dirty="0"/>
          </a:p>
        </p:txBody>
      </p:sp>
    </p:spTree>
    <p:extLst>
      <p:ext uri="{BB962C8B-B14F-4D97-AF65-F5344CB8AC3E}">
        <p14:creationId xmlns:p14="http://schemas.microsoft.com/office/powerpoint/2010/main" val="2433821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Uno ha detto </a:t>
            </a:r>
            <a:r>
              <a:rPr lang="it-IT" dirty="0" smtClean="0">
                <a:solidFill>
                  <a:srgbClr val="0000FF"/>
                </a:solidFill>
              </a:rPr>
              <a:t>…</a:t>
            </a:r>
            <a:endParaRPr lang="it-IT" dirty="0">
              <a:solidFill>
                <a:srgbClr val="0000FF"/>
              </a:solidFill>
            </a:endParaRPr>
          </a:p>
        </p:txBody>
      </p:sp>
      <p:sp>
        <p:nvSpPr>
          <p:cNvPr id="3" name="Segnaposto contenuto 2"/>
          <p:cNvSpPr>
            <a:spLocks noGrp="1"/>
          </p:cNvSpPr>
          <p:nvPr>
            <p:ph idx="1"/>
          </p:nvPr>
        </p:nvSpPr>
        <p:spPr/>
        <p:txBody>
          <a:bodyPr>
            <a:normAutofit/>
          </a:bodyPr>
          <a:lstStyle/>
          <a:p>
            <a:r>
              <a:rPr lang="it-IT" sz="4800" dirty="0" smtClean="0">
                <a:solidFill>
                  <a:srgbClr val="000090"/>
                </a:solidFill>
              </a:rPr>
              <a:t>…..</a:t>
            </a:r>
            <a:r>
              <a:rPr lang="it-IT" sz="4800" b="1" dirty="0" smtClean="0">
                <a:solidFill>
                  <a:srgbClr val="000090"/>
                </a:solidFill>
              </a:rPr>
              <a:t>Ciò </a:t>
            </a:r>
            <a:r>
              <a:rPr lang="it-IT" sz="4800" b="1" dirty="0">
                <a:solidFill>
                  <a:srgbClr val="000090"/>
                </a:solidFill>
              </a:rPr>
              <a:t>che conta non sono le ferite della vita, ma che fai con le ferite della </a:t>
            </a:r>
            <a:r>
              <a:rPr lang="it-IT" sz="4800" b="1" dirty="0" smtClean="0">
                <a:solidFill>
                  <a:srgbClr val="000090"/>
                </a:solidFill>
              </a:rPr>
              <a:t>vita…. </a:t>
            </a:r>
            <a:endParaRPr lang="it-IT" sz="4800" b="1" dirty="0">
              <a:solidFill>
                <a:srgbClr val="000090"/>
              </a:solidFill>
            </a:endParaRPr>
          </a:p>
        </p:txBody>
      </p:sp>
    </p:spTree>
    <p:extLst>
      <p:ext uri="{BB962C8B-B14F-4D97-AF65-F5344CB8AC3E}">
        <p14:creationId xmlns:p14="http://schemas.microsoft.com/office/powerpoint/2010/main" val="680320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Consolazione in N.T</a:t>
            </a:r>
            <a:r>
              <a:rPr lang="it-IT" dirty="0" smtClean="0"/>
              <a:t>.</a:t>
            </a:r>
            <a:endParaRPr lang="it-IT" dirty="0"/>
          </a:p>
        </p:txBody>
      </p:sp>
      <p:sp>
        <p:nvSpPr>
          <p:cNvPr id="3" name="Segnaposto contenuto 2"/>
          <p:cNvSpPr>
            <a:spLocks noGrp="1"/>
          </p:cNvSpPr>
          <p:nvPr>
            <p:ph idx="1"/>
          </p:nvPr>
        </p:nvSpPr>
        <p:spPr/>
        <p:txBody>
          <a:bodyPr>
            <a:normAutofit fontScale="62500" lnSpcReduction="20000"/>
          </a:bodyPr>
          <a:lstStyle/>
          <a:p>
            <a:r>
              <a:rPr lang="it-IT" dirty="0" err="1">
                <a:solidFill>
                  <a:schemeClr val="tx1"/>
                </a:solidFill>
              </a:rPr>
              <a:t>Gv</a:t>
            </a:r>
            <a:r>
              <a:rPr lang="it-IT" dirty="0">
                <a:solidFill>
                  <a:schemeClr val="tx1"/>
                </a:solidFill>
              </a:rPr>
              <a:t> </a:t>
            </a:r>
            <a:r>
              <a:rPr lang="it-IT" dirty="0" smtClean="0">
                <a:solidFill>
                  <a:schemeClr val="tx1"/>
                </a:solidFill>
              </a:rPr>
              <a:t>8,11 : L’episodio dell’adultera minacciata </a:t>
            </a:r>
            <a:r>
              <a:rPr lang="it-IT" dirty="0">
                <a:solidFill>
                  <a:schemeClr val="tx1"/>
                </a:solidFill>
              </a:rPr>
              <a:t>di essere lapidata: «</a:t>
            </a:r>
            <a:r>
              <a:rPr lang="it-IT" dirty="0" smtClean="0">
                <a:solidFill>
                  <a:schemeClr val="tx1"/>
                </a:solidFill>
              </a:rPr>
              <a:t>Neanch’io </a:t>
            </a:r>
            <a:r>
              <a:rPr lang="it-IT" dirty="0">
                <a:solidFill>
                  <a:schemeClr val="tx1"/>
                </a:solidFill>
              </a:rPr>
              <a:t>ti condanno; </a:t>
            </a:r>
            <a:r>
              <a:rPr lang="it-IT" dirty="0" err="1">
                <a:solidFill>
                  <a:schemeClr val="tx1"/>
                </a:solidFill>
              </a:rPr>
              <a:t>và</a:t>
            </a:r>
            <a:r>
              <a:rPr lang="it-IT" dirty="0">
                <a:solidFill>
                  <a:schemeClr val="tx1"/>
                </a:solidFill>
              </a:rPr>
              <a:t> e d ora in poi non peccare più» </a:t>
            </a:r>
            <a:r>
              <a:rPr lang="it-IT" dirty="0" smtClean="0">
                <a:solidFill>
                  <a:schemeClr val="tx1"/>
                </a:solidFill>
              </a:rPr>
              <a:t>; </a:t>
            </a:r>
          </a:p>
          <a:p>
            <a:r>
              <a:rPr lang="it-IT" dirty="0">
                <a:solidFill>
                  <a:schemeClr val="tx1"/>
                </a:solidFill>
              </a:rPr>
              <a:t>Gv 11,1-</a:t>
            </a:r>
            <a:r>
              <a:rPr lang="it-IT" dirty="0" smtClean="0">
                <a:solidFill>
                  <a:schemeClr val="tx1"/>
                </a:solidFill>
              </a:rPr>
              <a:t>44 : si </a:t>
            </a:r>
            <a:r>
              <a:rPr lang="it-IT" dirty="0">
                <a:solidFill>
                  <a:schemeClr val="tx1"/>
                </a:solidFill>
              </a:rPr>
              <a:t>fa presente a Marta e Maria dinanzi alla morte di </a:t>
            </a:r>
            <a:r>
              <a:rPr lang="it-IT" dirty="0" smtClean="0">
                <a:solidFill>
                  <a:schemeClr val="tx1"/>
                </a:solidFill>
              </a:rPr>
              <a:t>Lazzaro</a:t>
            </a:r>
          </a:p>
          <a:p>
            <a:r>
              <a:rPr lang="it-IT" dirty="0">
                <a:solidFill>
                  <a:schemeClr val="tx1"/>
                </a:solidFill>
              </a:rPr>
              <a:t>Gv </a:t>
            </a:r>
            <a:r>
              <a:rPr lang="it-IT" dirty="0" smtClean="0">
                <a:solidFill>
                  <a:schemeClr val="tx1"/>
                </a:solidFill>
              </a:rPr>
              <a:t>14,16 : </a:t>
            </a:r>
            <a:r>
              <a:rPr lang="it-IT" dirty="0">
                <a:solidFill>
                  <a:schemeClr val="tx1"/>
                </a:solidFill>
              </a:rPr>
              <a:t>prima della dipartita dal mondo consola gli apostoli promettendo loro di non lasciarli orfani e assicura la venuta del </a:t>
            </a:r>
            <a:r>
              <a:rPr lang="it-IT" dirty="0" err="1">
                <a:solidFill>
                  <a:schemeClr val="tx1"/>
                </a:solidFill>
              </a:rPr>
              <a:t>Paraclito</a:t>
            </a:r>
            <a:r>
              <a:rPr lang="it-IT" dirty="0">
                <a:solidFill>
                  <a:schemeClr val="tx1"/>
                </a:solidFill>
              </a:rPr>
              <a:t>: «Io pregherò il Padre ed egli vi darà un altro Consolatore perché rimanga con voi per sempre</a:t>
            </a:r>
            <a:r>
              <a:rPr lang="it-IT" dirty="0" smtClean="0">
                <a:solidFill>
                  <a:schemeClr val="tx1"/>
                </a:solidFill>
              </a:rPr>
              <a:t>»</a:t>
            </a:r>
          </a:p>
          <a:p>
            <a:r>
              <a:rPr lang="it-IT" dirty="0">
                <a:solidFill>
                  <a:schemeClr val="tx1"/>
                </a:solidFill>
              </a:rPr>
              <a:t>Gv 19,26-</a:t>
            </a:r>
            <a:r>
              <a:rPr lang="it-IT" dirty="0" smtClean="0">
                <a:solidFill>
                  <a:schemeClr val="tx1"/>
                </a:solidFill>
              </a:rPr>
              <a:t>27 </a:t>
            </a:r>
            <a:r>
              <a:rPr lang="it-IT" dirty="0" smtClean="0">
                <a:solidFill>
                  <a:schemeClr val="tx1"/>
                </a:solidFill>
              </a:rPr>
              <a:t>: dalla </a:t>
            </a:r>
            <a:r>
              <a:rPr lang="it-IT" dirty="0">
                <a:solidFill>
                  <a:schemeClr val="tx1"/>
                </a:solidFill>
              </a:rPr>
              <a:t>croce consola la Madre: «Donna, ecco il tuo Figlio!. Poi disse al discepolo: Ecco la tua Madre!. E da quel momento il discepolo la prese nella sua casa» </a:t>
            </a:r>
            <a:endParaRPr lang="it-IT" dirty="0" smtClean="0">
              <a:solidFill>
                <a:schemeClr val="tx1"/>
              </a:solidFill>
            </a:endParaRPr>
          </a:p>
          <a:p>
            <a:r>
              <a:rPr lang="it-IT" dirty="0" smtClean="0">
                <a:solidFill>
                  <a:schemeClr val="tx1"/>
                </a:solidFill>
              </a:rPr>
              <a:t>Lc 23,43  : al crocifisso </a:t>
            </a:r>
            <a:r>
              <a:rPr lang="it-IT" dirty="0">
                <a:solidFill>
                  <a:schemeClr val="tx1"/>
                </a:solidFill>
              </a:rPr>
              <a:t>pentito offre speranza: «In verità ti dico, oggi sarai con me nel paradiso» </a:t>
            </a:r>
            <a:endParaRPr lang="it-IT" dirty="0" smtClean="0">
              <a:solidFill>
                <a:schemeClr val="tx1"/>
              </a:solidFill>
            </a:endParaRPr>
          </a:p>
          <a:p>
            <a:r>
              <a:rPr lang="it-IT" dirty="0" smtClean="0">
                <a:solidFill>
                  <a:schemeClr val="tx1"/>
                </a:solidFill>
              </a:rPr>
              <a:t>Gv </a:t>
            </a:r>
            <a:r>
              <a:rPr lang="it-IT" dirty="0">
                <a:solidFill>
                  <a:schemeClr val="tx1"/>
                </a:solidFill>
              </a:rPr>
              <a:t>19,26-</a:t>
            </a:r>
            <a:r>
              <a:rPr lang="it-IT" dirty="0" smtClean="0">
                <a:solidFill>
                  <a:schemeClr val="tx1"/>
                </a:solidFill>
              </a:rPr>
              <a:t>27 : dalla </a:t>
            </a:r>
            <a:r>
              <a:rPr lang="it-IT" dirty="0">
                <a:solidFill>
                  <a:schemeClr val="tx1"/>
                </a:solidFill>
              </a:rPr>
              <a:t>croce consola la Madre: «Donna, ecco il tuo Figlio!. Poi disse al discepolo: Ecco la tua Madre!. E da quel momento il discepolo la prese nella sua casa» </a:t>
            </a:r>
            <a:endParaRPr lang="it-IT" dirty="0" smtClean="0">
              <a:solidFill>
                <a:schemeClr val="tx1"/>
              </a:solidFill>
            </a:endParaRPr>
          </a:p>
          <a:p>
            <a:endParaRPr lang="it-IT" dirty="0">
              <a:solidFill>
                <a:schemeClr val="tx1"/>
              </a:solidFill>
            </a:endParaRPr>
          </a:p>
        </p:txBody>
      </p:sp>
    </p:spTree>
    <p:extLst>
      <p:ext uri="{BB962C8B-B14F-4D97-AF65-F5344CB8AC3E}">
        <p14:creationId xmlns:p14="http://schemas.microsoft.com/office/powerpoint/2010/main" val="1184791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solidFill>
                  <a:srgbClr val="0000FF"/>
                </a:solidFill>
              </a:rPr>
              <a:t>I MINISTERI NEL MISTERO DI CRISTO E DELLA CHIESA </a:t>
            </a:r>
            <a:endParaRPr lang="it-IT" sz="3600" dirty="0">
              <a:solidFill>
                <a:srgbClr val="0000FF"/>
              </a:solidFill>
            </a:endParaRPr>
          </a:p>
        </p:txBody>
      </p:sp>
      <p:sp>
        <p:nvSpPr>
          <p:cNvPr id="3" name="Segnaposto contenuto 2"/>
          <p:cNvSpPr>
            <a:spLocks noGrp="1"/>
          </p:cNvSpPr>
          <p:nvPr>
            <p:ph idx="1"/>
          </p:nvPr>
        </p:nvSpPr>
        <p:spPr/>
        <p:txBody>
          <a:bodyPr>
            <a:normAutofit/>
          </a:bodyPr>
          <a:lstStyle/>
          <a:p>
            <a:pPr marL="0" indent="0">
              <a:buNone/>
            </a:pPr>
            <a:endParaRPr lang="it-IT" dirty="0">
              <a:solidFill>
                <a:schemeClr val="tx1"/>
              </a:solidFill>
              <a:effectLst/>
            </a:endParaRPr>
          </a:p>
          <a:p>
            <a:r>
              <a:rPr lang="it-IT" sz="3200" dirty="0">
                <a:solidFill>
                  <a:schemeClr val="tx1"/>
                </a:solidFill>
                <a:effectLst/>
              </a:rPr>
              <a:t>P</a:t>
            </a:r>
            <a:r>
              <a:rPr lang="it-IT" sz="3200" dirty="0" smtClean="0">
                <a:solidFill>
                  <a:schemeClr val="tx1"/>
                </a:solidFill>
                <a:effectLst/>
              </a:rPr>
              <a:t>er comprendere </a:t>
            </a:r>
            <a:r>
              <a:rPr lang="it-IT" sz="3200" dirty="0">
                <a:solidFill>
                  <a:schemeClr val="tx1"/>
                </a:solidFill>
                <a:effectLst/>
              </a:rPr>
              <a:t>il senso vero </a:t>
            </a:r>
            <a:r>
              <a:rPr lang="it-IT" sz="3200" dirty="0" smtClean="0">
                <a:solidFill>
                  <a:schemeClr val="tx1"/>
                </a:solidFill>
                <a:effectLst/>
              </a:rPr>
              <a:t>e profondo </a:t>
            </a:r>
            <a:r>
              <a:rPr lang="it-IT" sz="3200" dirty="0">
                <a:solidFill>
                  <a:schemeClr val="tx1"/>
                </a:solidFill>
                <a:effectLst/>
              </a:rPr>
              <a:t>di tutti i ministeri nella </a:t>
            </a:r>
            <a:r>
              <a:rPr lang="it-IT" sz="3200" dirty="0" smtClean="0">
                <a:solidFill>
                  <a:schemeClr val="tx1"/>
                </a:solidFill>
                <a:effectLst/>
              </a:rPr>
              <a:t>Chiesa</a:t>
            </a:r>
            <a:r>
              <a:rPr lang="it-IT" sz="3200" dirty="0">
                <a:solidFill>
                  <a:schemeClr val="tx1"/>
                </a:solidFill>
                <a:effectLst/>
              </a:rPr>
              <a:t> </a:t>
            </a:r>
            <a:r>
              <a:rPr lang="it-IT" sz="3200" dirty="0" smtClean="0">
                <a:solidFill>
                  <a:schemeClr val="tx1"/>
                </a:solidFill>
                <a:effectLst/>
              </a:rPr>
              <a:t>rifarsi  </a:t>
            </a:r>
            <a:r>
              <a:rPr lang="it-IT" sz="3200" dirty="0">
                <a:solidFill>
                  <a:schemeClr val="tx1"/>
                </a:solidFill>
                <a:effectLst/>
              </a:rPr>
              <a:t>a </a:t>
            </a:r>
            <a:r>
              <a:rPr lang="it-IT" sz="3200" dirty="0" smtClean="0">
                <a:solidFill>
                  <a:schemeClr val="tx1"/>
                </a:solidFill>
                <a:effectLst/>
              </a:rPr>
              <a:t>Cristo e  </a:t>
            </a:r>
            <a:r>
              <a:rPr lang="it-IT" sz="3200" dirty="0">
                <a:solidFill>
                  <a:schemeClr val="tx1"/>
                </a:solidFill>
                <a:effectLst/>
              </a:rPr>
              <a:t>al concetto stesso di </a:t>
            </a:r>
            <a:r>
              <a:rPr lang="it-IT" sz="3200" dirty="0" smtClean="0">
                <a:solidFill>
                  <a:schemeClr val="tx1"/>
                </a:solidFill>
                <a:effectLst/>
              </a:rPr>
              <a:t>“</a:t>
            </a:r>
            <a:r>
              <a:rPr lang="it-IT" sz="3200" dirty="0" err="1" smtClean="0">
                <a:solidFill>
                  <a:schemeClr val="tx1"/>
                </a:solidFill>
                <a:effectLst/>
              </a:rPr>
              <a:t>Ministerialità</a:t>
            </a:r>
            <a:r>
              <a:rPr lang="it-IT" sz="3200" dirty="0" smtClean="0">
                <a:solidFill>
                  <a:schemeClr val="tx1"/>
                </a:solidFill>
                <a:effectLst/>
              </a:rPr>
              <a:t>” nella </a:t>
            </a:r>
            <a:r>
              <a:rPr lang="it-IT" sz="3200" dirty="0">
                <a:solidFill>
                  <a:schemeClr val="tx1"/>
                </a:solidFill>
                <a:effectLst/>
              </a:rPr>
              <a:t>Chiesa</a:t>
            </a:r>
            <a:r>
              <a:rPr lang="it-IT" sz="3200" dirty="0" smtClean="0">
                <a:solidFill>
                  <a:schemeClr val="tx1"/>
                </a:solidFill>
                <a:effectLst/>
              </a:rPr>
              <a:t>..</a:t>
            </a:r>
            <a:endParaRPr lang="it-IT" sz="3200" dirty="0">
              <a:solidFill>
                <a:schemeClr val="tx1"/>
              </a:solidFill>
              <a:effectLst/>
            </a:endParaRPr>
          </a:p>
          <a:p>
            <a:pPr marL="0" indent="0">
              <a:buNone/>
            </a:pPr>
            <a:endParaRPr lang="it-IT" dirty="0">
              <a:solidFill>
                <a:schemeClr val="tx1"/>
              </a:solidFill>
            </a:endParaRPr>
          </a:p>
        </p:txBody>
      </p:sp>
    </p:spTree>
    <p:extLst>
      <p:ext uri="{BB962C8B-B14F-4D97-AF65-F5344CB8AC3E}">
        <p14:creationId xmlns:p14="http://schemas.microsoft.com/office/powerpoint/2010/main" val="2694211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2Cor.1,3-5</a:t>
            </a:r>
            <a:endParaRPr lang="it-IT" dirty="0">
              <a:solidFill>
                <a:srgbClr val="0000FF"/>
              </a:solidFill>
            </a:endParaRPr>
          </a:p>
        </p:txBody>
      </p:sp>
      <p:sp>
        <p:nvSpPr>
          <p:cNvPr id="3" name="Segnaposto contenuto 2"/>
          <p:cNvSpPr>
            <a:spLocks noGrp="1"/>
          </p:cNvSpPr>
          <p:nvPr>
            <p:ph idx="1"/>
          </p:nvPr>
        </p:nvSpPr>
        <p:spPr/>
        <p:txBody>
          <a:bodyPr>
            <a:normAutofit fontScale="92500"/>
          </a:bodyPr>
          <a:lstStyle/>
          <a:p>
            <a:r>
              <a:rPr lang="it-IT" dirty="0">
                <a:solidFill>
                  <a:schemeClr val="tx1"/>
                </a:solidFill>
              </a:rPr>
              <a:t>3. La missione della consolazione Dio consola servendosi di consolatori: </a:t>
            </a:r>
            <a:r>
              <a:rPr lang="it-IT" b="1" dirty="0">
                <a:solidFill>
                  <a:srgbClr val="0000FF"/>
                </a:solidFill>
              </a:rPr>
              <a:t>Sia benedetto Dio, Padre del Signore nostro Gesù Cristo, Padre misericordioso e Dio di ogni consolazione, il quale ci consola in ogni nostra tribolazione perché possiamo anche noi consolare quelli che si trovano in qualsiasi genere di afflizione con la consolazione con cui siamo consolati noi stessi da Dio. Infatti, come abbondano le sofferenze di Cristo in noi, così, per mezzo di Cristo, abbonda anche la nostra </a:t>
            </a:r>
            <a:r>
              <a:rPr lang="it-IT" b="1" dirty="0" smtClean="0">
                <a:solidFill>
                  <a:srgbClr val="0000FF"/>
                </a:solidFill>
              </a:rPr>
              <a:t>consolazione.</a:t>
            </a:r>
            <a:endParaRPr lang="it-IT" b="1" dirty="0">
              <a:solidFill>
                <a:srgbClr val="0000FF"/>
              </a:solidFill>
            </a:endParaRPr>
          </a:p>
          <a:p>
            <a:endParaRPr lang="it-IT" b="1" dirty="0"/>
          </a:p>
        </p:txBody>
      </p:sp>
    </p:spTree>
    <p:extLst>
      <p:ext uri="{BB962C8B-B14F-4D97-AF65-F5344CB8AC3E}">
        <p14:creationId xmlns:p14="http://schemas.microsoft.com/office/powerpoint/2010/main" val="2227388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solidFill>
                  <a:srgbClr val="0000FF"/>
                </a:solidFill>
              </a:rPr>
              <a:t>IL CONCILIO VATICANO II</a:t>
            </a:r>
            <a:endParaRPr lang="it-IT" sz="4400" dirty="0">
              <a:solidFill>
                <a:srgbClr val="0000FF"/>
              </a:solidFill>
            </a:endParaRPr>
          </a:p>
        </p:txBody>
      </p:sp>
      <p:sp>
        <p:nvSpPr>
          <p:cNvPr id="3" name="Segnaposto contenuto 2"/>
          <p:cNvSpPr>
            <a:spLocks noGrp="1"/>
          </p:cNvSpPr>
          <p:nvPr>
            <p:ph idx="1"/>
          </p:nvPr>
        </p:nvSpPr>
        <p:spPr/>
        <p:txBody>
          <a:bodyPr>
            <a:normAutofit lnSpcReduction="10000"/>
          </a:bodyPr>
          <a:lstStyle/>
          <a:p>
            <a:r>
              <a:rPr lang="it-IT" dirty="0" smtClean="0">
                <a:solidFill>
                  <a:schemeClr val="tx1"/>
                </a:solidFill>
              </a:rPr>
              <a:t>Il Concilio </a:t>
            </a:r>
            <a:r>
              <a:rPr lang="it-IT" dirty="0">
                <a:solidFill>
                  <a:schemeClr val="tx1"/>
                </a:solidFill>
              </a:rPr>
              <a:t>Vaticano II sottolinea: </a:t>
            </a:r>
            <a:r>
              <a:rPr lang="it-IT" dirty="0">
                <a:solidFill>
                  <a:srgbClr val="0000FF"/>
                </a:solidFill>
              </a:rPr>
              <a:t>Come Cristo percorreva tutte le città e i villaggi, sanando ogni malattia e infermità a dimostrazione </a:t>
            </a:r>
            <a:r>
              <a:rPr lang="it-IT" dirty="0" err="1">
                <a:solidFill>
                  <a:srgbClr val="0000FF"/>
                </a:solidFill>
              </a:rPr>
              <a:t>dell</a:t>
            </a:r>
            <a:r>
              <a:rPr lang="it-IT" dirty="0">
                <a:solidFill>
                  <a:srgbClr val="0000FF"/>
                </a:solidFill>
              </a:rPr>
              <a:t> avvento del regno di Dio, così anche la chiesa attraverso i suoi figli si unisce agli uomini di qualsiasi condizione, ma soprattutto ai poveri e ai sofferenti e si prodiga volentieri per loro. Essa infatti condivide le loro gioie e i loro dolori, conosce le aspirazioni e i misteri della vita, soffre con essi </a:t>
            </a:r>
            <a:r>
              <a:rPr lang="it-IT" dirty="0" err="1">
                <a:solidFill>
                  <a:srgbClr val="0000FF"/>
                </a:solidFill>
              </a:rPr>
              <a:t>nell</a:t>
            </a:r>
            <a:r>
              <a:rPr lang="it-IT" dirty="0">
                <a:solidFill>
                  <a:srgbClr val="0000FF"/>
                </a:solidFill>
              </a:rPr>
              <a:t> angoscia della morte </a:t>
            </a:r>
            <a:r>
              <a:rPr lang="it-IT" b="1" dirty="0">
                <a:solidFill>
                  <a:srgbClr val="0000FF"/>
                </a:solidFill>
              </a:rPr>
              <a:t>(Ad </a:t>
            </a:r>
            <a:r>
              <a:rPr lang="it-IT" b="1" dirty="0" err="1">
                <a:solidFill>
                  <a:srgbClr val="0000FF"/>
                </a:solidFill>
              </a:rPr>
              <a:t>gentes</a:t>
            </a:r>
            <a:r>
              <a:rPr lang="it-IT" b="1" dirty="0">
                <a:solidFill>
                  <a:srgbClr val="0000FF"/>
                </a:solidFill>
              </a:rPr>
              <a:t>, n. 12). </a:t>
            </a:r>
          </a:p>
        </p:txBody>
      </p:sp>
    </p:spTree>
    <p:extLst>
      <p:ext uri="{BB962C8B-B14F-4D97-AF65-F5344CB8AC3E}">
        <p14:creationId xmlns:p14="http://schemas.microsoft.com/office/powerpoint/2010/main" val="1583861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Persona e consolazione </a:t>
            </a:r>
            <a:endParaRPr lang="it-IT" dirty="0">
              <a:solidFill>
                <a:srgbClr val="0000FF"/>
              </a:solidFill>
            </a:endParaRPr>
          </a:p>
        </p:txBody>
      </p:sp>
      <p:sp>
        <p:nvSpPr>
          <p:cNvPr id="3" name="Segnaposto contenuto 2"/>
          <p:cNvSpPr>
            <a:spLocks noGrp="1"/>
          </p:cNvSpPr>
          <p:nvPr>
            <p:ph idx="1"/>
          </p:nvPr>
        </p:nvSpPr>
        <p:spPr/>
        <p:txBody>
          <a:bodyPr>
            <a:normAutofit fontScale="92500" lnSpcReduction="10000"/>
          </a:bodyPr>
          <a:lstStyle/>
          <a:p>
            <a:r>
              <a:rPr lang="it-IT" dirty="0">
                <a:solidFill>
                  <a:schemeClr val="tx1"/>
                </a:solidFill>
              </a:rPr>
              <a:t>Chi consola è innanzitutto una persona che ha sperimentato la consolazione; l esperienza di sentirsi amati e guariti da Dio, che opera misteriosamente nella storia di ogni creatura, si trasforma in chiamata a essere consolatori in suo nome. </a:t>
            </a:r>
            <a:endParaRPr lang="it-IT" dirty="0" smtClean="0">
              <a:solidFill>
                <a:schemeClr val="tx1"/>
              </a:solidFill>
            </a:endParaRPr>
          </a:p>
          <a:p>
            <a:r>
              <a:rPr lang="it-IT" dirty="0" smtClean="0">
                <a:solidFill>
                  <a:schemeClr val="tx1"/>
                </a:solidFill>
              </a:rPr>
              <a:t>Per </a:t>
            </a:r>
            <a:r>
              <a:rPr lang="it-IT" dirty="0">
                <a:solidFill>
                  <a:schemeClr val="tx1"/>
                </a:solidFill>
              </a:rPr>
              <a:t>il cristiano praticare la solidarietà e prendersi cura del prossimo è un impegno che scaturisce dalla fede, una risposta coerente con i propri impegni battesimali e con la missione a essere «sale della terra» e «luce del mondo» (</a:t>
            </a:r>
            <a:r>
              <a:rPr lang="it-IT" dirty="0" err="1">
                <a:solidFill>
                  <a:schemeClr val="tx1"/>
                </a:solidFill>
              </a:rPr>
              <a:t>cf</a:t>
            </a:r>
            <a:r>
              <a:rPr lang="it-IT" dirty="0">
                <a:solidFill>
                  <a:schemeClr val="tx1"/>
                </a:solidFill>
              </a:rPr>
              <a:t>. Mt 5,13-16), amando «non a </a:t>
            </a:r>
            <a:r>
              <a:rPr lang="it-IT" dirty="0" smtClean="0">
                <a:solidFill>
                  <a:schemeClr val="tx1"/>
                </a:solidFill>
              </a:rPr>
              <a:t>parole ma con </a:t>
            </a:r>
            <a:r>
              <a:rPr lang="it-IT" smtClean="0">
                <a:solidFill>
                  <a:schemeClr val="tx1"/>
                </a:solidFill>
              </a:rPr>
              <a:t>i fatti……</a:t>
            </a:r>
            <a:endParaRPr lang="it-IT" dirty="0">
              <a:solidFill>
                <a:schemeClr val="tx1"/>
              </a:solidFill>
            </a:endParaRPr>
          </a:p>
          <a:p>
            <a:endParaRPr lang="it-IT" dirty="0"/>
          </a:p>
        </p:txBody>
      </p:sp>
    </p:spTree>
    <p:extLst>
      <p:ext uri="{BB962C8B-B14F-4D97-AF65-F5344CB8AC3E}">
        <p14:creationId xmlns:p14="http://schemas.microsoft.com/office/powerpoint/2010/main" val="1229189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Ministero e consolazione </a:t>
            </a:r>
            <a:endParaRPr lang="it-IT" dirty="0">
              <a:solidFill>
                <a:srgbClr val="0000FF"/>
              </a:solidFill>
            </a:endParaRPr>
          </a:p>
        </p:txBody>
      </p:sp>
      <p:sp>
        <p:nvSpPr>
          <p:cNvPr id="3" name="Segnaposto contenuto 2"/>
          <p:cNvSpPr>
            <a:spLocks noGrp="1"/>
          </p:cNvSpPr>
          <p:nvPr>
            <p:ph idx="1"/>
          </p:nvPr>
        </p:nvSpPr>
        <p:spPr/>
        <p:txBody>
          <a:bodyPr>
            <a:normAutofit/>
          </a:bodyPr>
          <a:lstStyle/>
          <a:p>
            <a:pPr marL="0" indent="0">
              <a:buNone/>
            </a:pPr>
            <a:r>
              <a:rPr lang="it-IT" dirty="0" smtClean="0">
                <a:solidFill>
                  <a:schemeClr val="tx1"/>
                </a:solidFill>
              </a:rPr>
              <a:t>L </a:t>
            </a:r>
            <a:r>
              <a:rPr lang="it-IT" dirty="0">
                <a:solidFill>
                  <a:schemeClr val="tx1"/>
                </a:solidFill>
              </a:rPr>
              <a:t>istituzione del ministero della </a:t>
            </a:r>
            <a:r>
              <a:rPr lang="it-IT" dirty="0" smtClean="0">
                <a:solidFill>
                  <a:schemeClr val="tx1"/>
                </a:solidFill>
              </a:rPr>
              <a:t>consolazione non è </a:t>
            </a:r>
            <a:r>
              <a:rPr lang="it-IT" dirty="0">
                <a:solidFill>
                  <a:schemeClr val="tx1"/>
                </a:solidFill>
              </a:rPr>
              <a:t>una forma di deresponsabilizzazione della comunità cristiana, </a:t>
            </a:r>
            <a:r>
              <a:rPr lang="it-IT" dirty="0" smtClean="0">
                <a:solidFill>
                  <a:schemeClr val="tx1"/>
                </a:solidFill>
              </a:rPr>
              <a:t>ma </a:t>
            </a:r>
            <a:r>
              <a:rPr lang="it-IT" dirty="0">
                <a:solidFill>
                  <a:schemeClr val="tx1"/>
                </a:solidFill>
              </a:rPr>
              <a:t>è</a:t>
            </a:r>
            <a:r>
              <a:rPr lang="it-IT" dirty="0" smtClean="0">
                <a:solidFill>
                  <a:schemeClr val="tx1"/>
                </a:solidFill>
              </a:rPr>
              <a:t>  per :</a:t>
            </a:r>
          </a:p>
          <a:p>
            <a:r>
              <a:rPr lang="it-IT" dirty="0" smtClean="0">
                <a:solidFill>
                  <a:schemeClr val="tx1"/>
                </a:solidFill>
              </a:rPr>
              <a:t>mantenere </a:t>
            </a:r>
            <a:r>
              <a:rPr lang="it-IT" dirty="0">
                <a:solidFill>
                  <a:schemeClr val="tx1"/>
                </a:solidFill>
              </a:rPr>
              <a:t>viva </a:t>
            </a:r>
            <a:r>
              <a:rPr lang="it-IT" dirty="0" smtClean="0">
                <a:solidFill>
                  <a:schemeClr val="tx1"/>
                </a:solidFill>
              </a:rPr>
              <a:t>nella comunità  </a:t>
            </a:r>
            <a:r>
              <a:rPr lang="it-IT" dirty="0">
                <a:solidFill>
                  <a:schemeClr val="tx1"/>
                </a:solidFill>
              </a:rPr>
              <a:t>una specifica forma di </a:t>
            </a:r>
            <a:r>
              <a:rPr lang="it-IT" dirty="0" err="1" smtClean="0">
                <a:solidFill>
                  <a:schemeClr val="tx1"/>
                </a:solidFill>
              </a:rPr>
              <a:t>missionarietà</a:t>
            </a:r>
            <a:r>
              <a:rPr lang="it-IT" dirty="0">
                <a:solidFill>
                  <a:schemeClr val="tx1"/>
                </a:solidFill>
              </a:rPr>
              <a:t>.</a:t>
            </a:r>
            <a:r>
              <a:rPr lang="it-IT" dirty="0" smtClean="0">
                <a:solidFill>
                  <a:schemeClr val="tx1"/>
                </a:solidFill>
              </a:rPr>
              <a:t> </a:t>
            </a:r>
          </a:p>
          <a:p>
            <a:r>
              <a:rPr lang="it-IT" dirty="0" smtClean="0">
                <a:solidFill>
                  <a:schemeClr val="tx1"/>
                </a:solidFill>
              </a:rPr>
              <a:t>alimentare </a:t>
            </a:r>
            <a:r>
              <a:rPr lang="it-IT" dirty="0">
                <a:solidFill>
                  <a:schemeClr val="tx1"/>
                </a:solidFill>
              </a:rPr>
              <a:t>la speranza tra le persone che fanno sulla propria pelle esperienza drammatica della </a:t>
            </a:r>
            <a:r>
              <a:rPr lang="it-IT" dirty="0" smtClean="0">
                <a:solidFill>
                  <a:schemeClr val="tx1"/>
                </a:solidFill>
              </a:rPr>
              <a:t>fragilità. </a:t>
            </a:r>
          </a:p>
        </p:txBody>
      </p:sp>
    </p:spTree>
    <p:extLst>
      <p:ext uri="{BB962C8B-B14F-4D97-AF65-F5344CB8AC3E}">
        <p14:creationId xmlns:p14="http://schemas.microsoft.com/office/powerpoint/2010/main" val="2286320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Attori della consolazione </a:t>
            </a:r>
            <a:endParaRPr lang="it-IT" dirty="0">
              <a:solidFill>
                <a:srgbClr val="0000FF"/>
              </a:solidFill>
            </a:endParaRPr>
          </a:p>
        </p:txBody>
      </p:sp>
      <p:sp>
        <p:nvSpPr>
          <p:cNvPr id="3" name="Segnaposto contenuto 2"/>
          <p:cNvSpPr>
            <a:spLocks noGrp="1"/>
          </p:cNvSpPr>
          <p:nvPr>
            <p:ph idx="1"/>
          </p:nvPr>
        </p:nvSpPr>
        <p:spPr/>
        <p:txBody>
          <a:bodyPr>
            <a:normAutofit lnSpcReduction="10000"/>
          </a:bodyPr>
          <a:lstStyle/>
          <a:p>
            <a:pPr marL="0" indent="0">
              <a:buNone/>
            </a:pPr>
            <a:r>
              <a:rPr lang="it-IT" dirty="0">
                <a:solidFill>
                  <a:schemeClr val="tx1"/>
                </a:solidFill>
              </a:rPr>
              <a:t>L</a:t>
            </a:r>
            <a:r>
              <a:rPr lang="it-IT" dirty="0" smtClean="0">
                <a:solidFill>
                  <a:schemeClr val="tx1"/>
                </a:solidFill>
              </a:rPr>
              <a:t>a </a:t>
            </a:r>
            <a:r>
              <a:rPr lang="it-IT" dirty="0">
                <a:solidFill>
                  <a:schemeClr val="tx1"/>
                </a:solidFill>
              </a:rPr>
              <a:t>pastorale della consolazione richiede </a:t>
            </a:r>
            <a:r>
              <a:rPr lang="it-IT" dirty="0" smtClean="0">
                <a:solidFill>
                  <a:schemeClr val="tx1"/>
                </a:solidFill>
              </a:rPr>
              <a:t>:</a:t>
            </a:r>
          </a:p>
          <a:p>
            <a:r>
              <a:rPr lang="it-IT" dirty="0" smtClean="0">
                <a:solidFill>
                  <a:schemeClr val="tx1"/>
                </a:solidFill>
              </a:rPr>
              <a:t>laici </a:t>
            </a:r>
            <a:r>
              <a:rPr lang="it-IT" dirty="0">
                <a:solidFill>
                  <a:schemeClr val="tx1"/>
                </a:solidFill>
              </a:rPr>
              <a:t>maturi ed equilibrati dal punto di vista umano</a:t>
            </a:r>
            <a:r>
              <a:rPr lang="it-IT" dirty="0" smtClean="0">
                <a:solidFill>
                  <a:schemeClr val="tx1"/>
                </a:solidFill>
              </a:rPr>
              <a:t>,</a:t>
            </a:r>
          </a:p>
          <a:p>
            <a:r>
              <a:rPr lang="it-IT" dirty="0" smtClean="0">
                <a:solidFill>
                  <a:schemeClr val="tx1"/>
                </a:solidFill>
              </a:rPr>
              <a:t>radicati </a:t>
            </a:r>
            <a:r>
              <a:rPr lang="it-IT" dirty="0">
                <a:solidFill>
                  <a:schemeClr val="tx1"/>
                </a:solidFill>
              </a:rPr>
              <a:t>in una spiritualità che alimenti e ispiri il loro agire</a:t>
            </a:r>
            <a:r>
              <a:rPr lang="it-IT" dirty="0" smtClean="0">
                <a:solidFill>
                  <a:schemeClr val="tx1"/>
                </a:solidFill>
              </a:rPr>
              <a:t>,</a:t>
            </a:r>
          </a:p>
          <a:p>
            <a:r>
              <a:rPr lang="it-IT" dirty="0" smtClean="0">
                <a:solidFill>
                  <a:schemeClr val="tx1"/>
                </a:solidFill>
              </a:rPr>
              <a:t>Formati in modo da divenire  </a:t>
            </a:r>
            <a:r>
              <a:rPr lang="it-IT" dirty="0">
                <a:solidFill>
                  <a:schemeClr val="tx1"/>
                </a:solidFill>
              </a:rPr>
              <a:t>capaci di acquisire le competenze relazionali ed emotive, per accompagnare le persone provate dalla sofferenza del corpo, della mente o dello spirito. </a:t>
            </a:r>
            <a:r>
              <a:rPr lang="it-IT" dirty="0" smtClean="0">
                <a:solidFill>
                  <a:schemeClr val="tx1"/>
                </a:solidFill>
              </a:rPr>
              <a:t> </a:t>
            </a:r>
          </a:p>
          <a:p>
            <a:endParaRPr lang="it-IT" dirty="0" smtClean="0">
              <a:solidFill>
                <a:schemeClr val="tx1"/>
              </a:solidFill>
            </a:endParaRPr>
          </a:p>
          <a:p>
            <a:endParaRPr lang="it-IT" dirty="0">
              <a:solidFill>
                <a:schemeClr val="tx1"/>
              </a:solidFill>
            </a:endParaRPr>
          </a:p>
        </p:txBody>
      </p:sp>
    </p:spTree>
    <p:extLst>
      <p:ext uri="{BB962C8B-B14F-4D97-AF65-F5344CB8AC3E}">
        <p14:creationId xmlns:p14="http://schemas.microsoft.com/office/powerpoint/2010/main" val="1178420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FRERE ROGER DI TAIZE’</a:t>
            </a:r>
            <a:endParaRPr lang="it-IT" dirty="0">
              <a:solidFill>
                <a:srgbClr val="0000FF"/>
              </a:solidFill>
            </a:endParaRPr>
          </a:p>
        </p:txBody>
      </p:sp>
      <p:pic>
        <p:nvPicPr>
          <p:cNvPr id="4" name="Segnaposto contenuto 3"/>
          <p:cNvPicPr>
            <a:picLocks noGrp="1" noChangeAspect="1"/>
          </p:cNvPicPr>
          <p:nvPr>
            <p:ph idx="1"/>
          </p:nvPr>
        </p:nvPicPr>
        <p:blipFill>
          <a:blip r:embed="rId2"/>
          <a:srcRect t="17203" b="17203"/>
          <a:stretch>
            <a:fillRect/>
          </a:stretch>
        </p:blipFill>
        <p:spPr/>
      </p:pic>
    </p:spTree>
    <p:extLst>
      <p:ext uri="{BB962C8B-B14F-4D97-AF65-F5344CB8AC3E}">
        <p14:creationId xmlns:p14="http://schemas.microsoft.com/office/powerpoint/2010/main" val="286603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Parole di </a:t>
            </a:r>
            <a:r>
              <a:rPr lang="it-IT" dirty="0" err="1" smtClean="0">
                <a:solidFill>
                  <a:srgbClr val="0000FF"/>
                </a:solidFill>
              </a:rPr>
              <a:t>Frère</a:t>
            </a:r>
            <a:r>
              <a:rPr lang="it-IT" dirty="0" smtClean="0">
                <a:solidFill>
                  <a:srgbClr val="0000FF"/>
                </a:solidFill>
              </a:rPr>
              <a:t> Roger di </a:t>
            </a:r>
            <a:r>
              <a:rPr lang="it-IT" dirty="0" err="1" smtClean="0">
                <a:solidFill>
                  <a:srgbClr val="0000FF"/>
                </a:solidFill>
              </a:rPr>
              <a:t>taizè</a:t>
            </a:r>
            <a:endParaRPr lang="it-IT" dirty="0">
              <a:solidFill>
                <a:srgbClr val="0000FF"/>
              </a:solidFill>
            </a:endParaRPr>
          </a:p>
        </p:txBody>
      </p:sp>
      <p:sp>
        <p:nvSpPr>
          <p:cNvPr id="3" name="Segnaposto contenuto 2"/>
          <p:cNvSpPr>
            <a:spLocks noGrp="1"/>
          </p:cNvSpPr>
          <p:nvPr>
            <p:ph idx="1"/>
          </p:nvPr>
        </p:nvSpPr>
        <p:spPr/>
        <p:txBody>
          <a:bodyPr>
            <a:noAutofit/>
          </a:bodyPr>
          <a:lstStyle/>
          <a:p>
            <a:r>
              <a:rPr lang="it-IT" sz="2000" b="1" dirty="0">
                <a:solidFill>
                  <a:schemeClr val="tx1"/>
                </a:solidFill>
                <a:effectLst/>
              </a:rPr>
              <a:t>Siamo così fragili da aver bisogno di </a:t>
            </a:r>
            <a:r>
              <a:rPr lang="it-IT" sz="2000" b="1" dirty="0" smtClean="0">
                <a:solidFill>
                  <a:schemeClr val="tx1"/>
                </a:solidFill>
                <a:effectLst/>
              </a:rPr>
              <a:t>consolazione ? </a:t>
            </a:r>
            <a:r>
              <a:rPr lang="it-IT" sz="2000" b="1" dirty="0" smtClean="0">
                <a:solidFill>
                  <a:srgbClr val="3366FF"/>
                </a:solidFill>
                <a:effectLst/>
              </a:rPr>
              <a:t>Ad </a:t>
            </a:r>
            <a:r>
              <a:rPr lang="it-IT" sz="2000" b="1" dirty="0">
                <a:solidFill>
                  <a:srgbClr val="3366FF"/>
                </a:solidFill>
                <a:effectLst/>
              </a:rPr>
              <a:t>ognuno capita di essere scosso da una prova personale o </a:t>
            </a:r>
            <a:r>
              <a:rPr lang="it-IT" sz="2000" b="1" dirty="0" smtClean="0">
                <a:solidFill>
                  <a:srgbClr val="3366FF"/>
                </a:solidFill>
                <a:effectLst/>
              </a:rPr>
              <a:t>dalla sofferenza </a:t>
            </a:r>
            <a:r>
              <a:rPr lang="it-IT" sz="2000" b="1" dirty="0">
                <a:solidFill>
                  <a:srgbClr val="3366FF"/>
                </a:solidFill>
                <a:effectLst/>
              </a:rPr>
              <a:t>degli altri. Ciò può </a:t>
            </a:r>
            <a:r>
              <a:rPr lang="it-IT" sz="2000" b="1" dirty="0" smtClean="0">
                <a:solidFill>
                  <a:srgbClr val="3366FF"/>
                </a:solidFill>
                <a:effectLst/>
              </a:rPr>
              <a:t>arrivare </a:t>
            </a:r>
            <a:r>
              <a:rPr lang="it-IT" sz="2000" b="1" dirty="0">
                <a:solidFill>
                  <a:srgbClr val="3366FF"/>
                </a:solidFill>
                <a:effectLst/>
              </a:rPr>
              <a:t>fino a far </a:t>
            </a:r>
            <a:r>
              <a:rPr lang="it-IT" sz="2000" b="1" dirty="0" smtClean="0">
                <a:solidFill>
                  <a:srgbClr val="3366FF"/>
                </a:solidFill>
                <a:effectLst/>
              </a:rPr>
              <a:t>tremare </a:t>
            </a:r>
            <a:r>
              <a:rPr lang="it-IT" sz="2000" b="1" dirty="0">
                <a:solidFill>
                  <a:srgbClr val="3366FF"/>
                </a:solidFill>
                <a:effectLst/>
              </a:rPr>
              <a:t>la fede e </a:t>
            </a:r>
            <a:r>
              <a:rPr lang="it-IT" sz="2000" b="1" dirty="0" smtClean="0">
                <a:solidFill>
                  <a:srgbClr val="3366FF"/>
                </a:solidFill>
                <a:effectLst/>
              </a:rPr>
              <a:t>spegnere la </a:t>
            </a:r>
            <a:r>
              <a:rPr lang="it-IT" sz="2000" b="1" dirty="0">
                <a:solidFill>
                  <a:srgbClr val="3366FF"/>
                </a:solidFill>
                <a:effectLst/>
              </a:rPr>
              <a:t>speranza. Ritrovare la fiducia della fede e la pace del cuore </a:t>
            </a:r>
            <a:r>
              <a:rPr lang="it-IT" sz="2000" b="1" dirty="0" smtClean="0">
                <a:solidFill>
                  <a:srgbClr val="3366FF"/>
                </a:solidFill>
                <a:effectLst/>
              </a:rPr>
              <a:t>significa </a:t>
            </a:r>
            <a:r>
              <a:rPr lang="it-IT" sz="2000" b="1" dirty="0">
                <a:solidFill>
                  <a:srgbClr val="3366FF"/>
                </a:solidFill>
                <a:effectLst/>
              </a:rPr>
              <a:t>talvolta essere pazienti con se </a:t>
            </a:r>
            <a:r>
              <a:rPr lang="it-IT" sz="2000" b="1" dirty="0" smtClean="0">
                <a:solidFill>
                  <a:srgbClr val="3366FF"/>
                </a:solidFill>
                <a:effectLst/>
              </a:rPr>
              <a:t>stessi . C’è </a:t>
            </a:r>
            <a:r>
              <a:rPr lang="it-IT" sz="2000" b="1" dirty="0">
                <a:solidFill>
                  <a:srgbClr val="3366FF"/>
                </a:solidFill>
                <a:effectLst/>
              </a:rPr>
              <a:t>una pena che segna in modo particolare: la morte di una </a:t>
            </a:r>
            <a:r>
              <a:rPr lang="it-IT" sz="2000" b="1" dirty="0" smtClean="0">
                <a:solidFill>
                  <a:srgbClr val="3366FF"/>
                </a:solidFill>
                <a:effectLst/>
              </a:rPr>
              <a:t>persona cara </a:t>
            </a:r>
            <a:r>
              <a:rPr lang="it-IT" sz="2000" b="1" dirty="0">
                <a:solidFill>
                  <a:srgbClr val="3366FF"/>
                </a:solidFill>
                <a:effectLst/>
              </a:rPr>
              <a:t>che forse ci era </a:t>
            </a:r>
            <a:r>
              <a:rPr lang="it-IT" sz="2000" b="1" dirty="0" smtClean="0">
                <a:solidFill>
                  <a:srgbClr val="3366FF"/>
                </a:solidFill>
                <a:effectLst/>
              </a:rPr>
              <a:t>d’aiuto </a:t>
            </a:r>
            <a:r>
              <a:rPr lang="it-IT" sz="2000" b="1" dirty="0">
                <a:solidFill>
                  <a:srgbClr val="3366FF"/>
                </a:solidFill>
                <a:effectLst/>
              </a:rPr>
              <a:t>nel nostro cammino terreno. Ma ecco che </a:t>
            </a:r>
            <a:r>
              <a:rPr lang="it-IT" sz="2000" b="1" dirty="0" smtClean="0">
                <a:solidFill>
                  <a:srgbClr val="3366FF"/>
                </a:solidFill>
                <a:effectLst/>
              </a:rPr>
              <a:t>una tale </a:t>
            </a:r>
            <a:r>
              <a:rPr lang="it-IT" sz="2000" b="1" dirty="0">
                <a:solidFill>
                  <a:srgbClr val="3366FF"/>
                </a:solidFill>
                <a:effectLst/>
              </a:rPr>
              <a:t>prova può essere tra sfigurata, allora diventa apertura ad una comunione. </a:t>
            </a:r>
            <a:endParaRPr lang="it-IT" sz="2000" b="1" dirty="0">
              <a:solidFill>
                <a:srgbClr val="3366FF"/>
              </a:solidFill>
            </a:endParaRPr>
          </a:p>
        </p:txBody>
      </p:sp>
    </p:spTree>
    <p:extLst>
      <p:ext uri="{BB962C8B-B14F-4D97-AF65-F5344CB8AC3E}">
        <p14:creationId xmlns:p14="http://schemas.microsoft.com/office/powerpoint/2010/main" val="3956829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Parole di </a:t>
            </a:r>
            <a:r>
              <a:rPr lang="it-IT" dirty="0" err="1" smtClean="0">
                <a:solidFill>
                  <a:srgbClr val="0000FF"/>
                </a:solidFill>
              </a:rPr>
              <a:t>Frère</a:t>
            </a:r>
            <a:r>
              <a:rPr lang="it-IT" dirty="0" smtClean="0">
                <a:solidFill>
                  <a:srgbClr val="0000FF"/>
                </a:solidFill>
              </a:rPr>
              <a:t> </a:t>
            </a:r>
            <a:r>
              <a:rPr lang="it-IT" dirty="0">
                <a:solidFill>
                  <a:srgbClr val="0000FF"/>
                </a:solidFill>
              </a:rPr>
              <a:t>Roger di </a:t>
            </a:r>
            <a:r>
              <a:rPr lang="it-IT" dirty="0" err="1">
                <a:solidFill>
                  <a:srgbClr val="0000FF"/>
                </a:solidFill>
              </a:rPr>
              <a:t>taizè</a:t>
            </a:r>
            <a:endParaRPr lang="it-IT" dirty="0">
              <a:solidFill>
                <a:srgbClr val="0000FF"/>
              </a:solidFill>
            </a:endParaRPr>
          </a:p>
        </p:txBody>
      </p:sp>
      <p:sp>
        <p:nvSpPr>
          <p:cNvPr id="3" name="Segnaposto contenuto 2"/>
          <p:cNvSpPr>
            <a:spLocks noGrp="1"/>
          </p:cNvSpPr>
          <p:nvPr>
            <p:ph idx="1"/>
          </p:nvPr>
        </p:nvSpPr>
        <p:spPr/>
        <p:txBody>
          <a:bodyPr/>
          <a:lstStyle/>
          <a:p>
            <a:r>
              <a:rPr lang="it-IT" b="1" dirty="0">
                <a:solidFill>
                  <a:srgbClr val="3366FF"/>
                </a:solidFill>
                <a:effectLst/>
              </a:rPr>
              <a:t>A chi si trova all’estremo della sofferenza, può essere restituita una gioia del Vangelo. Dio viene a rischia rare il mistero del dolore umano al punto che ci accoglie in un’intimità con lui . Eccoci allora collocati su un cammino di speranza. Dio non ci lascia soli. Ci permette di avanzare verso una comunione, questa comunione d’amore che è la Chiesa, allo stesso tempo così misteriosa e così indispensabile…</a:t>
            </a:r>
            <a:endParaRPr lang="it-IT" b="1" dirty="0">
              <a:solidFill>
                <a:srgbClr val="3366FF"/>
              </a:solidFill>
            </a:endParaRPr>
          </a:p>
          <a:p>
            <a:endParaRPr lang="it-IT" dirty="0">
              <a:solidFill>
                <a:srgbClr val="3366FF"/>
              </a:solidFill>
            </a:endParaRPr>
          </a:p>
        </p:txBody>
      </p:sp>
    </p:spTree>
    <p:extLst>
      <p:ext uri="{BB962C8B-B14F-4D97-AF65-F5344CB8AC3E}">
        <p14:creationId xmlns:p14="http://schemas.microsoft.com/office/powerpoint/2010/main" val="2402457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Parole di </a:t>
            </a:r>
            <a:r>
              <a:rPr lang="it-IT" dirty="0" err="1" smtClean="0">
                <a:solidFill>
                  <a:srgbClr val="0000FF"/>
                </a:solidFill>
              </a:rPr>
              <a:t>Frère</a:t>
            </a:r>
            <a:r>
              <a:rPr lang="it-IT" dirty="0" smtClean="0">
                <a:solidFill>
                  <a:srgbClr val="0000FF"/>
                </a:solidFill>
              </a:rPr>
              <a:t> </a:t>
            </a:r>
            <a:r>
              <a:rPr lang="it-IT" dirty="0">
                <a:solidFill>
                  <a:srgbClr val="0000FF"/>
                </a:solidFill>
              </a:rPr>
              <a:t>Roger di </a:t>
            </a:r>
            <a:r>
              <a:rPr lang="it-IT" dirty="0" err="1">
                <a:solidFill>
                  <a:srgbClr val="0000FF"/>
                </a:solidFill>
              </a:rPr>
              <a:t>taizè</a:t>
            </a:r>
            <a:endParaRPr lang="it-IT" dirty="0">
              <a:solidFill>
                <a:srgbClr val="0000FF"/>
              </a:solidFill>
            </a:endParaRPr>
          </a:p>
        </p:txBody>
      </p:sp>
      <p:sp>
        <p:nvSpPr>
          <p:cNvPr id="3" name="Segnaposto contenuto 2"/>
          <p:cNvSpPr>
            <a:spLocks noGrp="1"/>
          </p:cNvSpPr>
          <p:nvPr>
            <p:ph idx="1"/>
          </p:nvPr>
        </p:nvSpPr>
        <p:spPr/>
        <p:txBody>
          <a:bodyPr>
            <a:normAutofit/>
          </a:bodyPr>
          <a:lstStyle/>
          <a:p>
            <a:r>
              <a:rPr lang="it-IT" b="1" dirty="0">
                <a:solidFill>
                  <a:srgbClr val="3366FF"/>
                </a:solidFill>
                <a:effectLst/>
              </a:rPr>
              <a:t>Il Cristo di comunione ci fa questo immenso dono della consolazione . Nella misura in cui la Chiesa diventa capace di portare la guarigione del cuore comunicando il perdono, essa rende più accessibile una pienezza di comunione </a:t>
            </a:r>
            <a:r>
              <a:rPr lang="it-IT" b="1" dirty="0" smtClean="0">
                <a:solidFill>
                  <a:srgbClr val="3366FF"/>
                </a:solidFill>
                <a:effectLst/>
              </a:rPr>
              <a:t>con Cristo.</a:t>
            </a:r>
            <a:endParaRPr lang="it-IT" b="1" dirty="0">
              <a:solidFill>
                <a:srgbClr val="3366FF"/>
              </a:solidFill>
            </a:endParaRPr>
          </a:p>
          <a:p>
            <a:endParaRPr lang="it-IT" dirty="0"/>
          </a:p>
        </p:txBody>
      </p:sp>
    </p:spTree>
    <p:extLst>
      <p:ext uri="{BB962C8B-B14F-4D97-AF65-F5344CB8AC3E}">
        <p14:creationId xmlns:p14="http://schemas.microsoft.com/office/powerpoint/2010/main" val="6618826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Parole di </a:t>
            </a:r>
            <a:r>
              <a:rPr lang="it-IT" dirty="0" err="1">
                <a:solidFill>
                  <a:srgbClr val="0000FF"/>
                </a:solidFill>
              </a:rPr>
              <a:t>Frère</a:t>
            </a:r>
            <a:r>
              <a:rPr lang="it-IT" dirty="0">
                <a:solidFill>
                  <a:srgbClr val="0000FF"/>
                </a:solidFill>
              </a:rPr>
              <a:t> Roger di </a:t>
            </a:r>
            <a:r>
              <a:rPr lang="it-IT" dirty="0" err="1">
                <a:solidFill>
                  <a:srgbClr val="0000FF"/>
                </a:solidFill>
              </a:rPr>
              <a:t>taizè</a:t>
            </a:r>
            <a:endParaRPr lang="it-IT" dirty="0"/>
          </a:p>
        </p:txBody>
      </p:sp>
      <p:sp>
        <p:nvSpPr>
          <p:cNvPr id="3" name="Segnaposto contenuto 2"/>
          <p:cNvSpPr>
            <a:spLocks noGrp="1"/>
          </p:cNvSpPr>
          <p:nvPr>
            <p:ph idx="1"/>
          </p:nvPr>
        </p:nvSpPr>
        <p:spPr/>
        <p:txBody>
          <a:bodyPr/>
          <a:lstStyle/>
          <a:p>
            <a:r>
              <a:rPr lang="it-IT" b="1" dirty="0" smtClean="0">
                <a:solidFill>
                  <a:srgbClr val="3366FF"/>
                </a:solidFill>
                <a:effectLst/>
              </a:rPr>
              <a:t>Quando </a:t>
            </a:r>
            <a:r>
              <a:rPr lang="it-IT" b="1" dirty="0">
                <a:solidFill>
                  <a:srgbClr val="3366FF"/>
                </a:solidFill>
                <a:effectLst/>
              </a:rPr>
              <a:t>la Chiesa è attenta ad amare ed a comprendere il mistero di ogni essere umano, quando incessantemente ascolta, consola e guarisce , diventa ciò che è di più luminoso in </a:t>
            </a:r>
            <a:r>
              <a:rPr lang="it-IT" b="1" dirty="0" err="1">
                <a:solidFill>
                  <a:srgbClr val="3366FF"/>
                </a:solidFill>
                <a:effectLst/>
              </a:rPr>
              <a:t>sè</a:t>
            </a:r>
            <a:r>
              <a:rPr lang="it-IT" b="1" dirty="0">
                <a:solidFill>
                  <a:srgbClr val="3366FF"/>
                </a:solidFill>
                <a:effectLst/>
              </a:rPr>
              <a:t> stessa: il limpido riflesso di una comunione.</a:t>
            </a:r>
          </a:p>
          <a:p>
            <a:endParaRPr lang="it-IT" dirty="0"/>
          </a:p>
        </p:txBody>
      </p:sp>
    </p:spTree>
    <p:extLst>
      <p:ext uri="{BB962C8B-B14F-4D97-AF65-F5344CB8AC3E}">
        <p14:creationId xmlns:p14="http://schemas.microsoft.com/office/powerpoint/2010/main" val="903602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Tre tipi di ministero </a:t>
            </a:r>
            <a:endParaRPr lang="it-IT" dirty="0">
              <a:solidFill>
                <a:srgbClr val="0000FF"/>
              </a:solidFill>
            </a:endParaRPr>
          </a:p>
        </p:txBody>
      </p:sp>
      <p:sp>
        <p:nvSpPr>
          <p:cNvPr id="3" name="Segnaposto contenuto 2"/>
          <p:cNvSpPr>
            <a:spLocks noGrp="1"/>
          </p:cNvSpPr>
          <p:nvPr>
            <p:ph idx="1"/>
          </p:nvPr>
        </p:nvSpPr>
        <p:spPr/>
        <p:txBody>
          <a:bodyPr>
            <a:normAutofit fontScale="92500" lnSpcReduction="10000"/>
          </a:bodyPr>
          <a:lstStyle/>
          <a:p>
            <a:r>
              <a:rPr lang="it-IT" dirty="0" smtClean="0">
                <a:solidFill>
                  <a:schemeClr val="tx1"/>
                </a:solidFill>
                <a:effectLst/>
              </a:rPr>
              <a:t>Ve </a:t>
            </a:r>
            <a:r>
              <a:rPr lang="it-IT" dirty="0">
                <a:solidFill>
                  <a:schemeClr val="tx1"/>
                </a:solidFill>
                <a:effectLst/>
              </a:rPr>
              <a:t>ne sono </a:t>
            </a:r>
            <a:r>
              <a:rPr lang="it-IT" dirty="0" smtClean="0">
                <a:solidFill>
                  <a:schemeClr val="tx1"/>
                </a:solidFill>
                <a:effectLst/>
              </a:rPr>
              <a:t> </a:t>
            </a:r>
            <a:r>
              <a:rPr lang="it-IT" dirty="0">
                <a:solidFill>
                  <a:schemeClr val="tx1"/>
                </a:solidFill>
                <a:effectLst/>
              </a:rPr>
              <a:t>tre tipi </a:t>
            </a:r>
            <a:r>
              <a:rPr lang="it-IT" dirty="0" smtClean="0">
                <a:solidFill>
                  <a:schemeClr val="tx1"/>
                </a:solidFill>
                <a:effectLst/>
              </a:rPr>
              <a:t>diversi :</a:t>
            </a:r>
            <a:endParaRPr lang="it-IT" dirty="0">
              <a:solidFill>
                <a:schemeClr val="tx1"/>
              </a:solidFill>
              <a:effectLst/>
            </a:endParaRPr>
          </a:p>
          <a:p>
            <a:r>
              <a:rPr lang="it-IT" dirty="0">
                <a:solidFill>
                  <a:schemeClr val="tx1"/>
                </a:solidFill>
                <a:effectLst/>
              </a:rPr>
              <a:t>- i ministeri ordinati (episcopato, presbiterato, diaconato) che hanno il loro fondamento </a:t>
            </a:r>
            <a:r>
              <a:rPr lang="it-IT" dirty="0" smtClean="0">
                <a:solidFill>
                  <a:schemeClr val="tx1"/>
                </a:solidFill>
                <a:effectLst/>
              </a:rPr>
              <a:t>nel  Sacramento </a:t>
            </a:r>
            <a:r>
              <a:rPr lang="it-IT" dirty="0">
                <a:solidFill>
                  <a:schemeClr val="tx1"/>
                </a:solidFill>
                <a:effectLst/>
              </a:rPr>
              <a:t>dell’Ordine,</a:t>
            </a:r>
          </a:p>
          <a:p>
            <a:r>
              <a:rPr lang="it-IT" dirty="0">
                <a:solidFill>
                  <a:schemeClr val="tx1"/>
                </a:solidFill>
                <a:effectLst/>
              </a:rPr>
              <a:t>- i ministeri istituiti (lettorato e accolitato), detti anche laicali che hanno il loro fondamento </a:t>
            </a:r>
            <a:r>
              <a:rPr lang="it-IT" dirty="0" smtClean="0">
                <a:solidFill>
                  <a:schemeClr val="tx1"/>
                </a:solidFill>
                <a:effectLst/>
              </a:rPr>
              <a:t>nel Battesimo </a:t>
            </a:r>
            <a:r>
              <a:rPr lang="it-IT" dirty="0">
                <a:solidFill>
                  <a:schemeClr val="tx1"/>
                </a:solidFill>
                <a:effectLst/>
              </a:rPr>
              <a:t>e nella realtà della Chiesa come comunione di fede e di amore,</a:t>
            </a:r>
          </a:p>
          <a:p>
            <a:r>
              <a:rPr lang="it-IT" dirty="0">
                <a:solidFill>
                  <a:schemeClr val="tx1"/>
                </a:solidFill>
                <a:effectLst/>
              </a:rPr>
              <a:t>- i ministeri di fatto, che sono esercitati dai semplici fedeli, in forma straordinaria, per </a:t>
            </a:r>
            <a:r>
              <a:rPr lang="it-IT" dirty="0" smtClean="0">
                <a:solidFill>
                  <a:schemeClr val="tx1"/>
                </a:solidFill>
                <a:effectLst/>
              </a:rPr>
              <a:t>concrete necessità </a:t>
            </a:r>
            <a:r>
              <a:rPr lang="it-IT" dirty="0">
                <a:solidFill>
                  <a:schemeClr val="tx1"/>
                </a:solidFill>
                <a:effectLst/>
              </a:rPr>
              <a:t>della vita delle chiese locali </a:t>
            </a:r>
            <a:endParaRPr lang="it-IT" dirty="0">
              <a:solidFill>
                <a:schemeClr val="tx1"/>
              </a:solidFill>
            </a:endParaRPr>
          </a:p>
        </p:txBody>
      </p:sp>
    </p:spTree>
    <p:extLst>
      <p:ext uri="{BB962C8B-B14F-4D97-AF65-F5344CB8AC3E}">
        <p14:creationId xmlns:p14="http://schemas.microsoft.com/office/powerpoint/2010/main" val="4016629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rotWithShape="1">
          <a:blip r:embed="rId2"/>
          <a:srcRect t="308" b="162"/>
          <a:stretch/>
        </p:blipFill>
        <p:spPr>
          <a:xfrm>
            <a:off x="0" y="0"/>
            <a:ext cx="9144000" cy="6858000"/>
          </a:xfrm>
        </p:spPr>
      </p:pic>
    </p:spTree>
    <p:extLst>
      <p:ext uri="{BB962C8B-B14F-4D97-AF65-F5344CB8AC3E}">
        <p14:creationId xmlns:p14="http://schemas.microsoft.com/office/powerpoint/2010/main" val="103499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IL MINISTERO</a:t>
            </a:r>
            <a:endParaRPr lang="it-IT" dirty="0">
              <a:solidFill>
                <a:srgbClr val="0000FF"/>
              </a:solidFill>
            </a:endParaRPr>
          </a:p>
        </p:txBody>
      </p:sp>
      <p:sp>
        <p:nvSpPr>
          <p:cNvPr id="3" name="Segnaposto contenuto 2"/>
          <p:cNvSpPr>
            <a:spLocks noGrp="1"/>
          </p:cNvSpPr>
          <p:nvPr>
            <p:ph idx="1"/>
          </p:nvPr>
        </p:nvSpPr>
        <p:spPr/>
        <p:txBody>
          <a:bodyPr/>
          <a:lstStyle/>
          <a:p>
            <a:r>
              <a:rPr lang="it-IT" dirty="0" smtClean="0">
                <a:solidFill>
                  <a:schemeClr val="tx1"/>
                </a:solidFill>
                <a:effectLst/>
              </a:rPr>
              <a:t>Concilio </a:t>
            </a:r>
            <a:r>
              <a:rPr lang="it-IT" dirty="0">
                <a:solidFill>
                  <a:schemeClr val="tx1"/>
                </a:solidFill>
                <a:effectLst/>
              </a:rPr>
              <a:t>di </a:t>
            </a:r>
            <a:r>
              <a:rPr lang="it-IT" dirty="0" smtClean="0">
                <a:solidFill>
                  <a:schemeClr val="tx1"/>
                </a:solidFill>
                <a:effectLst/>
              </a:rPr>
              <a:t>Trento: </a:t>
            </a:r>
            <a:r>
              <a:rPr lang="it-IT" dirty="0">
                <a:solidFill>
                  <a:schemeClr val="tx1"/>
                </a:solidFill>
                <a:effectLst/>
              </a:rPr>
              <a:t>tutto venne accentrato nella figura del </a:t>
            </a:r>
            <a:r>
              <a:rPr lang="it-IT" dirty="0" smtClean="0">
                <a:solidFill>
                  <a:schemeClr val="tx1"/>
                </a:solidFill>
                <a:effectLst/>
              </a:rPr>
              <a:t>presbitero. </a:t>
            </a:r>
            <a:endParaRPr lang="it-IT" dirty="0">
              <a:solidFill>
                <a:schemeClr val="tx1"/>
              </a:solidFill>
              <a:effectLst/>
            </a:endParaRPr>
          </a:p>
          <a:p>
            <a:r>
              <a:rPr lang="it-IT" dirty="0" smtClean="0">
                <a:solidFill>
                  <a:schemeClr val="tx1"/>
                </a:solidFill>
                <a:effectLst/>
              </a:rPr>
              <a:t>Concilio </a:t>
            </a:r>
            <a:r>
              <a:rPr lang="it-IT" dirty="0">
                <a:solidFill>
                  <a:schemeClr val="tx1"/>
                </a:solidFill>
                <a:effectLst/>
              </a:rPr>
              <a:t>Vaticano </a:t>
            </a:r>
            <a:r>
              <a:rPr lang="it-IT" dirty="0" smtClean="0">
                <a:solidFill>
                  <a:schemeClr val="tx1"/>
                </a:solidFill>
                <a:effectLst/>
              </a:rPr>
              <a:t>II, </a:t>
            </a:r>
            <a:r>
              <a:rPr lang="it-IT" dirty="0" smtClean="0">
                <a:solidFill>
                  <a:schemeClr val="tx1"/>
                </a:solidFill>
                <a:effectLst/>
              </a:rPr>
              <a:t>inversione </a:t>
            </a:r>
            <a:r>
              <a:rPr lang="it-IT" dirty="0">
                <a:solidFill>
                  <a:schemeClr val="tx1"/>
                </a:solidFill>
                <a:effectLst/>
              </a:rPr>
              <a:t>di tendenza </a:t>
            </a:r>
            <a:r>
              <a:rPr lang="it-IT" dirty="0" smtClean="0">
                <a:solidFill>
                  <a:schemeClr val="tx1"/>
                </a:solidFill>
                <a:effectLst/>
              </a:rPr>
              <a:t>:   crescente </a:t>
            </a:r>
            <a:r>
              <a:rPr lang="it-IT" dirty="0">
                <a:solidFill>
                  <a:schemeClr val="tx1"/>
                </a:solidFill>
                <a:effectLst/>
              </a:rPr>
              <a:t>corresponsabilizzazione pastorale del laicato e del suo essere assieme ai propri pastori </a:t>
            </a:r>
            <a:r>
              <a:rPr lang="it-IT" dirty="0" smtClean="0">
                <a:solidFill>
                  <a:schemeClr val="tx1"/>
                </a:solidFill>
                <a:effectLst/>
              </a:rPr>
              <a:t>un solo </a:t>
            </a:r>
            <a:r>
              <a:rPr lang="it-IT" dirty="0">
                <a:solidFill>
                  <a:schemeClr val="tx1"/>
                </a:solidFill>
                <a:effectLst/>
              </a:rPr>
              <a:t>popolo.</a:t>
            </a:r>
          </a:p>
          <a:p>
            <a:pPr marL="0" indent="0">
              <a:buNone/>
            </a:pPr>
            <a:endParaRPr lang="it-IT" dirty="0">
              <a:solidFill>
                <a:schemeClr val="tx1"/>
              </a:solidFill>
            </a:endParaRPr>
          </a:p>
          <a:p>
            <a:endParaRPr lang="it-IT" dirty="0"/>
          </a:p>
        </p:txBody>
      </p:sp>
    </p:spTree>
    <p:extLst>
      <p:ext uri="{BB962C8B-B14F-4D97-AF65-F5344CB8AC3E}">
        <p14:creationId xmlns:p14="http://schemas.microsoft.com/office/powerpoint/2010/main" val="1368654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Il Ministero</a:t>
            </a:r>
            <a:endParaRPr lang="it-IT" dirty="0">
              <a:solidFill>
                <a:srgbClr val="0000FF"/>
              </a:solidFill>
            </a:endParaRPr>
          </a:p>
        </p:txBody>
      </p:sp>
      <p:sp>
        <p:nvSpPr>
          <p:cNvPr id="3" name="Segnaposto contenuto 2"/>
          <p:cNvSpPr>
            <a:spLocks noGrp="1"/>
          </p:cNvSpPr>
          <p:nvPr>
            <p:ph idx="1"/>
          </p:nvPr>
        </p:nvSpPr>
        <p:spPr/>
        <p:txBody>
          <a:bodyPr>
            <a:normAutofit/>
          </a:bodyPr>
          <a:lstStyle/>
          <a:p>
            <a:r>
              <a:rPr lang="it-IT" sz="4800" dirty="0" smtClean="0">
                <a:solidFill>
                  <a:schemeClr val="tx1"/>
                </a:solidFill>
                <a:effectLst/>
              </a:rPr>
              <a:t> Il </a:t>
            </a:r>
            <a:r>
              <a:rPr lang="it-IT" sz="4800" dirty="0" err="1" smtClean="0">
                <a:solidFill>
                  <a:schemeClr val="tx1"/>
                </a:solidFill>
                <a:effectLst/>
              </a:rPr>
              <a:t>minister</a:t>
            </a:r>
            <a:r>
              <a:rPr lang="it-IT" sz="4800" dirty="0" smtClean="0">
                <a:solidFill>
                  <a:schemeClr val="tx1"/>
                </a:solidFill>
                <a:effectLst/>
              </a:rPr>
              <a:t>: è </a:t>
            </a:r>
            <a:r>
              <a:rPr lang="it-IT" sz="4800" dirty="0">
                <a:solidFill>
                  <a:schemeClr val="tx1"/>
                </a:solidFill>
                <a:effectLst/>
              </a:rPr>
              <a:t>indissolubilmente legato alla dimensione di servizio al prossimo. </a:t>
            </a:r>
            <a:endParaRPr lang="it-IT" sz="4800" dirty="0"/>
          </a:p>
        </p:txBody>
      </p:sp>
    </p:spTree>
    <p:extLst>
      <p:ext uri="{BB962C8B-B14F-4D97-AF65-F5344CB8AC3E}">
        <p14:creationId xmlns:p14="http://schemas.microsoft.com/office/powerpoint/2010/main" val="2018382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IL MINISTRO </a:t>
            </a:r>
            <a:endParaRPr lang="it-IT" dirty="0">
              <a:solidFill>
                <a:srgbClr val="0000FF"/>
              </a:solidFill>
            </a:endParaRPr>
          </a:p>
        </p:txBody>
      </p:sp>
      <p:sp>
        <p:nvSpPr>
          <p:cNvPr id="3" name="Segnaposto contenuto 2"/>
          <p:cNvSpPr>
            <a:spLocks noGrp="1"/>
          </p:cNvSpPr>
          <p:nvPr>
            <p:ph idx="1"/>
          </p:nvPr>
        </p:nvSpPr>
        <p:spPr/>
        <p:txBody>
          <a:bodyPr>
            <a:normAutofit/>
          </a:bodyPr>
          <a:lstStyle/>
          <a:p>
            <a:r>
              <a:rPr lang="it-IT" dirty="0">
                <a:solidFill>
                  <a:schemeClr val="tx1"/>
                </a:solidFill>
                <a:effectLst/>
              </a:rPr>
              <a:t>“Ministro”, </a:t>
            </a:r>
            <a:r>
              <a:rPr lang="it-IT" dirty="0" smtClean="0">
                <a:solidFill>
                  <a:schemeClr val="tx1"/>
                </a:solidFill>
                <a:effectLst/>
              </a:rPr>
              <a:t>non </a:t>
            </a:r>
            <a:r>
              <a:rPr lang="it-IT" dirty="0">
                <a:solidFill>
                  <a:schemeClr val="tx1"/>
                </a:solidFill>
                <a:effectLst/>
              </a:rPr>
              <a:t>definisce colui che si pone per poteri, importanza o qualità al di sopra degli altri </a:t>
            </a:r>
            <a:r>
              <a:rPr lang="it-IT" dirty="0" smtClean="0">
                <a:solidFill>
                  <a:schemeClr val="tx1"/>
                </a:solidFill>
                <a:effectLst/>
              </a:rPr>
              <a:t>ma : </a:t>
            </a:r>
          </a:p>
          <a:p>
            <a:r>
              <a:rPr lang="it-IT" dirty="0">
                <a:solidFill>
                  <a:schemeClr val="tx1"/>
                </a:solidFill>
                <a:effectLst/>
              </a:rPr>
              <a:t>colui </a:t>
            </a:r>
            <a:r>
              <a:rPr lang="it-IT" dirty="0">
                <a:solidFill>
                  <a:schemeClr val="tx1"/>
                </a:solidFill>
                <a:effectLst/>
              </a:rPr>
              <a:t>il quale si pone al servizio degli altri</a:t>
            </a:r>
            <a:r>
              <a:rPr lang="it-IT" dirty="0">
                <a:solidFill>
                  <a:schemeClr val="tx1"/>
                </a:solidFill>
                <a:effectLst/>
              </a:rPr>
              <a:t>: il servo dei servi, il tre volte </a:t>
            </a:r>
            <a:r>
              <a:rPr lang="it-IT" dirty="0" smtClean="0">
                <a:solidFill>
                  <a:schemeClr val="tx1"/>
                </a:solidFill>
                <a:effectLst/>
              </a:rPr>
              <a:t>piccolo.</a:t>
            </a:r>
            <a:endParaRPr lang="it-IT" dirty="0"/>
          </a:p>
        </p:txBody>
      </p:sp>
    </p:spTree>
    <p:extLst>
      <p:ext uri="{BB962C8B-B14F-4D97-AF65-F5344CB8AC3E}">
        <p14:creationId xmlns:p14="http://schemas.microsoft.com/office/powerpoint/2010/main" val="4016126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FF"/>
                </a:solidFill>
              </a:rPr>
              <a:t>Nota CEI 2006</a:t>
            </a:r>
            <a:endParaRPr lang="it-IT" dirty="0">
              <a:solidFill>
                <a:srgbClr val="0000FF"/>
              </a:solidFill>
            </a:endParaRPr>
          </a:p>
        </p:txBody>
      </p:sp>
      <p:sp>
        <p:nvSpPr>
          <p:cNvPr id="3" name="Segnaposto contenuto 2"/>
          <p:cNvSpPr>
            <a:spLocks noGrp="1"/>
          </p:cNvSpPr>
          <p:nvPr>
            <p:ph idx="1"/>
          </p:nvPr>
        </p:nvSpPr>
        <p:spPr/>
        <p:txBody>
          <a:bodyPr>
            <a:normAutofit fontScale="92500" lnSpcReduction="20000"/>
          </a:bodyPr>
          <a:lstStyle/>
          <a:p>
            <a:r>
              <a:rPr lang="it-IT" dirty="0" smtClean="0">
                <a:solidFill>
                  <a:srgbClr val="0000FF"/>
                </a:solidFill>
              </a:rPr>
              <a:t>In riferimento </a:t>
            </a:r>
            <a:r>
              <a:rPr lang="it-IT" dirty="0">
                <a:solidFill>
                  <a:srgbClr val="0000FF"/>
                </a:solidFill>
              </a:rPr>
              <a:t>ai ministri straordinari della Comunione: “</a:t>
            </a:r>
            <a:r>
              <a:rPr lang="it-IT" dirty="0">
                <a:solidFill>
                  <a:schemeClr val="tx1"/>
                </a:solidFill>
              </a:rPr>
              <a:t>Si tratta di una </a:t>
            </a:r>
            <a:r>
              <a:rPr lang="it-IT" dirty="0" err="1">
                <a:solidFill>
                  <a:schemeClr val="tx1"/>
                </a:solidFill>
              </a:rPr>
              <a:t>ministerialità</a:t>
            </a:r>
            <a:r>
              <a:rPr lang="it-IT" dirty="0">
                <a:solidFill>
                  <a:schemeClr val="tx1"/>
                </a:solidFill>
              </a:rPr>
              <a:t> da promuovere e da valorizzare come </a:t>
            </a:r>
            <a:r>
              <a:rPr lang="it-IT" u="sng" dirty="0">
                <a:solidFill>
                  <a:srgbClr val="0000FF"/>
                </a:solidFill>
              </a:rPr>
              <a:t>segno di una comunità </a:t>
            </a:r>
            <a:r>
              <a:rPr lang="it-IT" dirty="0">
                <a:solidFill>
                  <a:srgbClr val="0000FF"/>
                </a:solidFill>
              </a:rPr>
              <a:t>che si fa vicina al malato e lo ha presente nel cuore della celebrazione eucaristica, come </a:t>
            </a:r>
            <a:r>
              <a:rPr lang="it-IT" u="sng" dirty="0">
                <a:solidFill>
                  <a:srgbClr val="0000FF"/>
                </a:solidFill>
              </a:rPr>
              <a:t>membro del Corpo di Cristo, a cui va offerta la cura più grande.</a:t>
            </a:r>
            <a:r>
              <a:rPr lang="it-IT" dirty="0">
                <a:solidFill>
                  <a:srgbClr val="0000FF"/>
                </a:solidFill>
              </a:rPr>
              <a:t> Prezioso è il dono che si può offrire ai malati e ai loro familiari attraverso la visita sia a domicilio che nelle strutture ospedaliere presenti nell’ambito della parrocchia. La visita ai malati e ai familiari, fatta a nome della comunità, è sorgente di fraternità e di gioia, li fa sentire membri attivi della comunità ed è segno della vicinanza e dell’accoglienza di Dio. (n. 65)</a:t>
            </a:r>
          </a:p>
        </p:txBody>
      </p:sp>
    </p:spTree>
    <p:extLst>
      <p:ext uri="{BB962C8B-B14F-4D97-AF65-F5344CB8AC3E}">
        <p14:creationId xmlns:p14="http://schemas.microsoft.com/office/powerpoint/2010/main" val="1152374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ate">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Estate.thmx</Template>
  <TotalTime>3548</TotalTime>
  <Words>3486</Words>
  <Application>Microsoft Office PowerPoint</Application>
  <PresentationFormat>Presentazione su schermo (4:3)</PresentationFormat>
  <Paragraphs>164</Paragraphs>
  <Slides>50</Slides>
  <Notes>0</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Estate</vt:lpstr>
      <vt:lpstr>COMUNITA’ CRISTIANA</vt:lpstr>
      <vt:lpstr>MINISTRI DELLA …….</vt:lpstr>
      <vt:lpstr>Due categorie e immagini</vt:lpstr>
      <vt:lpstr>I MINISTERI NEL MISTERO DI CRISTO E DELLA CHIESA </vt:lpstr>
      <vt:lpstr>Tre tipi di ministero </vt:lpstr>
      <vt:lpstr>IL MINISTERO</vt:lpstr>
      <vt:lpstr>Il Ministero</vt:lpstr>
      <vt:lpstr>IL MINISTRO </vt:lpstr>
      <vt:lpstr>Nota CEI 2006</vt:lpstr>
      <vt:lpstr>MINISTRO SEGNO</vt:lpstr>
      <vt:lpstr>Ministeri laicali e carismi </vt:lpstr>
      <vt:lpstr>VARIE FORME DI RELAZIONE </vt:lpstr>
      <vt:lpstr>Accompagnare per scoprire </vt:lpstr>
      <vt:lpstr>ASCOLTARE </vt:lpstr>
      <vt:lpstr>MINISTRO DELLA COMUNIONE </vt:lpstr>
      <vt:lpstr>Il ministero straordinario della comunione </vt:lpstr>
      <vt:lpstr>L’ISTRUZIONE IMMENSAE CARITATIS 1</vt:lpstr>
      <vt:lpstr>L’ISTRUZIONE IMMENSAE CARITATIS 2</vt:lpstr>
      <vt:lpstr>L’ISTRUZIONE IMMENSAE CARITATIS 3</vt:lpstr>
      <vt:lpstr>L’ISTRUZIONE IMMENSAE CARITATIS 4</vt:lpstr>
      <vt:lpstr>L’ISTRUZIONE IMMENSAE CARITATIS 5</vt:lpstr>
      <vt:lpstr>L’ISTRUZIONE IMMENSAE CARITATIS 6</vt:lpstr>
      <vt:lpstr>L’ISTRUZIONE IMMENSAE CARITATIS 7</vt:lpstr>
      <vt:lpstr>MINISTERO DELLA PROSSIMITA’</vt:lpstr>
      <vt:lpstr>Ministero della prossimità</vt:lpstr>
      <vt:lpstr>VICINANZA: PERSONA IN USCITA</vt:lpstr>
      <vt:lpstr>Valorizzare il malato</vt:lpstr>
      <vt:lpstr>“VEDERE “CON IL CUORE </vt:lpstr>
      <vt:lpstr>“Vedere” con il cuore </vt:lpstr>
      <vt:lpstr>Dimensioni fondamentali</vt:lpstr>
      <vt:lpstr>FORMAZIONE </vt:lpstr>
      <vt:lpstr>PROGETTUALITA’</vt:lpstr>
      <vt:lpstr>MINISTERO DELLA CONSOLAZIONE</vt:lpstr>
      <vt:lpstr>Ministero della consolazione </vt:lpstr>
      <vt:lpstr>Consolazione in A.T</vt:lpstr>
      <vt:lpstr>Consolazione in N.T</vt:lpstr>
      <vt:lpstr>CONSOLAZIONE NELLA BIBBIA </vt:lpstr>
      <vt:lpstr>Uno ha detto …</vt:lpstr>
      <vt:lpstr>Consolazione in N.T.</vt:lpstr>
      <vt:lpstr>2Cor.1,3-5</vt:lpstr>
      <vt:lpstr>IL CONCILIO VATICANO II</vt:lpstr>
      <vt:lpstr>Persona e consolazione </vt:lpstr>
      <vt:lpstr>Ministero e consolazione </vt:lpstr>
      <vt:lpstr>Attori della consolazione </vt:lpstr>
      <vt:lpstr>FRERE ROGER DI TAIZE’</vt:lpstr>
      <vt:lpstr>Parole di Frère Roger di taizè</vt:lpstr>
      <vt:lpstr>Parole di Frère Roger di taizè</vt:lpstr>
      <vt:lpstr>Parole di Frère Roger di taizè</vt:lpstr>
      <vt:lpstr>Parole di Frère Roger di taizè</vt:lpstr>
      <vt:lpstr>Presentazione standard di PowerPoint</vt:lpstr>
    </vt:vector>
  </TitlesOfParts>
  <Company>paolo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Paolo Fini</dc:creator>
  <cp:lastModifiedBy>Ivan Raimondi</cp:lastModifiedBy>
  <cp:revision>57</cp:revision>
  <dcterms:created xsi:type="dcterms:W3CDTF">2016-11-11T04:11:27Z</dcterms:created>
  <dcterms:modified xsi:type="dcterms:W3CDTF">2019-10-31T13:28:24Z</dcterms:modified>
</cp:coreProperties>
</file>