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9" r:id="rId8"/>
    <p:sldId id="271" r:id="rId9"/>
    <p:sldId id="278" r:id="rId10"/>
    <p:sldId id="262" r:id="rId11"/>
    <p:sldId id="264" r:id="rId12"/>
    <p:sldId id="265" r:id="rId13"/>
    <p:sldId id="268" r:id="rId14"/>
    <p:sldId id="267" r:id="rId15"/>
    <p:sldId id="279" r:id="rId16"/>
    <p:sldId id="26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/>
    <p:restoredTop sz="94626"/>
  </p:normalViewPr>
  <p:slideViewPr>
    <p:cSldViewPr snapToGrid="0" snapToObjects="1">
      <p:cViewPr varScale="1">
        <p:scale>
          <a:sx n="106" d="100"/>
          <a:sy n="106" d="100"/>
        </p:scale>
        <p:origin x="8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9C121E-D8F6-7948-A044-9AD7BCE26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2B3001-C281-D947-B5A4-6E2B8C543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9593D2-5650-1F40-9624-E91E23322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F84A-3EF5-2249-959D-F8431F23EB0F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045E75-CCF1-EB48-8411-F4D247F8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94F0FB-D578-DB45-99D5-09CD8D9A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FF09-204E-924F-A972-D91CC8018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18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D1B05A-F986-F54A-9E21-CD53865F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321295-B476-DD42-9328-E9368BB0F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84A523-81D1-D248-800A-0CAEC439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F84A-3EF5-2249-959D-F8431F23EB0F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CB0FB4-8E94-1F42-8F4F-14D0EA9B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ABED37-0298-3D4B-AE66-AD7CB9FF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FF09-204E-924F-A972-D91CC8018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0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612F70D-83D9-B04E-BEA5-4FEE3BABB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965455-046F-8146-B415-88295B5E5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B06E1F-175A-7F4F-B7B4-DED39A3B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F84A-3EF5-2249-959D-F8431F23EB0F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489618-53B9-2B46-A6E0-B042DE85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E89536-AC95-AA43-A74D-31998313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FF09-204E-924F-A972-D91CC8018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12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9F9DF0-0868-544C-BAF1-CE735D67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F76437-912F-A943-B4B9-B966975B4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AA8895-9317-2C40-9475-D4CC2454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F84A-3EF5-2249-959D-F8431F23EB0F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008ECF-B698-6446-93BE-53345C3F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80131C-5C5F-B148-AE23-4CE52417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FF09-204E-924F-A972-D91CC8018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52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D0FAF1-E759-B946-97C9-791606B9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42F9D9-3B8B-2C4D-BB00-BE1C34581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72FEC9-56C2-7949-ACA6-50A50558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F84A-3EF5-2249-959D-F8431F23EB0F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26D528-A3DA-7B45-9E90-36AD1DDF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12C8DA-6012-1C4F-92E5-BA3D6F34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FF09-204E-924F-A972-D91CC8018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03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3FB9D4-04C1-B242-AA84-7190547B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3F32A2-4D4E-CA47-BDF2-F2CAB2806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6CD2F04-41A6-ED48-B778-8E6CBCA77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98F7B4-E15B-F542-8A3A-33AC6D8E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F84A-3EF5-2249-959D-F8431F23EB0F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4C1DDB-18CB-C541-94BB-80BE5A8B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30DD5A-B13B-CF4A-962F-A6043A7E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FF09-204E-924F-A972-D91CC8018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04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5AEB24-CAB6-444A-B9BB-5926C5C8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3EC229-D7B2-1144-8FAB-56F0E93A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BF3118-E99F-8C4F-92AE-B35464483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3650EDB-8AE0-0F44-A884-1C18567E0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E3C614-A876-2440-B36F-20385CDC3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925839-D50F-8343-A3D1-C939C44A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F84A-3EF5-2249-959D-F8431F23EB0F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FB481F-BDF0-A941-9218-C0B85FDC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08AD7C1-8952-B943-96DF-8BC7D0ED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FF09-204E-924F-A972-D91CC8018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67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27A8E-607D-5546-B25E-D60F3695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05A1E97-D51D-0441-A2A4-40A42013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F84A-3EF5-2249-959D-F8431F23EB0F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E52F37-22A3-6843-87C2-9E0516B6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FBB659-C78F-AF44-97F1-1F262399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FF09-204E-924F-A972-D91CC8018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64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656CC9E-2EAD-5E44-A166-15413A70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F84A-3EF5-2249-959D-F8431F23EB0F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0E2E74-A84E-1642-BE40-39DC6E42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67B267-6CEA-1C4C-A970-CA62E798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FF09-204E-924F-A972-D91CC8018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45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EBD45-73CB-6242-8D4E-A69ADA90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434A98-8E55-F243-B60A-E68A83827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407D413-5707-CF43-A018-9020E8494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DE1B29-50BA-BE44-943B-4D90196D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F84A-3EF5-2249-959D-F8431F23EB0F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7E5ABD-5E74-D34A-ACC0-C1F48D2A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E7003E-61AB-B74E-BFAC-CAA47269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FF09-204E-924F-A972-D91CC8018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7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CFAF2D-5A26-DD4F-A2B1-1F955F7D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FFE4711-A9DE-DF46-971C-5623E6F5A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8E35C0-B625-7F45-ACED-F446F361B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9D770D-0ECE-B240-965B-02E1FF14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F84A-3EF5-2249-959D-F8431F23EB0F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9E684-415F-C94F-96E5-CAEA9209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93B656-0544-3941-A056-96CD590E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FF09-204E-924F-A972-D91CC8018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00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0A8EDB-15C0-6A41-95A5-9FEE4D12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E41AAE-3297-5247-AFD9-BF9EC3CEC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13486E-D78E-1C47-8762-EFB5B7A0C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CF84A-3EF5-2249-959D-F8431F23EB0F}" type="datetimeFigureOut">
              <a:rPr lang="it-IT" smtClean="0"/>
              <a:t>27/12/2021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FF5EC2-EAAB-8340-9FCB-DCD390350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C81B43-A7DF-9449-A6EC-6D2D345A9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FF09-204E-924F-A972-D91CC8018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88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tn/fdtg74fx33v0wbvlwvrlztbw0000gn/T/com.microsoft.Word/WebArchiveCopyPasteTempFiles/logocolorato-UP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//var/folders/tn/fdtg74fx33v0wbvlwvrlztbw0000gn/T/com.microsoft.Word/WebArchiveCopyPasteTempFiles/logocolorato-UPS.jpg" TargetMode="External"/><Relationship Id="rId3" Type="http://schemas.openxmlformats.org/officeDocument/2006/relationships/image" Target="../media/image5.tiff"/><Relationship Id="rId7" Type="http://schemas.openxmlformats.org/officeDocument/2006/relationships/image" Target="../media/image1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tn/fdtg74fx33v0wbvlwvrlztbw0000gn/T/com.microsoft.Word/WebArchiveCopyPasteTempFiles/logocolorato-UP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tn/fdtg74fx33v0wbvlwvrlztbw0000gn/T/com.microsoft.Word/WebArchiveCopyPasteTempFiles/logocolorato-UP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tn/fdtg74fx33v0wbvlwvrlztbw0000gn/T/com.microsoft.Word/WebArchiveCopyPasteTempFiles/logocolorato-UP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tn/fdtg74fx33v0wbvlwvrlztbw0000gn/T/com.microsoft.Word/WebArchiveCopyPasteTempFiles/logocolorato-UP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tn/fdtg74fx33v0wbvlwvrlztbw0000gn/T/com.microsoft.Word/WebArchiveCopyPasteTempFiles/logocolorato-UP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3C4F1-A02C-724A-A2F8-6586F7293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1986" y="-18854"/>
            <a:ext cx="8141241" cy="4709099"/>
          </a:xfrm>
        </p:spPr>
        <p:txBody>
          <a:bodyPr>
            <a:normAutofit fontScale="90000"/>
          </a:bodyPr>
          <a:lstStyle/>
          <a:p>
            <a:pPr algn="r"/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r>
              <a:rPr lang="it-IT" sz="3200" b="1" i="1" dirty="0">
                <a:latin typeface="Book Antiqua" panose="02040602050305030304" pitchFamily="18" charset="0"/>
              </a:rPr>
              <a:t>Ufficio Pastorale della Salute  Diocesi di Torino</a:t>
            </a:r>
            <a:br>
              <a:rPr lang="it-IT" sz="3200" b="1" i="1" dirty="0">
                <a:latin typeface="Book Antiqua" panose="02040602050305030304" pitchFamily="18" charset="0"/>
              </a:rPr>
            </a:br>
            <a:r>
              <a:rPr lang="it-IT" sz="3200" dirty="0">
                <a:latin typeface="Book Antiqua" panose="02040602050305030304" pitchFamily="18" charset="0"/>
              </a:rPr>
              <a:t> </a:t>
            </a:r>
            <a:br>
              <a:rPr lang="it-IT" sz="3200" dirty="0">
                <a:latin typeface="Book Antiqua" panose="02040602050305030304" pitchFamily="18" charset="0"/>
              </a:rPr>
            </a:br>
            <a:r>
              <a:rPr lang="it-IT" sz="3200" b="1" dirty="0">
                <a:latin typeface="Book Antiqua" panose="02040602050305030304" pitchFamily="18" charset="0"/>
              </a:rPr>
              <a:t> I° CORSO AVANZATO DI FORMAZIONE   PER GLI  ASSISTENTI SPIRITUALI E RELIGIOSI DELLE STRUTTURE PRESIDI SANITARI DELLA  DIOCESI DI TORINO</a:t>
            </a:r>
            <a:br>
              <a:rPr lang="it-IT" sz="3200" b="1" dirty="0">
                <a:latin typeface="Book Antiqua" panose="02040602050305030304" pitchFamily="18" charset="0"/>
              </a:rPr>
            </a:br>
            <a:r>
              <a:rPr lang="it-IT" sz="3200" b="1" dirty="0">
                <a:latin typeface="Book Antiqua" panose="02040602050305030304" pitchFamily="18" charset="0"/>
              </a:rPr>
              <a:t>ED ALTRE DIOCESI DEL PIEMONTE.</a:t>
            </a:r>
            <a:br>
              <a:rPr lang="it-IT" sz="1500" dirty="0"/>
            </a:br>
            <a:br>
              <a:rPr lang="it-IT" sz="1500" dirty="0"/>
            </a:br>
            <a:endParaRPr lang="it-IT" sz="15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2C33B1-22A6-404D-B874-97EE67A2A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it-IT" b="1" i="1" dirty="0">
                <a:latin typeface="Book Antiqua" panose="02040602050305030304" pitchFamily="18" charset="0"/>
              </a:rPr>
              <a:t>Pianezza  ( To ) Villa </a:t>
            </a:r>
            <a:r>
              <a:rPr lang="it-IT" b="1" i="1" dirty="0" err="1">
                <a:latin typeface="Book Antiqua" panose="02040602050305030304" pitchFamily="18" charset="0"/>
              </a:rPr>
              <a:t>Lascaris</a:t>
            </a:r>
            <a:r>
              <a:rPr lang="it-IT" b="1" i="1" dirty="0">
                <a:latin typeface="Book Antiqua" panose="02040602050305030304" pitchFamily="18" charset="0"/>
              </a:rPr>
              <a:t>  Maggio-Dicembre 2021 </a:t>
            </a:r>
          </a:p>
          <a:p>
            <a:pPr algn="r"/>
            <a:r>
              <a:rPr lang="it-IT" b="1" dirty="0"/>
              <a:t> </a:t>
            </a:r>
          </a:p>
          <a:p>
            <a:pPr algn="r"/>
            <a:endParaRPr lang="it-I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1C91A9F-D3BF-DD41-9C13-58712AB0C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magine 4" descr="/var/folders/tn/fdtg74fx33v0wbvlwvrlztbw0000gn/T/com.microsoft.Word/WebArchiveCopyPasteTempFiles/logocolorato-UPS.jpg">
            <a:extLst>
              <a:ext uri="{FF2B5EF4-FFF2-40B4-BE49-F238E27FC236}">
                <a16:creationId xmlns:a16="http://schemas.microsoft.com/office/drawing/2014/main" id="{76A5FAD7-CC65-2F46-A319-E3CD1106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63" y="922034"/>
            <a:ext cx="87402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1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44E02E-306A-DD4E-A120-75FCB390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5075896" cy="6858000"/>
          </a:xfrm>
        </p:spPr>
        <p:txBody>
          <a:bodyPr>
            <a:normAutofit/>
          </a:bodyPr>
          <a:lstStyle/>
          <a:p>
            <a:r>
              <a:rPr lang="it-IT" sz="3700" b="1" dirty="0"/>
              <a:t>UFFICIO PASTORALE DELLA SALUTE </a:t>
            </a:r>
            <a:br>
              <a:rPr lang="it-IT" sz="3700" b="1" dirty="0"/>
            </a:br>
            <a:r>
              <a:rPr lang="it-IT" sz="3700" b="1" dirty="0"/>
              <a:t>DIOCESI DI TORINO CAPPELLANIE </a:t>
            </a:r>
            <a:br>
              <a:rPr lang="it-IT" sz="3700" b="1" dirty="0"/>
            </a:br>
            <a:r>
              <a:rPr lang="it-IT" sz="3700" b="1" dirty="0"/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6139375-1FB3-DC4E-8B6E-43FE1D63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792" y="86497"/>
            <a:ext cx="1171867" cy="10670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85D595F-266D-C840-856C-122D1E67D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791" y="1361118"/>
            <a:ext cx="1171867" cy="1094361"/>
          </a:xfrm>
          <a:prstGeom prst="rect">
            <a:avLst/>
          </a:prstGeom>
        </p:spPr>
      </p:pic>
      <p:pic>
        <p:nvPicPr>
          <p:cNvPr id="11" name="Segnaposto contenuto 3">
            <a:extLst>
              <a:ext uri="{FF2B5EF4-FFF2-40B4-BE49-F238E27FC236}">
                <a16:creationId xmlns:a16="http://schemas.microsoft.com/office/drawing/2014/main" id="{B736D61C-3569-2D4F-B5A6-3B0BD390A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791" y="2663025"/>
            <a:ext cx="1171866" cy="1020603"/>
          </a:xfrm>
          <a:prstGeom prst="rect">
            <a:avLst/>
          </a:prstGeom>
        </p:spPr>
      </p:pic>
      <p:pic>
        <p:nvPicPr>
          <p:cNvPr id="13" name="Segnaposto contenuto 3">
            <a:extLst>
              <a:ext uri="{FF2B5EF4-FFF2-40B4-BE49-F238E27FC236}">
                <a16:creationId xmlns:a16="http://schemas.microsoft.com/office/drawing/2014/main" id="{7AA9E9AF-D8A5-5048-AFBB-1095D9451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791" y="3964933"/>
            <a:ext cx="1171864" cy="903630"/>
          </a:xfrm>
          <a:prstGeom prst="rect">
            <a:avLst/>
          </a:prstGeom>
        </p:spPr>
      </p:pic>
      <p:pic>
        <p:nvPicPr>
          <p:cNvPr id="14" name="Segnaposto contenuto 3">
            <a:extLst>
              <a:ext uri="{FF2B5EF4-FFF2-40B4-BE49-F238E27FC236}">
                <a16:creationId xmlns:a16="http://schemas.microsoft.com/office/drawing/2014/main" id="{1530BBAD-59C6-5142-A2CA-C412334D1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792" y="5193081"/>
            <a:ext cx="1171864" cy="1094361"/>
          </a:xfrm>
          <a:prstGeom prst="rect">
            <a:avLst/>
          </a:prstGeom>
        </p:spPr>
      </p:pic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D935F4EF-D547-7349-9A85-6AC48A19E5ED}"/>
              </a:ext>
            </a:extLst>
          </p:cNvPr>
          <p:cNvSpPr txBox="1">
            <a:spLocks/>
          </p:cNvSpPr>
          <p:nvPr/>
        </p:nvSpPr>
        <p:spPr>
          <a:xfrm>
            <a:off x="4447308" y="0"/>
            <a:ext cx="7741644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/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EC60E957-CCFD-B142-9BB8-BC11B4D9C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662" y="86497"/>
            <a:ext cx="4585138" cy="609046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b="1" i="1" dirty="0"/>
              <a:t>CAPPELLANIA  SAN GIOVANNI BATTISTA  - CITTA’ DELLA SALUTE E DELLA SCIENZA  –  DISTRETTO TORINO CITTA’,DIOCESI DI TORINO</a:t>
            </a:r>
          </a:p>
          <a:p>
            <a:pPr marL="0" indent="0">
              <a:buNone/>
            </a:pPr>
            <a:r>
              <a:rPr lang="it-IT" b="1" i="1" dirty="0"/>
              <a:t> </a:t>
            </a:r>
          </a:p>
          <a:p>
            <a:pPr marL="0" indent="0">
              <a:buNone/>
            </a:pPr>
            <a:endParaRPr lang="it-IT" b="1" i="1" dirty="0"/>
          </a:p>
          <a:p>
            <a:pPr marL="0" indent="0">
              <a:buNone/>
            </a:pPr>
            <a:endParaRPr lang="it-IT" b="1" i="1" dirty="0"/>
          </a:p>
          <a:p>
            <a:pPr marL="0" indent="0">
              <a:buNone/>
            </a:pPr>
            <a:r>
              <a:rPr lang="it-IT" b="1" i="1" dirty="0"/>
              <a:t>CAPPELLANIA INTER-OSPEDALIERA BEATA MARIA VERGINE CONSOLATA –DISTRETTO TORINO CITTA’, DIOCESI DI TORINO</a:t>
            </a:r>
          </a:p>
          <a:p>
            <a:pPr marL="0" indent="0">
              <a:buNone/>
            </a:pPr>
            <a:r>
              <a:rPr lang="it-IT" b="1" i="1" dirty="0"/>
              <a:t> </a:t>
            </a:r>
          </a:p>
          <a:p>
            <a:endParaRPr lang="it-IT" b="1" i="1" dirty="0"/>
          </a:p>
          <a:p>
            <a:endParaRPr lang="it-IT" b="1" i="1" dirty="0"/>
          </a:p>
          <a:p>
            <a:pPr marL="0" indent="0">
              <a:buNone/>
            </a:pPr>
            <a:endParaRPr lang="it-IT" b="1" i="1" dirty="0"/>
          </a:p>
          <a:p>
            <a:pPr marL="0" indent="0">
              <a:buNone/>
            </a:pPr>
            <a:r>
              <a:rPr lang="it-IT" b="1" i="1" dirty="0"/>
              <a:t>CAPPELLANIA INTER OSPEDALIERA SAN GIOVANNI PAOLO II – DISTRETTO TORINO NORD- DIOCESI DI TORINO, DIOCESI DI TORINO</a:t>
            </a:r>
          </a:p>
          <a:p>
            <a:pPr marL="0" indent="0">
              <a:buNone/>
            </a:pPr>
            <a:r>
              <a:rPr lang="it-IT" b="1" i="1" dirty="0"/>
              <a:t> </a:t>
            </a:r>
          </a:p>
          <a:p>
            <a:pPr marL="0" indent="0">
              <a:buNone/>
            </a:pPr>
            <a:r>
              <a:rPr lang="it-IT" b="1" i="1" dirty="0"/>
              <a:t> </a:t>
            </a:r>
          </a:p>
          <a:p>
            <a:pPr marL="0" indent="0">
              <a:buNone/>
            </a:pPr>
            <a:r>
              <a:rPr lang="it-IT" b="1" i="1" dirty="0"/>
              <a:t>CAPPELLANIA INTER OSPEDALIERA E INTERDIOCESANA SAN GIUSEPPE MOSCATI- DISTRETTO TORINO OVEST , DIOCESI DI TORINO E SUSA  </a:t>
            </a:r>
          </a:p>
          <a:p>
            <a:endParaRPr lang="it-IT" b="1" i="1" dirty="0"/>
          </a:p>
          <a:p>
            <a:pPr marL="0" indent="0">
              <a:buNone/>
            </a:pPr>
            <a:endParaRPr lang="it-IT" b="1" i="1" dirty="0"/>
          </a:p>
          <a:p>
            <a:pPr marL="0" indent="0">
              <a:buNone/>
            </a:pPr>
            <a:endParaRPr lang="it-IT" b="1" i="1" dirty="0"/>
          </a:p>
          <a:p>
            <a:pPr marL="0" indent="0">
              <a:buNone/>
            </a:pPr>
            <a:r>
              <a:rPr lang="it-IT" b="1" i="1" dirty="0"/>
              <a:t>CAPPELLANIA INTER OSPEDALIERA E INTERDIOCESANA SS.PIETRO E PAOLO – DISTRETTO TORINO SUD-EST  , DIOCESI DI TORINO  E ALBA</a:t>
            </a:r>
          </a:p>
          <a:p>
            <a:endParaRPr lang="it-IT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4DB6019-958F-1245-B444-100BE47716E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579637" y="1672424"/>
            <a:ext cx="146802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4" descr="/var/folders/tn/fdtg74fx33v0wbvlwvrlztbw0000gn/T/com.microsoft.Word/WebArchiveCopyPasteTempFiles/logocolorato-UPS.jpg">
            <a:extLst>
              <a:ext uri="{FF2B5EF4-FFF2-40B4-BE49-F238E27FC236}">
                <a16:creationId xmlns:a16="http://schemas.microsoft.com/office/drawing/2014/main" id="{1733477D-EB5E-294A-9896-072639E4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97" y="441884"/>
            <a:ext cx="1090410" cy="146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2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44E02E-306A-DD4E-A120-75FCB390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4167271" cy="6858000"/>
          </a:xfrm>
        </p:spPr>
        <p:txBody>
          <a:bodyPr>
            <a:normAutofit/>
          </a:bodyPr>
          <a:lstStyle/>
          <a:p>
            <a:r>
              <a:rPr lang="it-IT" sz="3700" b="1" dirty="0"/>
              <a:t>CAPPELLANIE </a:t>
            </a:r>
            <a:br>
              <a:rPr lang="it-IT" sz="3700" b="1" dirty="0"/>
            </a:br>
            <a:r>
              <a:rPr lang="it-IT" sz="3700" b="1" dirty="0"/>
              <a:t>DIOCESI DI TORINO</a:t>
            </a:r>
            <a:br>
              <a:rPr lang="it-IT" sz="3700" b="1" dirty="0"/>
            </a:br>
            <a:r>
              <a:rPr lang="it-IT" sz="3700" b="1" dirty="0"/>
              <a:t>DATE INCONTRI </a:t>
            </a:r>
            <a:br>
              <a:rPr lang="it-IT" sz="3700" b="1" dirty="0"/>
            </a:br>
            <a:r>
              <a:rPr lang="it-IT" sz="3700" b="1" dirty="0"/>
              <a:t>TIPO B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6139375-1FB3-DC4E-8B6E-43FE1D63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08" y="0"/>
            <a:ext cx="1171867" cy="1067075"/>
          </a:xfrm>
          <a:prstGeom prst="rect">
            <a:avLst/>
          </a:prstGeom>
        </p:spPr>
      </p:pic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D935F4EF-D547-7349-9A85-6AC48A19E5ED}"/>
              </a:ext>
            </a:extLst>
          </p:cNvPr>
          <p:cNvSpPr txBox="1">
            <a:spLocks/>
          </p:cNvSpPr>
          <p:nvPr/>
        </p:nvSpPr>
        <p:spPr>
          <a:xfrm>
            <a:off x="4447308" y="0"/>
            <a:ext cx="7741644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/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EC60E957-CCFD-B142-9BB8-BC11B4D9C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375" y="1"/>
            <a:ext cx="6583577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i="1" dirty="0">
                <a:latin typeface="Book Antiqua" panose="02040602050305030304" pitchFamily="18" charset="0"/>
              </a:rPr>
              <a:t>CAPPELLANIA  SAN GIOVANNI BATTISTA  - CITTA’ DELLA SALUTE E DELLA SCIENZA  –  DISTRETTO TORINO CITTA’,DIOCESI DI TORINO</a:t>
            </a:r>
          </a:p>
          <a:p>
            <a:pPr marL="0" indent="0">
              <a:buNone/>
            </a:pPr>
            <a:r>
              <a:rPr lang="it-IT" sz="2000" b="1" i="1" dirty="0">
                <a:latin typeface="Book Antiqua" panose="02040602050305030304" pitchFamily="18" charset="0"/>
              </a:rPr>
              <a:t>     Coordinatore Diacono </a:t>
            </a:r>
            <a:r>
              <a:rPr lang="it-IT" sz="2000" b="1" i="1" dirty="0" err="1">
                <a:latin typeface="Book Antiqua" panose="02040602050305030304" pitchFamily="18" charset="0"/>
              </a:rPr>
              <a:t>Benedic</a:t>
            </a:r>
            <a:r>
              <a:rPr lang="it-IT" sz="2000" b="1" i="1" dirty="0">
                <a:latin typeface="Book Antiqua" panose="02040602050305030304" pitchFamily="18" charset="0"/>
              </a:rPr>
              <a:t> Francesco </a:t>
            </a:r>
          </a:p>
          <a:p>
            <a:pPr marL="0" indent="0">
              <a:buNone/>
            </a:pPr>
            <a:r>
              <a:rPr lang="it-IT" sz="2000" b="1" i="1" dirty="0">
                <a:latin typeface="Book Antiqua" panose="02040602050305030304" pitchFamily="18" charset="0"/>
              </a:rPr>
              <a:t>      Supervisore  : </a:t>
            </a:r>
            <a:r>
              <a:rPr lang="it-IT" sz="2000" b="1" i="1" dirty="0" err="1">
                <a:latin typeface="Book Antiqua" panose="02040602050305030304" pitchFamily="18" charset="0"/>
              </a:rPr>
              <a:t>Dott.sa</a:t>
            </a:r>
            <a:r>
              <a:rPr lang="it-IT" sz="2000" b="1" i="1" dirty="0">
                <a:latin typeface="Book Antiqua" panose="02040602050305030304" pitchFamily="18" charset="0"/>
              </a:rPr>
              <a:t> Claudia </a:t>
            </a:r>
            <a:r>
              <a:rPr lang="it-IT" sz="2000" b="1" i="1" dirty="0" err="1">
                <a:latin typeface="Book Antiqua" panose="02040602050305030304" pitchFamily="18" charset="0"/>
              </a:rPr>
              <a:t>Chiavarino</a:t>
            </a:r>
            <a:endParaRPr lang="it-IT" sz="2000" b="1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Book Antiqua" panose="02040602050305030304" pitchFamily="18" charset="0"/>
              </a:rPr>
              <a:t>Luogo incontri  Ospedale Molinette Orario: 10,00 - 12,00</a:t>
            </a:r>
          </a:p>
          <a:p>
            <a:pPr marL="0" indent="0">
              <a:buNone/>
            </a:pPr>
            <a:r>
              <a:rPr lang="it-IT" sz="2000" dirty="0">
                <a:latin typeface="Book Antiqua" panose="02040602050305030304" pitchFamily="18" charset="0"/>
              </a:rPr>
              <a:t>                 Date 2022  : Riunioni di tipo B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Venerdì  4 febbraio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Venerdì  25 febbraio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Venerdì  25 marzo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Venerdì  29 aprile 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Venerdì  27 maggio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Venerdì  30 settembre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Venerdì  21 ottobre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Venerdì  11 novembre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Venerdì  2 dicembre</a:t>
            </a:r>
          </a:p>
          <a:p>
            <a:pPr marL="0" indent="0">
              <a:buNone/>
            </a:pPr>
            <a:r>
              <a:rPr lang="it-IT" sz="1800" dirty="0">
                <a:latin typeface="Book Antiqua" panose="02040602050305030304" pitchFamily="18" charset="0"/>
              </a:rPr>
              <a:t> 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endParaRPr lang="it-IT" sz="1200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4DB6019-958F-1245-B444-100BE47716E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579637" y="1672424"/>
            <a:ext cx="146802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4" descr="/var/folders/tn/fdtg74fx33v0wbvlwvrlztbw0000gn/T/com.microsoft.Word/WebArchiveCopyPasteTempFiles/logocolorato-UPS.jpg">
            <a:extLst>
              <a:ext uri="{FF2B5EF4-FFF2-40B4-BE49-F238E27FC236}">
                <a16:creationId xmlns:a16="http://schemas.microsoft.com/office/drawing/2014/main" id="{1733477D-EB5E-294A-9896-072639E4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31" y="533537"/>
            <a:ext cx="1090410" cy="146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5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44E02E-306A-DD4E-A120-75FCB390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0882"/>
            <a:ext cx="4167271" cy="6858001"/>
          </a:xfrm>
        </p:spPr>
        <p:txBody>
          <a:bodyPr>
            <a:normAutofit/>
          </a:bodyPr>
          <a:lstStyle/>
          <a:p>
            <a:r>
              <a:rPr lang="it-IT" sz="3700" b="1" dirty="0"/>
              <a:t>CAPPELLANIE </a:t>
            </a:r>
            <a:br>
              <a:rPr lang="it-IT" sz="3700" b="1" dirty="0"/>
            </a:br>
            <a:r>
              <a:rPr lang="it-IT" sz="3700" b="1" dirty="0"/>
              <a:t>DIOCESI DI TORINO</a:t>
            </a:r>
            <a:br>
              <a:rPr lang="it-IT" sz="3700" b="1" dirty="0"/>
            </a:br>
            <a:r>
              <a:rPr lang="it-IT" sz="3700" b="1" dirty="0"/>
              <a:t>DATE INCONTRI </a:t>
            </a:r>
            <a:br>
              <a:rPr lang="it-IT" sz="3700" b="1" dirty="0"/>
            </a:br>
            <a:r>
              <a:rPr lang="it-IT" sz="3700" b="1" dirty="0"/>
              <a:t>TIPO B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D935F4EF-D547-7349-9A85-6AC48A19E5ED}"/>
              </a:ext>
            </a:extLst>
          </p:cNvPr>
          <p:cNvSpPr txBox="1">
            <a:spLocks/>
          </p:cNvSpPr>
          <p:nvPr/>
        </p:nvSpPr>
        <p:spPr>
          <a:xfrm>
            <a:off x="4447308" y="0"/>
            <a:ext cx="7741644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/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EC60E957-CCFD-B142-9BB8-BC11B4D9C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124" y="30882"/>
            <a:ext cx="6572828" cy="68271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b="1" i="1" dirty="0">
                <a:latin typeface="Book Antiqua" panose="02040602050305030304" pitchFamily="18" charset="0"/>
              </a:rPr>
              <a:t>CAPPELLANIA INTEROSPEDALIERA E INTERDIOCESANA SS.PIETRO E PAOLO – DISTRETTO TORINO SUD-EST  , DIOCESI DI TORINO  E ALBA</a:t>
            </a:r>
          </a:p>
          <a:p>
            <a:pPr marL="0" indent="0">
              <a:buNone/>
            </a:pPr>
            <a:r>
              <a:rPr lang="it-IT" sz="2000" b="1" dirty="0">
                <a:latin typeface="Book Antiqua" panose="02040602050305030304" pitchFamily="18" charset="0"/>
              </a:rPr>
              <a:t>Coordinatore don Dino </a:t>
            </a:r>
            <a:r>
              <a:rPr lang="it-IT" sz="2000" b="1" dirty="0" err="1">
                <a:latin typeface="Book Antiqua" panose="02040602050305030304" pitchFamily="18" charset="0"/>
              </a:rPr>
              <a:t>Patrito</a:t>
            </a:r>
            <a:endParaRPr lang="it-IT" sz="2000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sz="2000" b="1" dirty="0">
                <a:latin typeface="Book Antiqua" panose="02040602050305030304" pitchFamily="18" charset="0"/>
              </a:rPr>
              <a:t>Supervisore : </a:t>
            </a:r>
            <a:r>
              <a:rPr lang="it-IT" sz="2000" b="1" dirty="0" err="1">
                <a:latin typeface="Book Antiqua" panose="02040602050305030304" pitchFamily="18" charset="0"/>
              </a:rPr>
              <a:t>dott</a:t>
            </a:r>
            <a:r>
              <a:rPr lang="it-IT" sz="2000" b="1" dirty="0">
                <a:latin typeface="Book Antiqua" panose="02040602050305030304" pitchFamily="18" charset="0"/>
              </a:rPr>
              <a:t> Luca Monasterolo</a:t>
            </a:r>
          </a:p>
          <a:p>
            <a:pPr marL="0" indent="0">
              <a:buNone/>
            </a:pPr>
            <a:r>
              <a:rPr lang="it-IT" sz="2000" dirty="0">
                <a:latin typeface="Book Antiqua" panose="02040602050305030304" pitchFamily="18" charset="0"/>
              </a:rPr>
              <a:t>Sede alla Parrocchia della Collegiata a Carmagnola,</a:t>
            </a:r>
            <a:r>
              <a:rPr lang="it-IT" dirty="0">
                <a:latin typeface="Book Antiqua" panose="02040602050305030304" pitchFamily="18" charset="0"/>
              </a:rPr>
              <a:t> </a:t>
            </a:r>
            <a:r>
              <a:rPr lang="it-IT" sz="1900" dirty="0">
                <a:latin typeface="Book Antiqua" panose="02040602050305030304" pitchFamily="18" charset="0"/>
              </a:rPr>
              <a:t>Corso </a:t>
            </a:r>
            <a:r>
              <a:rPr lang="it-IT" sz="1900" dirty="0" err="1">
                <a:latin typeface="Book Antiqua" panose="02040602050305030304" pitchFamily="18" charset="0"/>
              </a:rPr>
              <a:t>Sacchirone</a:t>
            </a:r>
            <a:r>
              <a:rPr lang="it-IT" sz="1900" dirty="0">
                <a:latin typeface="Book Antiqua" panose="02040602050305030304" pitchFamily="18" charset="0"/>
              </a:rPr>
              <a:t>, 9, 10022 Carmagnola TO</a:t>
            </a:r>
          </a:p>
          <a:p>
            <a:pPr marL="0" indent="0">
              <a:buNone/>
            </a:pPr>
            <a:r>
              <a:rPr lang="it-IT" sz="2000" dirty="0">
                <a:latin typeface="Book Antiqua" panose="02040602050305030304" pitchFamily="18" charset="0"/>
              </a:rPr>
              <a:t>Orario :  dalle 16,00 alle 18,00</a:t>
            </a:r>
          </a:p>
          <a:p>
            <a:pPr marL="0" indent="0">
              <a:buNone/>
            </a:pPr>
            <a:r>
              <a:rPr lang="it-IT" sz="2000" dirty="0">
                <a:latin typeface="Book Antiqua" panose="02040602050305030304" pitchFamily="18" charset="0"/>
              </a:rPr>
              <a:t>Date 2022  : Riunioni di tipo B anno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- mercoledì 12 gennaio 2022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- mercoledì 9 febbraio 2022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- mercoledì 9 marzo 2022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- mercoledì 6 aprile 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- mercoledì 11 maggio 2022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- mercoledì 14 settembre 2022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- mercoledì 12 ottobre 2022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- mercoledì 9 novembre 2022</a:t>
            </a:r>
          </a:p>
          <a:p>
            <a:r>
              <a:rPr lang="it-IT" sz="2000" dirty="0">
                <a:latin typeface="Book Antiqua" panose="02040602050305030304" pitchFamily="18" charset="0"/>
              </a:rPr>
              <a:t>- mercoledì 7 dicembre 2022</a:t>
            </a:r>
          </a:p>
          <a:p>
            <a:pPr marL="0" indent="0">
              <a:buNone/>
            </a:pPr>
            <a:endParaRPr lang="it-IT" sz="19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sz="1900" dirty="0">
                <a:latin typeface="Book Antiqua" panose="02040602050305030304" pitchFamily="18" charset="0"/>
              </a:rPr>
              <a:t> </a:t>
            </a:r>
          </a:p>
          <a:p>
            <a:endParaRPr lang="it-IT" sz="1200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4DB6019-958F-1245-B444-100BE47716E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579637" y="1672424"/>
            <a:ext cx="146802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4" descr="/var/folders/tn/fdtg74fx33v0wbvlwvrlztbw0000gn/T/com.microsoft.Word/WebArchiveCopyPasteTempFiles/logocolorato-UPS.jpg">
            <a:extLst>
              <a:ext uri="{FF2B5EF4-FFF2-40B4-BE49-F238E27FC236}">
                <a16:creationId xmlns:a16="http://schemas.microsoft.com/office/drawing/2014/main" id="{1733477D-EB5E-294A-9896-072639E4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97" y="709632"/>
            <a:ext cx="1090410" cy="146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egnaposto contenuto 3">
            <a:extLst>
              <a:ext uri="{FF2B5EF4-FFF2-40B4-BE49-F238E27FC236}">
                <a16:creationId xmlns:a16="http://schemas.microsoft.com/office/drawing/2014/main" id="{A673B46B-D2A1-E346-AEEC-08C9AAA7A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260" y="30882"/>
            <a:ext cx="1171864" cy="10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3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44E02E-306A-DD4E-A120-75FCB390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4559299" cy="6858000"/>
          </a:xfrm>
        </p:spPr>
        <p:txBody>
          <a:bodyPr>
            <a:normAutofit/>
          </a:bodyPr>
          <a:lstStyle/>
          <a:p>
            <a:r>
              <a:rPr lang="it-IT" sz="3700" b="1" dirty="0"/>
              <a:t>CAPPELLANIE </a:t>
            </a:r>
            <a:br>
              <a:rPr lang="it-IT" sz="3700" b="1" dirty="0"/>
            </a:br>
            <a:r>
              <a:rPr lang="it-IT" sz="3700" b="1" dirty="0"/>
              <a:t>DIOCESI DI TORINO</a:t>
            </a:r>
            <a:br>
              <a:rPr lang="it-IT" sz="3700" b="1" dirty="0"/>
            </a:br>
            <a:r>
              <a:rPr lang="it-IT" sz="3700" b="1" dirty="0"/>
              <a:t>DATE INCONTRI </a:t>
            </a:r>
            <a:br>
              <a:rPr lang="it-IT" sz="3700" b="1" dirty="0"/>
            </a:br>
            <a:r>
              <a:rPr lang="it-IT" sz="3700" b="1" dirty="0"/>
              <a:t>TIPO B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D935F4EF-D547-7349-9A85-6AC48A19E5ED}"/>
              </a:ext>
            </a:extLst>
          </p:cNvPr>
          <p:cNvSpPr txBox="1">
            <a:spLocks/>
          </p:cNvSpPr>
          <p:nvPr/>
        </p:nvSpPr>
        <p:spPr>
          <a:xfrm>
            <a:off x="4167272" y="0"/>
            <a:ext cx="802168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/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EC60E957-CCFD-B142-9BB8-BC11B4D9C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119" y="0"/>
            <a:ext cx="6460833" cy="68580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200" b="1" i="1" dirty="0">
                <a:latin typeface="Book Antiqua" panose="02040602050305030304" pitchFamily="18" charset="0"/>
              </a:rPr>
              <a:t>CAPPELLANIA BEATA MARIA VERGINE CONSOLATA –DISTRETTO TORINO CITTA’, DIOCESI DI TORINO</a:t>
            </a:r>
          </a:p>
          <a:p>
            <a:pPr marL="0" indent="0">
              <a:buNone/>
            </a:pPr>
            <a:r>
              <a:rPr lang="it-IT" sz="2200" b="1" i="1" dirty="0">
                <a:latin typeface="Book Antiqua" panose="02040602050305030304" pitchFamily="18" charset="0"/>
              </a:rPr>
              <a:t>Coordinatori :</a:t>
            </a:r>
            <a:r>
              <a:rPr lang="it-IT" sz="2200" b="1" dirty="0">
                <a:latin typeface="Book Antiqua" panose="02040602050305030304" pitchFamily="18" charset="0"/>
              </a:rPr>
              <a:t> Don </a:t>
            </a:r>
            <a:r>
              <a:rPr lang="it-IT" sz="2200" b="1" dirty="0" err="1">
                <a:latin typeface="Book Antiqua" panose="02040602050305030304" pitchFamily="18" charset="0"/>
              </a:rPr>
              <a:t>Renè</a:t>
            </a:r>
            <a:r>
              <a:rPr lang="it-IT" sz="2200" b="1" dirty="0">
                <a:latin typeface="Book Antiqua" panose="02040602050305030304" pitchFamily="18" charset="0"/>
              </a:rPr>
              <a:t> </a:t>
            </a:r>
            <a:r>
              <a:rPr lang="it-IT" sz="2200" b="1" dirty="0" err="1">
                <a:latin typeface="Book Antiqua" panose="02040602050305030304" pitchFamily="18" charset="0"/>
              </a:rPr>
              <a:t>Mbelenge</a:t>
            </a:r>
            <a:r>
              <a:rPr lang="it-IT" sz="2200" b="1" dirty="0">
                <a:latin typeface="Book Antiqua" panose="02040602050305030304" pitchFamily="18" charset="0"/>
              </a:rPr>
              <a:t> </a:t>
            </a:r>
            <a:r>
              <a:rPr lang="it-IT" sz="2200" b="1" dirty="0" err="1">
                <a:latin typeface="Book Antiqua" panose="02040602050305030304" pitchFamily="18" charset="0"/>
              </a:rPr>
              <a:t>Apaneba</a:t>
            </a:r>
            <a:r>
              <a:rPr lang="it-IT" sz="2200" b="1" dirty="0">
                <a:latin typeface="Book Antiqua" panose="02040602050305030304" pitchFamily="18" charset="0"/>
              </a:rPr>
              <a:t>   e  </a:t>
            </a:r>
            <a:r>
              <a:rPr lang="it-IT" sz="2200" b="1" dirty="0" err="1">
                <a:latin typeface="Book Antiqua" panose="02040602050305030304" pitchFamily="18" charset="0"/>
              </a:rPr>
              <a:t>Diac</a:t>
            </a:r>
            <a:r>
              <a:rPr lang="it-IT" sz="2200" b="1" dirty="0">
                <a:latin typeface="Book Antiqua" panose="02040602050305030304" pitchFamily="18" charset="0"/>
              </a:rPr>
              <a:t>. Eduard </a:t>
            </a:r>
            <a:r>
              <a:rPr lang="it-IT" sz="2200" b="1" dirty="0" err="1">
                <a:latin typeface="Book Antiqua" panose="02040602050305030304" pitchFamily="18" charset="0"/>
              </a:rPr>
              <a:t>Mariut</a:t>
            </a:r>
            <a:endParaRPr lang="it-IT" sz="2200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sz="2200" b="1" dirty="0">
                <a:latin typeface="Book Antiqua" panose="02040602050305030304" pitchFamily="18" charset="0"/>
              </a:rPr>
              <a:t>Supervisore . </a:t>
            </a:r>
            <a:r>
              <a:rPr lang="it-IT" sz="2200" b="1" dirty="0" err="1">
                <a:latin typeface="Book Antiqua" panose="02040602050305030304" pitchFamily="18" charset="0"/>
              </a:rPr>
              <a:t>Dott.sa</a:t>
            </a:r>
            <a:r>
              <a:rPr lang="it-IT" sz="2200" b="1" dirty="0">
                <a:latin typeface="Book Antiqua" panose="02040602050305030304" pitchFamily="18" charset="0"/>
              </a:rPr>
              <a:t> </a:t>
            </a:r>
            <a:r>
              <a:rPr lang="it-IT" sz="2200" b="1" dirty="0" err="1">
                <a:latin typeface="Book Antiqua" panose="02040602050305030304" pitchFamily="18" charset="0"/>
              </a:rPr>
              <a:t>Ramonda</a:t>
            </a:r>
            <a:r>
              <a:rPr lang="it-IT" sz="2200" b="1" dirty="0">
                <a:latin typeface="Book Antiqua" panose="02040602050305030304" pitchFamily="18" charset="0"/>
              </a:rPr>
              <a:t> </a:t>
            </a:r>
            <a:r>
              <a:rPr lang="it-IT" sz="2200" b="1" dirty="0" err="1">
                <a:latin typeface="Book Antiqua" panose="02040602050305030304" pitchFamily="18" charset="0"/>
              </a:rPr>
              <a:t>Evelin</a:t>
            </a:r>
            <a:r>
              <a:rPr lang="it-IT" sz="2200" b="1" dirty="0">
                <a:latin typeface="Book Antiqua" panose="02040602050305030304" pitchFamily="18" charset="0"/>
              </a:rPr>
              <a:t> </a:t>
            </a:r>
            <a:r>
              <a:rPr lang="it-IT" sz="2200" dirty="0">
                <a:latin typeface="Book Antiqua" panose="02040602050305030304" pitchFamily="18" charset="0"/>
              </a:rPr>
              <a:t>	</a:t>
            </a:r>
          </a:p>
          <a:p>
            <a:pPr marL="0" indent="0">
              <a:buNone/>
            </a:pPr>
            <a:r>
              <a:rPr lang="it-IT" sz="2200" dirty="0">
                <a:latin typeface="Book Antiqua" panose="02040602050305030304" pitchFamily="18" charset="0"/>
              </a:rPr>
              <a:t>Luogo . Parrocchia della Gran Madre di Dio – piazza Gran madre di dio 4 -</a:t>
            </a:r>
            <a:r>
              <a:rPr lang="it-IT" sz="2200" dirty="0" err="1">
                <a:latin typeface="Book Antiqua" panose="02040602050305030304" pitchFamily="18" charset="0"/>
              </a:rPr>
              <a:t>torino</a:t>
            </a:r>
            <a:endParaRPr lang="it-IT" sz="22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sz="2200" dirty="0">
                <a:latin typeface="Book Antiqua" panose="02040602050305030304" pitchFamily="18" charset="0"/>
              </a:rPr>
              <a:t>Ore 9,30-11,30  </a:t>
            </a:r>
          </a:p>
          <a:p>
            <a:pPr marL="0" indent="0">
              <a:buNone/>
            </a:pPr>
            <a:endParaRPr lang="it-IT" sz="22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sz="2200" dirty="0">
                <a:latin typeface="Book Antiqua" panose="02040602050305030304" pitchFamily="18" charset="0"/>
              </a:rPr>
              <a:t> Date 2022  : Riunioni di tipo B anno  </a:t>
            </a:r>
          </a:p>
          <a:p>
            <a:r>
              <a:rPr lang="it-IT" sz="2200" dirty="0">
                <a:latin typeface="Book Antiqua" panose="02040602050305030304" pitchFamily="18" charset="0"/>
              </a:rPr>
              <a:t>Giovedì 20 gennaio</a:t>
            </a:r>
          </a:p>
          <a:p>
            <a:r>
              <a:rPr lang="it-IT" sz="2200" dirty="0">
                <a:latin typeface="Book Antiqua" panose="02040602050305030304" pitchFamily="18" charset="0"/>
              </a:rPr>
              <a:t>Giovedì 17 febbraio</a:t>
            </a:r>
          </a:p>
          <a:p>
            <a:r>
              <a:rPr lang="it-IT" sz="2200" dirty="0">
                <a:latin typeface="Book Antiqua" panose="02040602050305030304" pitchFamily="18" charset="0"/>
              </a:rPr>
              <a:t>Giovedì 17 marzo</a:t>
            </a:r>
          </a:p>
          <a:p>
            <a:r>
              <a:rPr lang="it-IT" sz="2200" dirty="0">
                <a:latin typeface="Book Antiqua" panose="02040602050305030304" pitchFamily="18" charset="0"/>
              </a:rPr>
              <a:t>Giovedì 21 aprile</a:t>
            </a:r>
          </a:p>
          <a:p>
            <a:r>
              <a:rPr lang="it-IT" sz="2200" dirty="0">
                <a:latin typeface="Book Antiqua" panose="02040602050305030304" pitchFamily="18" charset="0"/>
              </a:rPr>
              <a:t>Giovedì 19 maggio</a:t>
            </a:r>
          </a:p>
          <a:p>
            <a:r>
              <a:rPr lang="it-IT" sz="2200" dirty="0">
                <a:latin typeface="Book Antiqua" panose="02040602050305030304" pitchFamily="18" charset="0"/>
              </a:rPr>
              <a:t>Giovedì 22 settembre</a:t>
            </a:r>
          </a:p>
          <a:p>
            <a:r>
              <a:rPr lang="it-IT" sz="2200" dirty="0">
                <a:latin typeface="Book Antiqua" panose="02040602050305030304" pitchFamily="18" charset="0"/>
              </a:rPr>
              <a:t>Giovedì 20 ottobre</a:t>
            </a:r>
          </a:p>
          <a:p>
            <a:r>
              <a:rPr lang="it-IT" sz="2200" dirty="0">
                <a:latin typeface="Book Antiqua" panose="02040602050305030304" pitchFamily="18" charset="0"/>
              </a:rPr>
              <a:t>Giovedì 17 novembre</a:t>
            </a:r>
          </a:p>
          <a:p>
            <a:r>
              <a:rPr lang="it-IT" sz="2200" dirty="0">
                <a:latin typeface="Book Antiqua" panose="02040602050305030304" pitchFamily="18" charset="0"/>
              </a:rPr>
              <a:t>Giovedì 15 dicembre </a:t>
            </a:r>
          </a:p>
          <a:p>
            <a:pPr marL="0" indent="0">
              <a:buNone/>
            </a:pPr>
            <a:endParaRPr lang="it-IT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endParaRPr lang="it-IT" sz="1200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4DB6019-958F-1245-B444-100BE47716E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579637" y="1672424"/>
            <a:ext cx="146802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4" descr="/var/folders/tn/fdtg74fx33v0wbvlwvrlztbw0000gn/T/com.microsoft.Word/WebArchiveCopyPasteTempFiles/logocolorato-UPS.jpg">
            <a:extLst>
              <a:ext uri="{FF2B5EF4-FFF2-40B4-BE49-F238E27FC236}">
                <a16:creationId xmlns:a16="http://schemas.microsoft.com/office/drawing/2014/main" id="{1733477D-EB5E-294A-9896-072639E4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40" y="574741"/>
            <a:ext cx="1090410" cy="146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BB59B26-2A38-9A4D-829D-7A2C09B59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043" y="0"/>
            <a:ext cx="1171867" cy="10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2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44E02E-306A-DD4E-A120-75FCB390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4167269" cy="6858000"/>
          </a:xfrm>
        </p:spPr>
        <p:txBody>
          <a:bodyPr>
            <a:normAutofit/>
          </a:bodyPr>
          <a:lstStyle/>
          <a:p>
            <a:r>
              <a:rPr lang="it-IT" sz="3700" b="1" dirty="0"/>
              <a:t>CAPPELLANIE </a:t>
            </a:r>
            <a:br>
              <a:rPr lang="it-IT" sz="3700" b="1" dirty="0"/>
            </a:br>
            <a:r>
              <a:rPr lang="it-IT" sz="3700" b="1" dirty="0"/>
              <a:t>DIOCESI DI TORINO</a:t>
            </a:r>
            <a:br>
              <a:rPr lang="it-IT" sz="3700" b="1" dirty="0"/>
            </a:br>
            <a:r>
              <a:rPr lang="it-IT" sz="3700" b="1" dirty="0"/>
              <a:t>DATE INCONTRI </a:t>
            </a:r>
            <a:br>
              <a:rPr lang="it-IT" sz="3700" b="1" dirty="0"/>
            </a:br>
            <a:r>
              <a:rPr lang="it-IT" sz="3700" b="1" dirty="0"/>
              <a:t>TIPO B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D935F4EF-D547-7349-9A85-6AC48A19E5ED}"/>
              </a:ext>
            </a:extLst>
          </p:cNvPr>
          <p:cNvSpPr txBox="1">
            <a:spLocks/>
          </p:cNvSpPr>
          <p:nvPr/>
        </p:nvSpPr>
        <p:spPr>
          <a:xfrm>
            <a:off x="4267200" y="0"/>
            <a:ext cx="7921752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/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EC60E957-CCFD-B142-9BB8-BC11B4D9C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278" y="1"/>
            <a:ext cx="6467674" cy="6858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6400" b="1" i="1" dirty="0">
                <a:latin typeface="Book Antiqua" panose="02040602050305030304" pitchFamily="18" charset="0"/>
              </a:rPr>
              <a:t>CAPPELLANIA INTEROSPEDALIERA SAN GIOVANNI PAOLO II – DISTRETTO TORINO NORD- DIOCESI DI TORINO, DIOCESI DI TORINO </a:t>
            </a:r>
          </a:p>
          <a:p>
            <a:pPr marL="0" indent="0">
              <a:buNone/>
            </a:pPr>
            <a:r>
              <a:rPr lang="it-IT" sz="8000" b="1" i="1" dirty="0">
                <a:latin typeface="Book Antiqua" panose="02040602050305030304" pitchFamily="18" charset="0"/>
              </a:rPr>
              <a:t>Coordinatore </a:t>
            </a:r>
            <a:r>
              <a:rPr lang="it-IT" sz="8000" b="1" i="1" dirty="0" err="1">
                <a:latin typeface="Book Antiqua" panose="02040602050305030304" pitchFamily="18" charset="0"/>
              </a:rPr>
              <a:t>D.Luigi</a:t>
            </a:r>
            <a:r>
              <a:rPr lang="it-IT" sz="8000" b="1" i="1" dirty="0">
                <a:latin typeface="Book Antiqua" panose="02040602050305030304" pitchFamily="18" charset="0"/>
              </a:rPr>
              <a:t> Magnano </a:t>
            </a:r>
          </a:p>
          <a:p>
            <a:pPr marL="0" indent="0">
              <a:buNone/>
            </a:pPr>
            <a:endParaRPr lang="it-IT" sz="6400" b="1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sz="6400" b="1" i="1" dirty="0">
                <a:latin typeface="Book Antiqua" panose="02040602050305030304" pitchFamily="18" charset="0"/>
              </a:rPr>
              <a:t>CAPPELLANIA INTER OSPEDALIERA E INTERDIOCESANA SAN GIUSEPPE MOSCATI- DISTRETTO TORINO OVEST , DIOCESI DI TORINO E SUSA  </a:t>
            </a:r>
          </a:p>
          <a:p>
            <a:pPr marL="0" indent="0">
              <a:buNone/>
            </a:pPr>
            <a:r>
              <a:rPr lang="it-IT" sz="8000" b="1" i="1" dirty="0">
                <a:latin typeface="Book Antiqua" panose="02040602050305030304" pitchFamily="18" charset="0"/>
              </a:rPr>
              <a:t>Coordinatore don Luciano Gambino</a:t>
            </a:r>
          </a:p>
          <a:p>
            <a:pPr marL="0" indent="0">
              <a:buNone/>
            </a:pPr>
            <a:r>
              <a:rPr lang="it-IT" sz="8000" b="1" i="1" dirty="0">
                <a:latin typeface="Book Antiqua" panose="02040602050305030304" pitchFamily="18" charset="0"/>
              </a:rPr>
              <a:t>Supervisore . Dott. Tiziano Gamba  </a:t>
            </a:r>
          </a:p>
          <a:p>
            <a:pPr marL="0" indent="0">
              <a:buNone/>
            </a:pPr>
            <a:r>
              <a:rPr lang="it-IT" sz="8000" dirty="0">
                <a:latin typeface="Book Antiqua" panose="02040602050305030304" pitchFamily="18" charset="0"/>
              </a:rPr>
              <a:t>Luogo: Comunità e Oratorio Salesiani, Via Stupinigi, 1, Rivoli. </a:t>
            </a:r>
          </a:p>
          <a:p>
            <a:r>
              <a:rPr lang="it-IT" sz="8000" dirty="0">
                <a:latin typeface="Book Antiqua" panose="02040602050305030304" pitchFamily="18" charset="0"/>
              </a:rPr>
              <a:t>Orario: dalle 14,30 alle 16,30.</a:t>
            </a:r>
          </a:p>
          <a:p>
            <a:r>
              <a:rPr lang="it-IT" sz="8000" dirty="0">
                <a:latin typeface="Book Antiqua" panose="02040602050305030304" pitchFamily="18" charset="0"/>
              </a:rPr>
              <a:t>Date 2022  : Riunioni di tipo B anno</a:t>
            </a:r>
          </a:p>
          <a:p>
            <a:r>
              <a:rPr lang="it-IT" sz="8000" dirty="0">
                <a:latin typeface="Book Antiqua" panose="02040602050305030304" pitchFamily="18" charset="0"/>
              </a:rPr>
              <a:t>Lun. 17 Gennaio 2022.</a:t>
            </a:r>
          </a:p>
          <a:p>
            <a:r>
              <a:rPr lang="it-IT" sz="8000" dirty="0">
                <a:latin typeface="Book Antiqua" panose="02040602050305030304" pitchFamily="18" charset="0"/>
              </a:rPr>
              <a:t>Lun. 21 Febbraio. </a:t>
            </a:r>
          </a:p>
          <a:p>
            <a:r>
              <a:rPr lang="it-IT" sz="8000" dirty="0">
                <a:latin typeface="Book Antiqua" panose="02040602050305030304" pitchFamily="18" charset="0"/>
              </a:rPr>
              <a:t>Lun. 21 Marzo. </a:t>
            </a:r>
          </a:p>
          <a:p>
            <a:r>
              <a:rPr lang="it-IT" sz="8000" dirty="0">
                <a:latin typeface="Book Antiqua" panose="02040602050305030304" pitchFamily="18" charset="0"/>
              </a:rPr>
              <a:t>Lun. 4 Aprile. </a:t>
            </a:r>
          </a:p>
          <a:p>
            <a:r>
              <a:rPr lang="it-IT" sz="8000" dirty="0">
                <a:latin typeface="Book Antiqua" panose="02040602050305030304" pitchFamily="18" charset="0"/>
              </a:rPr>
              <a:t>Lun. 16 Maggio. </a:t>
            </a:r>
          </a:p>
          <a:p>
            <a:r>
              <a:rPr lang="it-IT" sz="8000" dirty="0">
                <a:latin typeface="Book Antiqua" panose="02040602050305030304" pitchFamily="18" charset="0"/>
              </a:rPr>
              <a:t>Lun. 19 Settembre. </a:t>
            </a:r>
          </a:p>
          <a:p>
            <a:r>
              <a:rPr lang="it-IT" sz="8000" dirty="0">
                <a:latin typeface="Book Antiqua" panose="02040602050305030304" pitchFamily="18" charset="0"/>
              </a:rPr>
              <a:t>Lun. 17 Ottobre. </a:t>
            </a:r>
          </a:p>
          <a:p>
            <a:r>
              <a:rPr lang="it-IT" sz="8000" dirty="0">
                <a:latin typeface="Book Antiqua" panose="02040602050305030304" pitchFamily="18" charset="0"/>
              </a:rPr>
              <a:t>Lun. 21 Novembre. </a:t>
            </a:r>
          </a:p>
          <a:p>
            <a:r>
              <a:rPr lang="it-IT" sz="8000" dirty="0">
                <a:latin typeface="Book Antiqua" panose="02040602050305030304" pitchFamily="18" charset="0"/>
              </a:rPr>
              <a:t>Lun. 19 Dicembre.</a:t>
            </a:r>
          </a:p>
          <a:p>
            <a:pPr marL="0" indent="0">
              <a:buNone/>
            </a:pPr>
            <a:endParaRPr lang="it-IT" sz="6400" b="1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it-IT" sz="2100" b="1" i="1" dirty="0">
              <a:latin typeface="Book Antiqua" panose="02040602050305030304" pitchFamily="18" charset="0"/>
            </a:endParaRPr>
          </a:p>
          <a:p>
            <a:r>
              <a:rPr lang="it-IT" sz="2100" dirty="0">
                <a:latin typeface="Book Antiqua" panose="02040602050305030304" pitchFamily="18" charset="0"/>
              </a:rPr>
              <a:t>e </a:t>
            </a:r>
          </a:p>
          <a:p>
            <a:pPr marL="0" indent="0">
              <a:buNone/>
            </a:pPr>
            <a:endParaRPr lang="it-IT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endParaRPr lang="it-IT" sz="1200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4DB6019-958F-1245-B444-100BE47716E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579637" y="1672424"/>
            <a:ext cx="146802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4" descr="/var/folders/tn/fdtg74fx33v0wbvlwvrlztbw0000gn/T/com.microsoft.Word/WebArchiveCopyPasteTempFiles/logocolorato-UPS.jpg">
            <a:extLst>
              <a:ext uri="{FF2B5EF4-FFF2-40B4-BE49-F238E27FC236}">
                <a16:creationId xmlns:a16="http://schemas.microsoft.com/office/drawing/2014/main" id="{1733477D-EB5E-294A-9896-072639E4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97" y="565480"/>
            <a:ext cx="1090410" cy="146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egnaposto contenuto 3">
            <a:extLst>
              <a:ext uri="{FF2B5EF4-FFF2-40B4-BE49-F238E27FC236}">
                <a16:creationId xmlns:a16="http://schemas.microsoft.com/office/drawing/2014/main" id="{D60A66DE-AA4B-9A48-BA1D-CF66596F0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342" y="0"/>
            <a:ext cx="1171866" cy="1020603"/>
          </a:xfrm>
          <a:prstGeom prst="rect">
            <a:avLst/>
          </a:prstGeom>
        </p:spPr>
      </p:pic>
      <p:pic>
        <p:nvPicPr>
          <p:cNvPr id="14" name="Segnaposto contenuto 3">
            <a:extLst>
              <a:ext uri="{FF2B5EF4-FFF2-40B4-BE49-F238E27FC236}">
                <a16:creationId xmlns:a16="http://schemas.microsoft.com/office/drawing/2014/main" id="{F872D419-31DD-3742-9A18-DBE0787A4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342" y="1173242"/>
            <a:ext cx="1171864" cy="9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5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6EA197-5D03-C54D-A031-7F0041A9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b="1" dirty="0"/>
              <a:t>ALCUNE CIFRE DEL CORSO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240525-A192-6F4B-8E38-46B4CD86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0"/>
            <a:ext cx="7741644" cy="6858000"/>
          </a:xfrm>
        </p:spPr>
        <p:txBody>
          <a:bodyPr anchor="ctr">
            <a:normAutofit/>
          </a:bodyPr>
          <a:lstStyle/>
          <a:p>
            <a:r>
              <a:rPr lang="it-IT" sz="4000" dirty="0"/>
              <a:t>PARTECIPANTI N° 58</a:t>
            </a:r>
          </a:p>
          <a:p>
            <a:r>
              <a:rPr lang="it-IT" sz="4000" dirty="0"/>
              <a:t>ABBANDONI : N° 3 </a:t>
            </a:r>
          </a:p>
          <a:p>
            <a:r>
              <a:rPr lang="it-IT" sz="4000" dirty="0"/>
              <a:t>ORE COMPLESSIVE DI FORMAZIONE : 254</a:t>
            </a:r>
          </a:p>
          <a:p>
            <a:r>
              <a:rPr lang="it-IT" sz="4000" dirty="0"/>
              <a:t>ORE DI SESSIONI INTERATTIVE  CONTENUTI  : 114</a:t>
            </a:r>
          </a:p>
          <a:p>
            <a:r>
              <a:rPr lang="it-IT" sz="4000" dirty="0"/>
              <a:t>ORE SESSIONI LABORATORI DI GRUPPO : 60 </a:t>
            </a:r>
          </a:p>
          <a:p>
            <a:r>
              <a:rPr lang="it-IT" sz="4000" dirty="0"/>
              <a:t>ORE SESSIONI DI GRUPPO : 80</a:t>
            </a:r>
          </a:p>
        </p:txBody>
      </p:sp>
    </p:spTree>
    <p:extLst>
      <p:ext uri="{BB962C8B-B14F-4D97-AF65-F5344CB8AC3E}">
        <p14:creationId xmlns:p14="http://schemas.microsoft.com/office/powerpoint/2010/main" val="1072335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CD473F-68E1-E94A-B149-86BD1DD9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b="1" dirty="0"/>
              <a:t>I GRUPPI DI LAVORO 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D7DDE8-6E8E-A349-A8EB-E7C50FD2F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741644" cy="5585619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it-IT" sz="900" b="1" dirty="0"/>
              <a:t>GRUPPO 1  (L)                              GRUPPO 2  (M)                                 GRUPPO 3   (M)                         GRUPPO 4    (G)                       GRUPPO 5. (V)</a:t>
            </a:r>
          </a:p>
          <a:p>
            <a:pPr marL="0" indent="0">
              <a:buNone/>
            </a:pPr>
            <a:r>
              <a:rPr lang="it-IT" sz="900" b="1" dirty="0"/>
              <a:t>          D.GAMBINO LUCIANO             DIAC.BENEDIC FRANCESCO             DIAC. MARIUT EDUARD         D.MAGNANO LUIGI                D.PATRITO DINO </a:t>
            </a:r>
            <a:endParaRPr lang="it-IT" sz="900" dirty="0"/>
          </a:p>
          <a:p>
            <a:r>
              <a:rPr lang="it-IT" sz="900" b="1" dirty="0"/>
              <a:t> </a:t>
            </a:r>
            <a:r>
              <a:rPr lang="it-IT" sz="900" dirty="0"/>
              <a:t>D.MONTORRO GIOVANNI        P.BIAGIONI  P.LUIGI                           P.PISTIEAN FLORIN                   </a:t>
            </a:r>
            <a:r>
              <a:rPr lang="it-IT" sz="900" b="1" dirty="0"/>
              <a:t>DOTT.RAIMONDI IVAN</a:t>
            </a:r>
            <a:r>
              <a:rPr lang="it-IT" sz="900" dirty="0"/>
              <a:t>         </a:t>
            </a:r>
            <a:r>
              <a:rPr lang="it-IT" sz="900" b="1" dirty="0"/>
              <a:t>D.MBLENGE RENE’</a:t>
            </a:r>
            <a:endParaRPr lang="it-IT" sz="900" dirty="0"/>
          </a:p>
          <a:p>
            <a:r>
              <a:rPr lang="it-IT" sz="900" dirty="0"/>
              <a:t> D CAPPIELLO  LUCA.                   D PAULETTO G.PAOLO                     D.LOGRUOSSO GIUSEPPE        D KOSSOU NAZAIRE                DIAC.BERRUTO MARCO</a:t>
            </a:r>
          </a:p>
          <a:p>
            <a:r>
              <a:rPr lang="it-IT" sz="900" dirty="0"/>
              <a:t> DON RAIMONDI FILIPPO           D.FONTANA BRUNO                         D.MATTIUZ MARIO                   DIAC. ILONWA KEN                 D.HANCU ADRIAN</a:t>
            </a:r>
          </a:p>
          <a:p>
            <a:r>
              <a:rPr lang="it-IT" sz="900" dirty="0"/>
              <a:t> SR.ACCASTELLO MARINORA     D.MORA HERVEE                               D. MINA YOUSSEF                    D.CAPITOLO GIORGIO.            DIAC.P.PICCON MAURO</a:t>
            </a:r>
          </a:p>
          <a:p>
            <a:r>
              <a:rPr lang="it-IT" sz="900" dirty="0"/>
              <a:t> DON BOTERO MARTIN.              P.MANUEL CHILINGUNTILA            SR.LESSIO MIRIAM                    D. HOLINSKYY IHOR                SR MALONDA TEMBO EUGENIE</a:t>
            </a:r>
          </a:p>
          <a:p>
            <a:r>
              <a:rPr lang="it-IT" sz="900" dirty="0"/>
              <a:t> DIAC. ALLARA MARCO                D.CHIOMENTO CARLO                     SR. D’AGNESE LILIANA             D.VARELLO MARCO                D.PETRARULO MAURO</a:t>
            </a:r>
          </a:p>
          <a:p>
            <a:r>
              <a:rPr lang="it-IT" sz="900" dirty="0"/>
              <a:t> D.POPULIN  ROBERTO                SR GIUSEPPINA FORNONI               DIAC..GIOVANNI GRECO           DIC.BOLLONE ANGELO          SR. BUSLON VITTORIA</a:t>
            </a:r>
          </a:p>
          <a:p>
            <a:r>
              <a:rPr lang="it-IT" sz="900" dirty="0"/>
              <a:t> SR FE’ MELANA                            SR. CAVEGN  CLAUDIA                     DIAC. RUBINO SAVERIO            DIAC FLORIO  MARCO            DIAC.SERIO FRANCESCO</a:t>
            </a:r>
          </a:p>
          <a:p>
            <a:r>
              <a:rPr lang="it-IT" sz="900" dirty="0"/>
              <a:t> DIAC.ZANINI  BRUNO                  P.MALAGISI ANTONIO                     Sr. REYES JENNIFER	                                                      D.MATONI DOMINIQUE</a:t>
            </a:r>
          </a:p>
          <a:p>
            <a:r>
              <a:rPr lang="it-IT" sz="900" dirty="0"/>
              <a:t> P.BERTOLO FRANCO                                          	                    D.ALESSIO FUCILE                                                   	                  D.BOCCHESE ROBERTO                                                              </a:t>
            </a:r>
          </a:p>
          <a:p>
            <a:r>
              <a:rPr lang="it-IT" sz="900" dirty="0"/>
              <a:t> DIAC.FISSORE GIORGIO                                                                                                                                                                                     D.CERVELLERA FRANCO   </a:t>
            </a:r>
          </a:p>
          <a:p>
            <a:pPr marL="0" indent="0">
              <a:buNone/>
            </a:pPr>
            <a:r>
              <a:rPr lang="it-IT" sz="900" dirty="0"/>
              <a:t>						</a:t>
            </a:r>
            <a:r>
              <a:rPr lang="it-IT" sz="900"/>
              <a:t>                  P</a:t>
            </a:r>
            <a:r>
              <a:rPr lang="it-IT" sz="900" dirty="0"/>
              <a:t>. COLOMBI  GIOVANNI                                     </a:t>
            </a:r>
          </a:p>
          <a:p>
            <a:pPr lvl="1"/>
            <a:endParaRPr lang="it-IT" sz="500" dirty="0"/>
          </a:p>
          <a:p>
            <a:pPr marL="457200" lvl="1" indent="0">
              <a:buNone/>
            </a:pPr>
            <a:r>
              <a:rPr lang="it-IT" sz="500" dirty="0"/>
              <a:t>                                           		</a:t>
            </a:r>
          </a:p>
          <a:p>
            <a:pPr lvl="4"/>
            <a:endParaRPr lang="it-IT" sz="100" dirty="0"/>
          </a:p>
          <a:p>
            <a:pPr lvl="7"/>
            <a:endParaRPr lang="it-IT" sz="100" b="1" dirty="0"/>
          </a:p>
          <a:p>
            <a:r>
              <a:rPr lang="it-IT" sz="900" b="1" dirty="0"/>
              <a:t>Direzione  organizzativa  </a:t>
            </a:r>
            <a:r>
              <a:rPr lang="it-IT" sz="900" dirty="0"/>
              <a:t>DOTT.IVAN RAIMONDI </a:t>
            </a:r>
          </a:p>
          <a:p>
            <a:r>
              <a:rPr lang="it-IT" sz="900" dirty="0"/>
              <a:t> </a:t>
            </a:r>
            <a:r>
              <a:rPr lang="it-IT" sz="900" b="1" dirty="0"/>
              <a:t>SUPERVISIONE </a:t>
            </a:r>
            <a:r>
              <a:rPr lang="it-IT" sz="900" dirty="0"/>
              <a:t>DOTT.VENUTI SILVIO </a:t>
            </a:r>
          </a:p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74868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3C4F1-A02C-724A-A2F8-6586F7293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1986" y="-18854"/>
            <a:ext cx="8141241" cy="4709099"/>
          </a:xfrm>
        </p:spPr>
        <p:txBody>
          <a:bodyPr>
            <a:normAutofit fontScale="90000"/>
          </a:bodyPr>
          <a:lstStyle/>
          <a:p>
            <a:pPr algn="r"/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br>
              <a:rPr lang="it-IT" sz="3200" dirty="0">
                <a:latin typeface="Book Antiqua" panose="02040602050305030304" pitchFamily="18" charset="0"/>
              </a:rPr>
            </a:br>
            <a:endParaRPr lang="it-IT" sz="15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2C33B1-22A6-404D-B874-97EE67A2A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it-IT" b="1" i="1" dirty="0">
                <a:latin typeface="Book Antiqua" panose="02040602050305030304" pitchFamily="18" charset="0"/>
              </a:rPr>
              <a:t>Pianezza</a:t>
            </a:r>
          </a:p>
          <a:p>
            <a:pPr algn="r"/>
            <a:r>
              <a:rPr lang="it-IT" b="1" dirty="0"/>
              <a:t> </a:t>
            </a:r>
          </a:p>
          <a:p>
            <a:pPr algn="r"/>
            <a:endParaRPr lang="it-I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1C91A9F-D3BF-DD41-9C13-58712AB0C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magine 4" descr="/var/folders/tn/fdtg74fx33v0wbvlwvrlztbw0000gn/T/com.microsoft.Word/WebArchiveCopyPasteTempFiles/logocolorato-UPS.jpg">
            <a:extLst>
              <a:ext uri="{FF2B5EF4-FFF2-40B4-BE49-F238E27FC236}">
                <a16:creationId xmlns:a16="http://schemas.microsoft.com/office/drawing/2014/main" id="{76A5FAD7-CC65-2F46-A319-E3CD1106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427"/>
            <a:ext cx="3803498" cy="683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82409D0-AE84-1C49-91DE-802AA5BDBA4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98" y="9427"/>
            <a:ext cx="8431903" cy="68391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C29A81-FE3E-D948-8D43-45EC189442F6}"/>
              </a:ext>
            </a:extLst>
          </p:cNvPr>
          <p:cNvSpPr txBox="1"/>
          <p:nvPr/>
        </p:nvSpPr>
        <p:spPr>
          <a:xfrm>
            <a:off x="731060" y="3732247"/>
            <a:ext cx="2969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Book Antiqua" panose="02040602050305030304" pitchFamily="18" charset="0"/>
              </a:rPr>
              <a:t>Ufficio Pastorale della Salute  Diocesi di Torino</a:t>
            </a:r>
            <a:br>
              <a:rPr lang="it-IT" b="1" i="1" dirty="0">
                <a:latin typeface="Book Antiqua" panose="02040602050305030304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4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079033-F63F-AC4E-94BA-1A9B0969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b="1" dirty="0"/>
              <a:t>DESCRIZIONE DEL CORSO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F649D5-60B8-2B4F-A510-2FF07D60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241738"/>
            <a:ext cx="8021680" cy="6616262"/>
          </a:xfrm>
        </p:spPr>
        <p:txBody>
          <a:bodyPr anchor="ctr">
            <a:normAutofit fontScale="92500" lnSpcReduction="20000"/>
          </a:bodyPr>
          <a:lstStyle/>
          <a:p>
            <a:r>
              <a:rPr lang="it-IT" sz="1600" b="1" i="1" dirty="0"/>
              <a:t>Il  1°Corso  di formazione  avanzato per Assistenti Spirituali e religiosi delle strutture presidi sanitari della Diocesi di Torino ed altre Diocesi del Piemonte  </a:t>
            </a:r>
            <a:r>
              <a:rPr lang="it-IT" sz="1600" dirty="0"/>
              <a:t>si rivolge   a coloro che sono in servizio presso le strutture e i presidi sanitari della Diocesi di Torino e delle Diocesi del Piemonte  </a:t>
            </a:r>
          </a:p>
          <a:p>
            <a:r>
              <a:rPr lang="it-IT" sz="1600" dirty="0"/>
              <a:t>L’Ufficio Pastorale della Salute della Diocesi di Torino da molti anni organizza il </a:t>
            </a:r>
            <a:r>
              <a:rPr lang="it-IT" sz="1600" b="1" dirty="0"/>
              <a:t>Biennio di Pastorale della Salute</a:t>
            </a:r>
            <a:r>
              <a:rPr lang="it-IT" sz="1600" dirty="0"/>
              <a:t>  ,con la valenza anche di  strumento di formazione  di base per i nuovi assistenti religiosi .Da tre anni abbiamo introdotto la possibilità di frequentare ogni anno il </a:t>
            </a:r>
            <a:r>
              <a:rPr lang="it-IT" sz="1600" b="1" dirty="0"/>
              <a:t>Corso di Perfezionamento c</a:t>
            </a:r>
            <a:r>
              <a:rPr lang="it-IT" sz="1600" dirty="0"/>
              <a:t>he l’Ufficio allestisce con tematiche pastorali, sanitarie, sociali e cliniche varie al fine di fornire  una formazione specialistica basata su approfondimenti circa i   diversi aspetti dell’ attività pastorale dell’assistente nei vari campi delle diverse discipline trattate.</a:t>
            </a:r>
          </a:p>
          <a:p>
            <a:r>
              <a:rPr lang="it-IT" sz="1600" dirty="0"/>
              <a:t>Al fine di realizzare </a:t>
            </a:r>
            <a:r>
              <a:rPr lang="it-IT" sz="1600" b="1" dirty="0"/>
              <a:t>un prospetto formativo che comprenda la formazione permanente  </a:t>
            </a:r>
            <a:r>
              <a:rPr lang="it-IT" sz="1600" dirty="0"/>
              <a:t>il gruppo di coordinamento delle Cappellanie ,che fa capo all’Ufficio Pastorale della Salute della Diocesi di Torino, ha elaborato il </a:t>
            </a:r>
            <a:r>
              <a:rPr lang="it-IT" sz="1600" b="1" i="1" dirty="0"/>
              <a:t>1° Corso d formazione avanzato   per assistenti spirituali e religiosi delle strutture  presidi sanitari della Diocesi di Torino e altre Diocesi del Piemonte  </a:t>
            </a:r>
            <a:r>
              <a:rPr lang="it-IT" sz="1600" dirty="0"/>
              <a:t>che ha alcune caratteristiche specifiche in base agli obbiettivi che si prefigge. </a:t>
            </a:r>
          </a:p>
          <a:p>
            <a:r>
              <a:rPr lang="it-IT" sz="1600" b="1" dirty="0"/>
              <a:t> E’ personalizzato  </a:t>
            </a:r>
            <a:r>
              <a:rPr lang="it-IT" sz="1600" dirty="0"/>
              <a:t>, la realizzazione del corso prevede colloqui personali  di conoscenza e motivazione  al fine di abilitare la persona  ad essere parte  consapevole e attiva del processo formativo .</a:t>
            </a:r>
          </a:p>
          <a:p>
            <a:r>
              <a:rPr lang="it-IT" sz="1600" dirty="0"/>
              <a:t> </a:t>
            </a:r>
            <a:r>
              <a:rPr lang="it-IT" sz="1600" b="1" dirty="0"/>
              <a:t>E’ organizzato con una metodologia di gruppo  </a:t>
            </a:r>
            <a:r>
              <a:rPr lang="it-IT" sz="1600" dirty="0"/>
              <a:t>al fine di promuovere e sperimentare il lavoro in equipe come modalità fondamentale del lavoro quotidiano dell’assistente .</a:t>
            </a:r>
          </a:p>
          <a:p>
            <a:r>
              <a:rPr lang="it-IT" sz="1600" dirty="0"/>
              <a:t> </a:t>
            </a:r>
            <a:r>
              <a:rPr lang="it-IT" sz="1600" b="1" dirty="0"/>
              <a:t>Ha un sistema misto di svolgimento </a:t>
            </a:r>
            <a:r>
              <a:rPr lang="it-IT" sz="1600" dirty="0"/>
              <a:t>( on-line, presenza , colloqui , gruppi , aula e gruppi di interazione) per esplorare le varie dinamiche della relazione  e delle modalità di comunicazione ,sperimentando ,oltre l’apprendimento e la conoscenza ,l’esperienza , le dimensioni attive e di condivisione.</a:t>
            </a:r>
          </a:p>
          <a:p>
            <a:r>
              <a:rPr lang="it-IT" sz="1600" b="1" dirty="0"/>
              <a:t> E’ obbligatoria la frequenza  </a:t>
            </a:r>
            <a:r>
              <a:rPr lang="it-IT" sz="1600" dirty="0"/>
              <a:t>per promuovere una cultura della  responsabilità della formazione come parte integrante della attività pastorale dell’assistente e favorire l’apprendimento delle dimensioni del sapere, saper essere, saper fare e saper divenire.</a:t>
            </a:r>
          </a:p>
          <a:p>
            <a:r>
              <a:rPr lang="it-IT" sz="1600" dirty="0"/>
              <a:t> </a:t>
            </a:r>
            <a:r>
              <a:rPr lang="it-IT" sz="1600" b="1" dirty="0"/>
              <a:t>Avviene in orario di servizio  </a:t>
            </a:r>
            <a:r>
              <a:rPr lang="it-IT" sz="1600" dirty="0"/>
              <a:t>per riconoscere la formazione come strumento dell’attività lavorativa personale , istituzionale e  di team.</a:t>
            </a:r>
          </a:p>
          <a:p>
            <a:r>
              <a:rPr lang="it-IT" sz="1600" dirty="0"/>
              <a:t> </a:t>
            </a:r>
            <a:r>
              <a:rPr lang="it-IT" sz="1600" b="1" dirty="0"/>
              <a:t>E’ organizzato e realizzato in funzione delle 5 Cappellanie </a:t>
            </a:r>
            <a:r>
              <a:rPr lang="it-IT" sz="1600" dirty="0"/>
              <a:t>della Diocesi di Torino al fine di  avere linguaggi , metodologie e visioni condivise  nella organizzazione dell’attività degli assistenti  e dei gruppi di cappellania .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40574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51858C-B665-3445-91D3-DAFC05C4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b="1" dirty="0"/>
              <a:t>CALENDARIO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57F74A-DBC1-C64F-8D5D-E03D3E894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0"/>
            <a:ext cx="7741644" cy="6858000"/>
          </a:xfrm>
        </p:spPr>
        <p:txBody>
          <a:bodyPr anchor="ctr">
            <a:normAutofit lnSpcReduction="10000"/>
          </a:bodyPr>
          <a:lstStyle/>
          <a:p>
            <a:r>
              <a:rPr lang="it-IT" sz="1400" dirty="0"/>
              <a:t>- </a:t>
            </a:r>
            <a:r>
              <a:rPr lang="it-IT" sz="1400" b="1" u="sng" dirty="0"/>
              <a:t>Settimana dal 3 – 7 maggio</a:t>
            </a:r>
            <a:r>
              <a:rPr lang="it-IT" sz="1400" dirty="0"/>
              <a:t>: </a:t>
            </a:r>
            <a:r>
              <a:rPr lang="it-IT" sz="1400" b="1" dirty="0"/>
              <a:t>primo incontro</a:t>
            </a:r>
            <a:r>
              <a:rPr lang="it-IT" sz="1400" dirty="0"/>
              <a:t> (CONOSCENZA E FORMAZIONE DEL GRUPPO) per tutti i gruppi (Lunedì: gruppo 1;  Martedì: gruppo 2; Mercoledì: gruppo 3;  Giovedì: gruppo 4; Venerdì: gruppo 5). Relatore: </a:t>
            </a:r>
            <a:r>
              <a:rPr lang="it-IT" sz="1400" b="1" dirty="0"/>
              <a:t>Prof. </a:t>
            </a:r>
            <a:r>
              <a:rPr lang="it-IT" sz="1400" dirty="0"/>
              <a:t> </a:t>
            </a:r>
            <a:r>
              <a:rPr lang="it-IT" sz="1400" b="1" dirty="0"/>
              <a:t>Silvio Venuti</a:t>
            </a:r>
            <a:r>
              <a:rPr lang="it-IT" sz="1400" dirty="0"/>
              <a:t>.</a:t>
            </a:r>
          </a:p>
          <a:p>
            <a:r>
              <a:rPr lang="it-IT" sz="1400" dirty="0"/>
              <a:t> </a:t>
            </a:r>
            <a:r>
              <a:rPr lang="it-IT" sz="1400" b="1" u="sng" dirty="0"/>
              <a:t>Settimana dal 10 – 14 maggio</a:t>
            </a:r>
            <a:r>
              <a:rPr lang="it-IT" sz="1400" b="1" i="1" dirty="0"/>
              <a:t>: </a:t>
            </a:r>
            <a:r>
              <a:rPr lang="it-IT" sz="1400" b="1" dirty="0"/>
              <a:t>secondo incontro</a:t>
            </a:r>
            <a:r>
              <a:rPr lang="it-IT" sz="1400" dirty="0"/>
              <a:t> (CAPPELLANIE – ASSISTENTE SPIRITUALE – DOCUMENTI) per tutti i gruppi, come sopra. Relatore: </a:t>
            </a:r>
            <a:r>
              <a:rPr lang="it-IT" sz="1400" b="1" dirty="0"/>
              <a:t>don Paolo Fini</a:t>
            </a:r>
            <a:r>
              <a:rPr lang="it-IT" sz="1400" dirty="0"/>
              <a:t>.</a:t>
            </a:r>
          </a:p>
          <a:p>
            <a:r>
              <a:rPr lang="it-IT" sz="1400" dirty="0"/>
              <a:t> </a:t>
            </a:r>
            <a:r>
              <a:rPr lang="it-IT" sz="1400" b="1" u="sng" dirty="0"/>
              <a:t>Settimana dal 17 – 21 maggio</a:t>
            </a:r>
            <a:r>
              <a:rPr lang="it-IT" sz="1400" b="1" dirty="0"/>
              <a:t>: terzo incontro</a:t>
            </a:r>
            <a:r>
              <a:rPr lang="it-IT" sz="1400" dirty="0"/>
              <a:t> (PSICODRAMMA). </a:t>
            </a:r>
            <a:r>
              <a:rPr lang="it-IT" sz="1400" b="1" dirty="0"/>
              <a:t>Martedì 18</a:t>
            </a:r>
            <a:r>
              <a:rPr lang="it-IT" sz="1400" dirty="0"/>
              <a:t> </a:t>
            </a:r>
            <a:r>
              <a:rPr lang="it-IT" sz="1400" b="1" dirty="0"/>
              <a:t>maggio</a:t>
            </a:r>
            <a:r>
              <a:rPr lang="it-IT" sz="1400" dirty="0"/>
              <a:t> e </a:t>
            </a:r>
            <a:r>
              <a:rPr lang="it-IT" sz="1400" b="1" dirty="0"/>
              <a:t>Giovedì 20 maggio</a:t>
            </a:r>
            <a:r>
              <a:rPr lang="it-IT" sz="1400" dirty="0"/>
              <a:t> per tutti i gruppi, come sopra. Relatore: </a:t>
            </a:r>
            <a:r>
              <a:rPr lang="it-IT" sz="1400" b="1" dirty="0"/>
              <a:t>Prof.ssa</a:t>
            </a:r>
            <a:r>
              <a:rPr lang="it-IT" sz="1400" dirty="0"/>
              <a:t> </a:t>
            </a:r>
            <a:r>
              <a:rPr lang="it-IT" sz="1400" b="1" dirty="0"/>
              <a:t>Tiziana Patrevita</a:t>
            </a:r>
            <a:r>
              <a:rPr lang="it-IT" sz="1400" dirty="0"/>
              <a:t>.</a:t>
            </a:r>
          </a:p>
          <a:p>
            <a:r>
              <a:rPr lang="it-IT" sz="1400" dirty="0"/>
              <a:t> </a:t>
            </a:r>
            <a:r>
              <a:rPr lang="it-IT" sz="1400" b="1" dirty="0"/>
              <a:t>Settimana dal 13-17 Settembre</a:t>
            </a:r>
            <a:r>
              <a:rPr lang="it-IT" sz="1400" dirty="0"/>
              <a:t>  </a:t>
            </a:r>
            <a:r>
              <a:rPr lang="it-IT" sz="1400" b="1" dirty="0"/>
              <a:t>quarto Incontro</a:t>
            </a:r>
            <a:r>
              <a:rPr lang="it-IT" sz="1400" dirty="0"/>
              <a:t> </a:t>
            </a:r>
            <a:r>
              <a:rPr lang="it-IT" sz="1400" b="1" dirty="0"/>
              <a:t>On-line  </a:t>
            </a:r>
            <a:r>
              <a:rPr lang="it-IT" sz="1400" b="1" dirty="0" err="1"/>
              <a:t>Martedi</a:t>
            </a:r>
            <a:r>
              <a:rPr lang="it-IT" sz="1400" b="1" dirty="0"/>
              <a:t>  14 settembre -</a:t>
            </a:r>
            <a:r>
              <a:rPr lang="it-IT" sz="1400" b="1" dirty="0" err="1"/>
              <a:t>Giovedi</a:t>
            </a:r>
            <a:r>
              <a:rPr lang="it-IT" sz="1400" b="1" dirty="0"/>
              <a:t>  16 settembre  - ore 16.30-19-30</a:t>
            </a:r>
            <a:r>
              <a:rPr lang="it-IT" sz="1400" dirty="0"/>
              <a:t> LOGOTERAPIA parte teorica ( Prof. Daniele </a:t>
            </a:r>
            <a:r>
              <a:rPr lang="it-IT" sz="1400" dirty="0" err="1"/>
              <a:t>Bruzzone</a:t>
            </a:r>
            <a:r>
              <a:rPr lang="it-IT" sz="1400" dirty="0"/>
              <a:t> –  Prof. Domenico </a:t>
            </a:r>
            <a:r>
              <a:rPr lang="it-IT" sz="1400" dirty="0" err="1"/>
              <a:t>Bellantoni</a:t>
            </a:r>
            <a:r>
              <a:rPr lang="it-IT" sz="1400" dirty="0"/>
              <a:t> ) </a:t>
            </a:r>
          </a:p>
          <a:p>
            <a:r>
              <a:rPr lang="it-IT" sz="1400" dirty="0"/>
              <a:t>- </a:t>
            </a:r>
            <a:r>
              <a:rPr lang="it-IT" sz="1400" b="1" u="sng" dirty="0"/>
              <a:t>Settimana dal 20 – 24 settembre</a:t>
            </a:r>
            <a:r>
              <a:rPr lang="it-IT" sz="1400" b="1" dirty="0"/>
              <a:t>: quinto incontro</a:t>
            </a:r>
            <a:r>
              <a:rPr lang="it-IT" sz="1400" dirty="0"/>
              <a:t> (CONTESTI DI SERVIZIO – LITURGIA – SACRAMENTI E SACRAMENTALI) per tutti i gruppi, come sopra. Relatori: </a:t>
            </a:r>
            <a:r>
              <a:rPr lang="it-IT" sz="1400" b="1" dirty="0"/>
              <a:t>don Luciano Gambino, don Luigi Magnano, don Dino </a:t>
            </a:r>
            <a:r>
              <a:rPr lang="it-IT" sz="1400" b="1" dirty="0" err="1"/>
              <a:t>Patrito</a:t>
            </a:r>
            <a:r>
              <a:rPr lang="it-IT" sz="1400" dirty="0"/>
              <a:t>. </a:t>
            </a:r>
          </a:p>
          <a:p>
            <a:r>
              <a:rPr lang="it-IT" sz="1400" dirty="0"/>
              <a:t>  </a:t>
            </a:r>
            <a:r>
              <a:rPr lang="it-IT" sz="1400" b="1" u="sng" dirty="0"/>
              <a:t>Settimana dal 27 settembre al 1° ottobre</a:t>
            </a:r>
            <a:r>
              <a:rPr lang="it-IT" sz="1400" b="1" dirty="0"/>
              <a:t>: sesto incontro</a:t>
            </a:r>
            <a:r>
              <a:rPr lang="it-IT" sz="1400" dirty="0"/>
              <a:t> (LOGOTERAPIA). </a:t>
            </a:r>
            <a:r>
              <a:rPr lang="it-IT" sz="1400" b="1" dirty="0"/>
              <a:t>Martedì 28 settembre</a:t>
            </a:r>
            <a:r>
              <a:rPr lang="it-IT" sz="1400" dirty="0"/>
              <a:t> e </a:t>
            </a:r>
            <a:r>
              <a:rPr lang="it-IT" sz="1400" b="1" dirty="0"/>
              <a:t>mercoledì 29 settembre</a:t>
            </a:r>
            <a:r>
              <a:rPr lang="it-IT" sz="1400" dirty="0"/>
              <a:t>. Relatori: </a:t>
            </a:r>
            <a:r>
              <a:rPr lang="it-IT" sz="1400" b="1" dirty="0"/>
              <a:t>Prof. Daniele </a:t>
            </a:r>
            <a:r>
              <a:rPr lang="it-IT" sz="1400" b="1" dirty="0" err="1"/>
              <a:t>Bruzzone</a:t>
            </a:r>
            <a:r>
              <a:rPr lang="it-IT" sz="1400" b="1" dirty="0"/>
              <a:t>, dott.sa Alice Paola </a:t>
            </a:r>
            <a:r>
              <a:rPr lang="it-IT" sz="1400" b="1" dirty="0" err="1"/>
              <a:t>Maruelli</a:t>
            </a:r>
            <a:r>
              <a:rPr lang="it-IT" sz="1400" b="1" dirty="0"/>
              <a:t>, Prof. Domenico </a:t>
            </a:r>
            <a:r>
              <a:rPr lang="it-IT" sz="1400" b="1" dirty="0" err="1"/>
              <a:t>Bellantoni</a:t>
            </a:r>
            <a:r>
              <a:rPr lang="it-IT" sz="1400" b="1" dirty="0"/>
              <a:t>.</a:t>
            </a:r>
          </a:p>
          <a:p>
            <a:r>
              <a:rPr lang="it-IT" sz="1400" b="1" dirty="0"/>
              <a:t>30 Settembre  e 21 Ottobre (</a:t>
            </a:r>
            <a:r>
              <a:rPr lang="it-IT" sz="1400" b="1" i="1" dirty="0"/>
              <a:t>PASTORALE CLINICA</a:t>
            </a:r>
            <a:r>
              <a:rPr lang="it-IT" sz="1400" dirty="0"/>
              <a:t>)</a:t>
            </a:r>
            <a:r>
              <a:rPr lang="it-IT" sz="1400" b="1" dirty="0"/>
              <a:t> </a:t>
            </a:r>
            <a:r>
              <a:rPr lang="it-IT" sz="1400" b="1" dirty="0" err="1"/>
              <a:t>P.Angelo</a:t>
            </a:r>
            <a:r>
              <a:rPr lang="it-IT" sz="1400" b="1" dirty="0"/>
              <a:t> Brusco </a:t>
            </a:r>
            <a:endParaRPr lang="it-IT" sz="1400" dirty="0"/>
          </a:p>
          <a:p>
            <a:r>
              <a:rPr lang="it-IT" sz="1400" dirty="0"/>
              <a:t> - </a:t>
            </a:r>
            <a:r>
              <a:rPr lang="it-IT" sz="1400" b="1" u="sng" dirty="0"/>
              <a:t>Settimana dal 4 – 8 ottobre</a:t>
            </a:r>
            <a:r>
              <a:rPr lang="it-IT" sz="1400" b="1" dirty="0"/>
              <a:t>: settimo  incontro</a:t>
            </a:r>
            <a:r>
              <a:rPr lang="it-IT" sz="1400" dirty="0"/>
              <a:t>  (DIMENSIONE AMMINISTRATIVA – VOLONTARIATO E TERRITORIO) per tutti i gruppi, come sopra. Relatori: </a:t>
            </a:r>
            <a:r>
              <a:rPr lang="it-IT" sz="1400" b="1" dirty="0"/>
              <a:t>don </a:t>
            </a:r>
            <a:r>
              <a:rPr lang="it-IT" sz="1400" b="1" dirty="0" err="1"/>
              <a:t>Mbelenge</a:t>
            </a:r>
            <a:r>
              <a:rPr lang="it-IT" sz="1400" b="1" dirty="0"/>
              <a:t> </a:t>
            </a:r>
            <a:r>
              <a:rPr lang="it-IT" sz="1400" b="1" dirty="0" err="1"/>
              <a:t>Renè</a:t>
            </a:r>
            <a:r>
              <a:rPr lang="it-IT" sz="1400" b="1" dirty="0"/>
              <a:t>, </a:t>
            </a:r>
            <a:r>
              <a:rPr lang="it-IT" sz="1400" dirty="0"/>
              <a:t> </a:t>
            </a:r>
            <a:r>
              <a:rPr lang="it-IT" sz="1400" b="1" dirty="0" err="1"/>
              <a:t>diac</a:t>
            </a:r>
            <a:r>
              <a:rPr lang="it-IT" sz="1400" b="1" dirty="0"/>
              <a:t>. Eduard Mariut, dott. Ivan Raimondi</a:t>
            </a:r>
            <a:r>
              <a:rPr lang="it-IT" sz="1400" dirty="0"/>
              <a:t>.</a:t>
            </a:r>
          </a:p>
          <a:p>
            <a:r>
              <a:rPr lang="it-IT" sz="1400" dirty="0"/>
              <a:t>  </a:t>
            </a:r>
            <a:r>
              <a:rPr lang="it-IT" sz="1400" b="1" u="sng" dirty="0"/>
              <a:t>Settimana dall’ 8 e 12 novembre</a:t>
            </a:r>
            <a:r>
              <a:rPr lang="it-IT" sz="1400" b="1" dirty="0"/>
              <a:t>: ottavo incontro</a:t>
            </a:r>
            <a:r>
              <a:rPr lang="it-IT" sz="1400" dirty="0"/>
              <a:t> (BURN -OUT). </a:t>
            </a:r>
            <a:r>
              <a:rPr lang="it-IT" sz="1400" b="1" dirty="0"/>
              <a:t>Martedì 9 novembre</a:t>
            </a:r>
            <a:r>
              <a:rPr lang="it-IT" sz="1400" dirty="0"/>
              <a:t> e </a:t>
            </a:r>
            <a:r>
              <a:rPr lang="it-IT" sz="1400" b="1" dirty="0"/>
              <a:t>Giovedì 11 novembre</a:t>
            </a:r>
            <a:r>
              <a:rPr lang="it-IT" sz="1400" dirty="0"/>
              <a:t>. Relatore: </a:t>
            </a:r>
            <a:r>
              <a:rPr lang="it-IT" sz="1400" b="1" dirty="0"/>
              <a:t>Prof.</a:t>
            </a:r>
            <a:r>
              <a:rPr lang="it-IT" sz="1400" dirty="0"/>
              <a:t> </a:t>
            </a:r>
            <a:r>
              <a:rPr lang="it-IT" sz="1400" b="1" dirty="0"/>
              <a:t>Michele </a:t>
            </a:r>
            <a:r>
              <a:rPr lang="it-IT" sz="1400" b="1" dirty="0" err="1"/>
              <a:t>Presutti</a:t>
            </a:r>
            <a:r>
              <a:rPr lang="it-IT" sz="1400" dirty="0"/>
              <a:t>.</a:t>
            </a:r>
          </a:p>
          <a:p>
            <a:r>
              <a:rPr lang="it-IT" sz="1400" dirty="0"/>
              <a:t> </a:t>
            </a:r>
            <a:r>
              <a:rPr lang="it-IT" sz="1400" b="1" dirty="0"/>
              <a:t> </a:t>
            </a:r>
            <a:r>
              <a:rPr lang="it-IT" sz="1400" b="1" u="sng" dirty="0"/>
              <a:t>Settimana dal 15 – 19  novembre</a:t>
            </a:r>
            <a:r>
              <a:rPr lang="it-IT" sz="1400" b="1" dirty="0"/>
              <a:t>: nono incontro</a:t>
            </a:r>
            <a:r>
              <a:rPr lang="it-IT" sz="1400" dirty="0"/>
              <a:t> (COLLOQUI - PRESA IN CARICO - RELAZIONE CON PERSONALE) per tutti i gruppi, come sopra. Relatori: </a:t>
            </a:r>
            <a:r>
              <a:rPr lang="it-IT" sz="1400" b="1" dirty="0" err="1"/>
              <a:t>diac</a:t>
            </a:r>
            <a:r>
              <a:rPr lang="it-IT" sz="1400" b="1" dirty="0"/>
              <a:t>. Francesco </a:t>
            </a:r>
            <a:r>
              <a:rPr lang="it-IT" sz="1400" b="1" dirty="0" err="1"/>
              <a:t>Benedic</a:t>
            </a:r>
            <a:r>
              <a:rPr lang="it-IT" sz="1400" b="1" dirty="0"/>
              <a:t>, dott.ssa Laura</a:t>
            </a:r>
            <a:r>
              <a:rPr lang="it-IT" sz="1400" dirty="0"/>
              <a:t> </a:t>
            </a:r>
            <a:r>
              <a:rPr lang="it-IT" sz="1400" b="1" dirty="0" err="1"/>
              <a:t>Zorzella</a:t>
            </a:r>
            <a:r>
              <a:rPr lang="it-IT" sz="1400" b="1" dirty="0"/>
              <a:t>.</a:t>
            </a:r>
            <a:endParaRPr lang="it-IT" sz="1400" dirty="0"/>
          </a:p>
          <a:p>
            <a:r>
              <a:rPr lang="it-IT" sz="1400" dirty="0"/>
              <a:t> </a:t>
            </a:r>
            <a:r>
              <a:rPr lang="it-IT" sz="1400" b="1" u="sng" dirty="0"/>
              <a:t>Settimana dal 22 al 26 novembre</a:t>
            </a:r>
            <a:r>
              <a:rPr lang="it-IT" sz="1400" b="1" dirty="0"/>
              <a:t>: decimo  incontro </a:t>
            </a:r>
            <a:r>
              <a:rPr lang="it-IT" sz="1400" dirty="0"/>
              <a:t>(PSICODRAMMA). </a:t>
            </a:r>
            <a:r>
              <a:rPr lang="it-IT" sz="1400" b="1" dirty="0"/>
              <a:t>Martedì 23 novembre e Giovedì 25 novembre. </a:t>
            </a:r>
            <a:r>
              <a:rPr lang="it-IT" sz="1400" dirty="0"/>
              <a:t>Relatore: </a:t>
            </a:r>
            <a:r>
              <a:rPr lang="it-IT" sz="1400" b="1" dirty="0"/>
              <a:t>Prof.ssa</a:t>
            </a:r>
            <a:r>
              <a:rPr lang="it-IT" sz="1400" dirty="0"/>
              <a:t> </a:t>
            </a:r>
            <a:r>
              <a:rPr lang="it-IT" sz="1400" b="1" dirty="0"/>
              <a:t>Tiziana Patrevita</a:t>
            </a:r>
            <a:r>
              <a:rPr lang="it-IT" sz="1400" dirty="0"/>
              <a:t>.</a:t>
            </a:r>
          </a:p>
          <a:p>
            <a:r>
              <a:rPr lang="it-IT" sz="1400" b="1" dirty="0"/>
              <a:t>- </a:t>
            </a:r>
            <a:r>
              <a:rPr lang="it-IT" sz="1400" b="1" u="sng" dirty="0"/>
              <a:t>Settimana dal 29 novembre al 3 dicembre</a:t>
            </a:r>
            <a:r>
              <a:rPr lang="it-IT" sz="1400" b="1" dirty="0"/>
              <a:t>:</a:t>
            </a:r>
            <a:r>
              <a:rPr lang="it-IT" sz="1400" dirty="0"/>
              <a:t> </a:t>
            </a:r>
            <a:r>
              <a:rPr lang="it-IT" sz="1400" b="1" dirty="0"/>
              <a:t>undicesimo incontro</a:t>
            </a:r>
            <a:r>
              <a:rPr lang="it-IT" sz="1400" dirty="0"/>
              <a:t> (GRUPPI DI LAVORO – CONDIVISIONE FINALE) per tutti i gruppi, come sopra. Relatore: </a:t>
            </a:r>
            <a:r>
              <a:rPr lang="it-IT" sz="1400" b="1" dirty="0"/>
              <a:t>Prof.  Silvio Venuti e </a:t>
            </a:r>
            <a:r>
              <a:rPr lang="it-IT" sz="1400" b="1" dirty="0" err="1"/>
              <a:t>d.Paolo</a:t>
            </a:r>
            <a:r>
              <a:rPr lang="it-IT" sz="1400" b="1" dirty="0"/>
              <a:t> Fini</a:t>
            </a:r>
            <a:r>
              <a:rPr lang="it-IT" sz="1400" dirty="0"/>
              <a:t> 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33522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7C1AC5D-F7A0-7440-9725-013C851A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it-IT" b="1" dirty="0"/>
              <a:t>I DOCENTI DEL CORSO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11D28B-C981-924D-92DF-BD5A78F5F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918" y="0"/>
            <a:ext cx="6999034" cy="685800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it-IT" sz="1100" dirty="0"/>
              <a:t> </a:t>
            </a:r>
          </a:p>
          <a:p>
            <a:r>
              <a:rPr lang="it-IT" sz="1800" b="1" dirty="0"/>
              <a:t>Prof . Domenico </a:t>
            </a:r>
            <a:r>
              <a:rPr lang="it-IT" sz="1800" b="1" dirty="0" err="1"/>
              <a:t>Bellantoni</a:t>
            </a:r>
            <a:r>
              <a:rPr lang="it-IT" sz="1800" b="1" dirty="0"/>
              <a:t>  </a:t>
            </a:r>
            <a:r>
              <a:rPr lang="it-IT" sz="1800" dirty="0"/>
              <a:t>, Logoterapeuta , Docente di Psicologia della Religione UPS   ALAEF  Associazione Logoterapia Analisi Esistenziale </a:t>
            </a:r>
            <a:r>
              <a:rPr lang="it-IT" sz="1800" dirty="0" err="1"/>
              <a:t>Frankliana</a:t>
            </a:r>
            <a:r>
              <a:rPr lang="it-IT" sz="1800" dirty="0"/>
              <a:t> </a:t>
            </a:r>
          </a:p>
          <a:p>
            <a:r>
              <a:rPr lang="it-IT" sz="1800" b="1" dirty="0"/>
              <a:t>Prof. Daniele </a:t>
            </a:r>
            <a:r>
              <a:rPr lang="it-IT" sz="1800" b="1" dirty="0" err="1"/>
              <a:t>Bruzzone</a:t>
            </a:r>
            <a:r>
              <a:rPr lang="it-IT" sz="1800" b="1" dirty="0"/>
              <a:t> </a:t>
            </a:r>
            <a:r>
              <a:rPr lang="it-IT" sz="1800" dirty="0"/>
              <a:t>, Logoterapia, docente di pedagogia generale e sociale Università Cattolica    ALAEF  Associazione Logoterapia Analisi Esistenziale </a:t>
            </a:r>
            <a:r>
              <a:rPr lang="it-IT" sz="1800" dirty="0" err="1"/>
              <a:t>Frankliana</a:t>
            </a:r>
            <a:r>
              <a:rPr lang="it-IT" sz="1800" dirty="0"/>
              <a:t> </a:t>
            </a:r>
          </a:p>
          <a:p>
            <a:r>
              <a:rPr lang="it-IT" sz="1800" dirty="0"/>
              <a:t> </a:t>
            </a:r>
            <a:r>
              <a:rPr lang="it-IT" sz="1800" b="1" dirty="0" err="1"/>
              <a:t>Dott.sa</a:t>
            </a:r>
            <a:r>
              <a:rPr lang="it-IT" sz="1800" b="1" dirty="0"/>
              <a:t> Alice Paola Alessandra  </a:t>
            </a:r>
            <a:r>
              <a:rPr lang="it-IT" sz="1800" b="1" dirty="0" err="1"/>
              <a:t>Maruelli</a:t>
            </a:r>
            <a:r>
              <a:rPr lang="it-IT" sz="1800" b="1" dirty="0"/>
              <a:t> </a:t>
            </a:r>
            <a:r>
              <a:rPr lang="it-IT" sz="1800" dirty="0"/>
              <a:t>Psicoterapeuta e </a:t>
            </a:r>
            <a:r>
              <a:rPr lang="it-IT" sz="1800" dirty="0" err="1"/>
              <a:t>psico</a:t>
            </a:r>
            <a:r>
              <a:rPr lang="it-IT" sz="1800" dirty="0"/>
              <a:t>-oncologa , Firenze  ALAEF  Associazione Logoterapia Analisi Esistenziale </a:t>
            </a:r>
            <a:r>
              <a:rPr lang="it-IT" sz="1800" dirty="0" err="1"/>
              <a:t>Frankliana</a:t>
            </a:r>
            <a:r>
              <a:rPr lang="it-IT" sz="1800" dirty="0"/>
              <a:t> </a:t>
            </a:r>
          </a:p>
          <a:p>
            <a:r>
              <a:rPr lang="it-IT" sz="1800" dirty="0"/>
              <a:t> </a:t>
            </a:r>
            <a:r>
              <a:rPr lang="it-IT" sz="1800" b="1" dirty="0"/>
              <a:t>Prof. Silvio Venuti </a:t>
            </a:r>
            <a:r>
              <a:rPr lang="it-IT" sz="1800" dirty="0"/>
              <a:t>psichiatra e psicoterapeuta – Docente di Psichiatria e riabilitazione psicosociale  Università di Torino </a:t>
            </a:r>
          </a:p>
          <a:p>
            <a:r>
              <a:rPr lang="it-IT" sz="1800" dirty="0"/>
              <a:t> </a:t>
            </a:r>
            <a:r>
              <a:rPr lang="it-IT" sz="1800" b="1" dirty="0" err="1"/>
              <a:t>Prof.sa</a:t>
            </a:r>
            <a:r>
              <a:rPr lang="it-IT" sz="1800" b="1" dirty="0"/>
              <a:t> Laura </a:t>
            </a:r>
            <a:r>
              <a:rPr lang="it-IT" sz="1800" b="1" dirty="0" err="1"/>
              <a:t>Zorzella</a:t>
            </a:r>
            <a:r>
              <a:rPr lang="it-IT" sz="1800" b="1" dirty="0"/>
              <a:t> </a:t>
            </a:r>
            <a:r>
              <a:rPr lang="it-IT" sz="1800" dirty="0"/>
              <a:t>Psicologa e psicoterapeuta Fatebenefratelli</a:t>
            </a:r>
          </a:p>
          <a:p>
            <a:r>
              <a:rPr lang="it-IT" sz="1800" dirty="0"/>
              <a:t> </a:t>
            </a:r>
            <a:r>
              <a:rPr lang="it-IT" sz="1800" b="1" dirty="0" err="1"/>
              <a:t>Prof.sa</a:t>
            </a:r>
            <a:r>
              <a:rPr lang="it-IT" sz="1800" b="1" dirty="0"/>
              <a:t> Tiziana </a:t>
            </a:r>
            <a:r>
              <a:rPr lang="it-IT" sz="1800" b="1" dirty="0" err="1"/>
              <a:t>Patrevita</a:t>
            </a:r>
            <a:r>
              <a:rPr lang="it-IT" sz="1800" b="1" dirty="0"/>
              <a:t> </a:t>
            </a:r>
            <a:r>
              <a:rPr lang="it-IT" sz="1800" dirty="0"/>
              <a:t>,</a:t>
            </a:r>
            <a:r>
              <a:rPr lang="it-IT" sz="1800" dirty="0" err="1"/>
              <a:t>Psicodrammatista</a:t>
            </a:r>
            <a:r>
              <a:rPr lang="it-IT" sz="1800" dirty="0"/>
              <a:t>, docente di Teoria e tecniche della dinamica di gruppo presso IUSTO Torino </a:t>
            </a:r>
          </a:p>
          <a:p>
            <a:r>
              <a:rPr lang="it-IT" sz="1800" dirty="0"/>
              <a:t> </a:t>
            </a:r>
            <a:r>
              <a:rPr lang="it-IT" sz="1800" b="1" dirty="0"/>
              <a:t>Prof Michele </a:t>
            </a:r>
            <a:r>
              <a:rPr lang="it-IT" sz="1800" b="1" dirty="0" err="1"/>
              <a:t>Presutti</a:t>
            </a:r>
            <a:r>
              <a:rPr lang="it-IT" sz="1800" b="1" dirty="0"/>
              <a:t> </a:t>
            </a:r>
            <a:r>
              <a:rPr lang="it-IT" sz="1800" dirty="0"/>
              <a:t>Docente di psicologia d. lavoro e dell’organizzazione Università di Torino </a:t>
            </a:r>
          </a:p>
          <a:p>
            <a:r>
              <a:rPr lang="it-IT" sz="1800" dirty="0"/>
              <a:t> </a:t>
            </a:r>
            <a:r>
              <a:rPr lang="it-IT" sz="1800" b="1" dirty="0"/>
              <a:t>Don Paolo Fini  </a:t>
            </a:r>
            <a:r>
              <a:rPr lang="it-IT" sz="1800" dirty="0"/>
              <a:t>sacerdote , docente  di Psicologia delle dipendenze Scuola di specialità per psicologi  “ Istituto Watson “ Torino, Direttore Ufficio Pastorale della salute Torino</a:t>
            </a:r>
          </a:p>
          <a:p>
            <a:r>
              <a:rPr lang="it-IT" sz="1800" dirty="0"/>
              <a:t> </a:t>
            </a:r>
            <a:r>
              <a:rPr lang="it-IT" sz="1800" b="1" dirty="0"/>
              <a:t>Dott. Ivan </a:t>
            </a:r>
            <a:r>
              <a:rPr lang="it-IT" sz="1800" b="1" dirty="0" err="1"/>
              <a:t>Raimondi</a:t>
            </a:r>
            <a:r>
              <a:rPr lang="it-IT" sz="1800" b="1" dirty="0"/>
              <a:t> </a:t>
            </a:r>
            <a:r>
              <a:rPr lang="it-IT" sz="1800" dirty="0"/>
              <a:t>Vice direttore Ufficio Pastorale della Salute Torino</a:t>
            </a:r>
          </a:p>
          <a:p>
            <a:pPr fontAlgn="base"/>
            <a:r>
              <a:rPr lang="it-IT" sz="1800" b="1" dirty="0"/>
              <a:t>Prof Padre Angelo Brusco </a:t>
            </a:r>
            <a:r>
              <a:rPr lang="it-IT" sz="1800" dirty="0"/>
              <a:t>Religioso camilliano,  Dirige il Centro Camilliano di Formazione di </a:t>
            </a:r>
            <a:r>
              <a:rPr lang="it-IT" sz="1800" dirty="0" err="1"/>
              <a:t>Verona.Professore</a:t>
            </a:r>
            <a:r>
              <a:rPr lang="it-IT" sz="1800" dirty="0"/>
              <a:t> emerito di psicologia pastorale all’Istituto Internazionale di Teologia pastorale sanitaria “</a:t>
            </a:r>
            <a:r>
              <a:rPr lang="it-IT" sz="1800" dirty="0" err="1"/>
              <a:t>Camillianum</a:t>
            </a:r>
            <a:r>
              <a:rPr lang="it-IT" sz="1800" dirty="0"/>
              <a:t>” di Roma,  insegna pastorale della salute e </a:t>
            </a:r>
            <a:r>
              <a:rPr lang="it-IT" sz="1800" dirty="0" err="1"/>
              <a:t>counseling</a:t>
            </a:r>
            <a:r>
              <a:rPr lang="it-IT" sz="1800" dirty="0"/>
              <a:t> alla Facoltà teologica del Triveneto (Padova).</a:t>
            </a:r>
          </a:p>
          <a:p>
            <a:pPr fontAlgn="base"/>
            <a:r>
              <a:rPr lang="it-IT" sz="1800" dirty="0"/>
              <a:t> </a:t>
            </a:r>
            <a:r>
              <a:rPr lang="it-IT" sz="1800" dirty="0" err="1"/>
              <a:t>D.Luciano</a:t>
            </a:r>
            <a:r>
              <a:rPr lang="it-IT" sz="1800" dirty="0"/>
              <a:t> Gambino , </a:t>
            </a:r>
            <a:r>
              <a:rPr lang="it-IT" sz="1800" dirty="0" err="1"/>
              <a:t>Diac</a:t>
            </a:r>
            <a:r>
              <a:rPr lang="it-IT" sz="1800" dirty="0"/>
              <a:t> Francesco </a:t>
            </a:r>
            <a:r>
              <a:rPr lang="it-IT" sz="1800" dirty="0" err="1"/>
              <a:t>Benedic</a:t>
            </a:r>
            <a:r>
              <a:rPr lang="it-IT" sz="1800" dirty="0"/>
              <a:t> , </a:t>
            </a:r>
            <a:r>
              <a:rPr lang="it-IT" sz="1800" dirty="0" err="1"/>
              <a:t>D.Dino</a:t>
            </a:r>
            <a:r>
              <a:rPr lang="it-IT" sz="1800" dirty="0"/>
              <a:t> </a:t>
            </a:r>
            <a:r>
              <a:rPr lang="it-IT" sz="1800" dirty="0" err="1"/>
              <a:t>Patrito</a:t>
            </a:r>
            <a:r>
              <a:rPr lang="it-IT" sz="1800" dirty="0"/>
              <a:t> , </a:t>
            </a:r>
            <a:r>
              <a:rPr lang="it-IT" sz="1800" dirty="0" err="1"/>
              <a:t>Diac</a:t>
            </a:r>
            <a:r>
              <a:rPr lang="it-IT" sz="1800" dirty="0"/>
              <a:t>. Eduard </a:t>
            </a:r>
            <a:r>
              <a:rPr lang="it-IT" sz="1800" dirty="0" err="1"/>
              <a:t>Mariut</a:t>
            </a:r>
            <a:r>
              <a:rPr lang="it-IT" sz="1800" dirty="0"/>
              <a:t> , </a:t>
            </a:r>
            <a:r>
              <a:rPr lang="it-IT" sz="1800" dirty="0" err="1"/>
              <a:t>D.Luigi</a:t>
            </a:r>
            <a:r>
              <a:rPr lang="it-IT" sz="1800" dirty="0"/>
              <a:t> Magnano , </a:t>
            </a:r>
            <a:r>
              <a:rPr lang="it-IT" sz="1800" dirty="0" err="1"/>
              <a:t>D.Renè</a:t>
            </a:r>
            <a:r>
              <a:rPr lang="it-IT" sz="1800" dirty="0"/>
              <a:t> </a:t>
            </a:r>
            <a:r>
              <a:rPr lang="it-IT" sz="1800" dirty="0" err="1"/>
              <a:t>Apaneba</a:t>
            </a:r>
            <a:r>
              <a:rPr lang="it-IT" sz="1800" dirty="0"/>
              <a:t>  </a:t>
            </a:r>
            <a:r>
              <a:rPr lang="it-IT" sz="1800" b="1" dirty="0"/>
              <a:t>Coordinatori Cappellanie della Diocesi di Torino </a:t>
            </a:r>
          </a:p>
          <a:p>
            <a:r>
              <a:rPr lang="it-IT" sz="1100" dirty="0"/>
              <a:t> </a:t>
            </a:r>
          </a:p>
          <a:p>
            <a:endParaRPr lang="it-IT" sz="11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7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44E02E-306A-DD4E-A120-75FCB390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1153572"/>
            <a:ext cx="3988596" cy="4461163"/>
          </a:xfrm>
        </p:spPr>
        <p:txBody>
          <a:bodyPr>
            <a:normAutofit/>
          </a:bodyPr>
          <a:lstStyle/>
          <a:p>
            <a:r>
              <a:rPr lang="it-IT" sz="3700" b="1" dirty="0"/>
              <a:t>METODOLOGIA PARTECIPANTI </a:t>
            </a:r>
            <a:br>
              <a:rPr lang="it-IT" sz="3700" b="1" dirty="0"/>
            </a:br>
            <a:r>
              <a:rPr lang="it-IT" sz="3700" b="1" dirty="0"/>
              <a:t>E ARGOMENTI 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209A7C-E596-1849-BC2D-611F8F54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"/>
            <a:ext cx="7741644" cy="6858000"/>
          </a:xfrm>
        </p:spPr>
        <p:txBody>
          <a:bodyPr anchor="ctr">
            <a:normAutofit fontScale="92500" lnSpcReduction="20000"/>
          </a:bodyPr>
          <a:lstStyle/>
          <a:p>
            <a:r>
              <a:rPr lang="it-IT" sz="2000" dirty="0"/>
              <a:t>COLLOQUI PERSONALI DI INFORMAZIONE CIRCA IL CORSO,MODALITA’, FINALITA’,COINVOGIMENTO DELL’A.S.R. , RACCOLTA DI PARERI, BISOGNI, DESIDERI DEI PARTECIPANTI .I COLLOQUI SONO EFFETTUATI DAI COORDINATORI DEI 5 GRUPPI DI LAVORO IN CUI E’ ARTICOLATO IL CORSO .</a:t>
            </a:r>
          </a:p>
          <a:p>
            <a:r>
              <a:rPr lang="it-IT" sz="2000" dirty="0"/>
              <a:t>IL CORSO E’ ARTICOLATO IN 5 GRUPPI  DI LAVORO DI 11 PERSONE MISTI PER GENERE, ANNI DI LAVORO, APPARTENENZA LAVORATIVA DI CAPPELLANIA , RUOLO, ETA’, MINISTERO ORDINATO , RELIGIOSI/E NAZIONALITA’.</a:t>
            </a:r>
          </a:p>
          <a:p>
            <a:r>
              <a:rPr lang="it-IT" sz="2000" dirty="0"/>
              <a:t> IL CORSO SI SVOLGE  IN SETTIMANE DI 5 GIORNI , UN GIORNO PER GRUPPO ,DALLE ORE 9.00 ALLE ORE 17.00 .</a:t>
            </a:r>
          </a:p>
          <a:p>
            <a:r>
              <a:rPr lang="it-IT" sz="2000" dirty="0"/>
              <a:t>COMPRENDE  GIORNATE DEDICATE, LEZIONI ON-LINE, FRONTALI , LAVORI DI GRUPPO, METODOLOGIA INTERATTIVA SU ARGOMENTI RIGUARDANTI ASPETTI GIURIDICI , CLINICI, OPERATIVI, ORGANIZZATIVI,LITURGICI, TEOLOGICI . </a:t>
            </a:r>
          </a:p>
          <a:p>
            <a:r>
              <a:rPr lang="it-IT" sz="2000" dirty="0"/>
              <a:t>UN COLLOQUIO CON OGNI PARTECIPANTE </a:t>
            </a:r>
          </a:p>
          <a:p>
            <a:r>
              <a:rPr lang="it-IT" sz="2000" dirty="0"/>
              <a:t>5 GIORNATE  DEDICATE ALLA CONOSCENZA DEI PARTECIPANTI  E ALLA AGGREGAZIONE DEI 5 GRUPPI</a:t>
            </a:r>
          </a:p>
          <a:p>
            <a:r>
              <a:rPr lang="it-IT" sz="2000" dirty="0"/>
              <a:t>25 GIORNATE DEDICATE A VARI TEMI GIURIDICI , CLINICI, OPERATIVI, ORGANIZZATIVI,LITURGICI, TEOLOGICI </a:t>
            </a:r>
            <a:r>
              <a:rPr lang="it-IT" sz="2000"/>
              <a:t>. </a:t>
            </a:r>
          </a:p>
          <a:p>
            <a:r>
              <a:rPr lang="it-IT" sz="2000"/>
              <a:t>4 </a:t>
            </a:r>
            <a:r>
              <a:rPr lang="it-IT" sz="2000" dirty="0"/>
              <a:t>GIORNATE DEDICATE  ALLO PSICODRAMMA.</a:t>
            </a:r>
          </a:p>
          <a:p>
            <a:r>
              <a:rPr lang="it-IT" sz="2000" dirty="0"/>
              <a:t>4 GIORNATE DEDICATE ALLA LOGOTERAPIA.</a:t>
            </a:r>
          </a:p>
          <a:p>
            <a:r>
              <a:rPr lang="it-IT" sz="2000" dirty="0"/>
              <a:t>2 GIORNATE DEDICATE ALLA PASTORALE CLINICA  </a:t>
            </a:r>
          </a:p>
          <a:p>
            <a:r>
              <a:rPr lang="it-IT" sz="2000" dirty="0"/>
              <a:t>2 GIORNATE DEDICATE AL  BURN-OUT.   </a:t>
            </a:r>
          </a:p>
          <a:p>
            <a:r>
              <a:rPr lang="it-IT" sz="2000" dirty="0"/>
              <a:t>5 GIORNATE DEDICATE AI «GRUPPI DI LAVORO».   </a:t>
            </a:r>
          </a:p>
        </p:txBody>
      </p:sp>
    </p:spTree>
    <p:extLst>
      <p:ext uri="{BB962C8B-B14F-4D97-AF65-F5344CB8AC3E}">
        <p14:creationId xmlns:p14="http://schemas.microsoft.com/office/powerpoint/2010/main" val="141277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2A9DD4B-912F-D740-A248-B0458471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b="1" dirty="0"/>
              <a:t>CONTINUITA’ CORSO ATTIVITA’ CAPPELLANIE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EE7BDF-04DC-F940-8408-A4733BA3E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0"/>
            <a:ext cx="7741644" cy="6858000"/>
          </a:xfrm>
        </p:spPr>
        <p:txBody>
          <a:bodyPr anchor="ctr">
            <a:normAutofit/>
          </a:bodyPr>
          <a:lstStyle/>
          <a:p>
            <a:r>
              <a:rPr lang="it-IT" sz="2400" dirty="0"/>
              <a:t>La continuità metodologica tra il Corso di formazione avanzato e l’attività delle cappellanie è uno dei punti strategici  attesi  dalla elaborazione , progettazione ,realizzazione e verifica  del corso stesso . La strutturazione di un piano di attività  che comprenda un sistema di lavoro  riguardante  il sapere, saper fare, saper essere e saper divenire è ampiamente  sviluppata nei laboratori del corso che seguono sessioni  di studio e lezioni frontali e interattive .L’ultima settimana di lavoro del corso è stata tutta centrata sul sistema di riunioni  che le cappellanie  adotteranno  mensilmente </a:t>
            </a:r>
          </a:p>
          <a:p>
            <a:r>
              <a:rPr lang="it-IT" sz="2400" dirty="0"/>
              <a:t> 1)   Le riunioni  di tipo A riguardanti l’attività dei cappellani e delle cappellanie sui piani relazionali ,  spirituali, organizzativi, pastorali, teologici . ( Cosa facciamo ) </a:t>
            </a:r>
          </a:p>
          <a:p>
            <a:r>
              <a:rPr lang="it-IT" sz="2400" dirty="0"/>
              <a:t>2) Le riunioni  di tipo B riguardanti il sostegno alle persone dal punto di vista relazionale , motivazionale , emozionale .</a:t>
            </a:r>
          </a:p>
          <a:p>
            <a:pPr marL="0" indent="0">
              <a:buNone/>
            </a:pPr>
            <a:r>
              <a:rPr lang="it-IT" sz="2400" dirty="0"/>
              <a:t>         ( Come stiamo </a:t>
            </a:r>
            <a:r>
              <a:rPr lang="it-IT" sz="2000" dirty="0"/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213288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1C798F-4F1B-6A40-9038-DFCAC28D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0"/>
            <a:ext cx="6586491" cy="882869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it-IT" sz="2800" dirty="0"/>
              <a:t>Tipologie di riunione in Cappellania : pastorale  (N° minimo di ore 18 )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2023E3-B532-3E40-998D-A28FDD431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1" y="882869"/>
            <a:ext cx="7556389" cy="5975131"/>
          </a:xfrm>
        </p:spPr>
        <p:txBody>
          <a:bodyPr>
            <a:normAutofit fontScale="92500" lnSpcReduction="10000"/>
          </a:bodyPr>
          <a:lstStyle/>
          <a:p>
            <a:r>
              <a:rPr lang="it-IT" sz="2000" b="1" dirty="0"/>
              <a:t>Riunione pastorale </a:t>
            </a:r>
            <a:r>
              <a:rPr lang="it-IT" sz="2000" dirty="0"/>
              <a:t>: è un modello formale di riunione che si tiene una volta al mese  .</a:t>
            </a:r>
          </a:p>
          <a:p>
            <a:r>
              <a:rPr lang="it-IT" sz="2000" b="1" dirty="0"/>
              <a:t>mèta generale </a:t>
            </a:r>
            <a:r>
              <a:rPr lang="it-IT" sz="2000" dirty="0"/>
              <a:t>« la cappellania come realtà operativa e pastorale che svolge un servizio religioso e spirituale verso pazienti, familiari ,persone significative  per i pazienti , e personale sanitario  </a:t>
            </a:r>
            <a:r>
              <a:rPr lang="it-IT" sz="2000"/>
              <a:t>clinico ,amministrativo</a:t>
            </a:r>
            <a:r>
              <a:rPr lang="it-IT" sz="2000" dirty="0"/>
              <a:t>, logistico e di volontariato dell’ospedale e del territorio.»</a:t>
            </a:r>
          </a:p>
          <a:p>
            <a:r>
              <a:rPr lang="it-IT" sz="2000" b="1" dirty="0"/>
              <a:t>Contenuti </a:t>
            </a:r>
            <a:r>
              <a:rPr lang="it-IT" sz="2000" dirty="0"/>
              <a:t>: si svolge  su temi  e prassi operativi  degli assistenti religiosi e spirituali e del gruppo nel suo complesso e si basa su Ordine Del Giorno (ODG) prefissato e conosciuto dai partecipanti. </a:t>
            </a:r>
          </a:p>
          <a:p>
            <a:r>
              <a:rPr lang="it-IT" sz="2000" b="1" dirty="0"/>
              <a:t>Azioni </a:t>
            </a:r>
            <a:r>
              <a:rPr lang="it-IT" sz="2000" dirty="0"/>
              <a:t>: Descrizione, analisi , progettazione , programmazione,  attuazione, revisione , condivisione , report. </a:t>
            </a:r>
          </a:p>
          <a:p>
            <a:r>
              <a:rPr lang="it-IT" sz="2000" b="1" dirty="0"/>
              <a:t>Frequenza </a:t>
            </a:r>
            <a:r>
              <a:rPr lang="it-IT" sz="2000" dirty="0"/>
              <a:t>mensile . </a:t>
            </a:r>
          </a:p>
          <a:p>
            <a:r>
              <a:rPr lang="it-IT" sz="2000" b="1" dirty="0"/>
              <a:t>Modalità</a:t>
            </a:r>
            <a:r>
              <a:rPr lang="it-IT" sz="2000" dirty="0"/>
              <a:t> : preparazione con segreteria cappellania e ODG .</a:t>
            </a:r>
          </a:p>
          <a:p>
            <a:r>
              <a:rPr lang="it-IT" sz="2000" b="1" dirty="0"/>
              <a:t>Esempio di ambiti delle riunioni pastorali  </a:t>
            </a:r>
            <a:r>
              <a:rPr lang="it-IT" sz="2000" dirty="0"/>
              <a:t>: </a:t>
            </a:r>
          </a:p>
          <a:p>
            <a:pPr marL="0" indent="0">
              <a:buNone/>
            </a:pPr>
            <a:r>
              <a:rPr lang="it-IT" sz="2000" dirty="0"/>
              <a:t>Liturgia ( Luoghi, tempi, attori, modalità , sacramenti, sacramentali ,opportunità, precauzioni, programmazione , comunicazione, partecipanti </a:t>
            </a:r>
            <a:r>
              <a:rPr lang="it-IT" sz="2000" dirty="0" err="1"/>
              <a:t>etc</a:t>
            </a:r>
            <a:r>
              <a:rPr lang="it-IT" sz="2000" dirty="0"/>
              <a:t>….. Dimensioni teologiche , ecclesiali, psicologiche ,  personali , ministeriali, sociali, compatibilità con situazioni cliniche  , organizzative  e strutturali della realtà dove si opera , tradizioni  e innovazione necessaria……</a:t>
            </a:r>
          </a:p>
          <a:p>
            <a:pPr marL="0" indent="0">
              <a:buNone/>
            </a:pPr>
            <a:endParaRPr lang="it-IT" sz="1300" dirty="0"/>
          </a:p>
          <a:p>
            <a:endParaRPr lang="it-IT" sz="1300" dirty="0"/>
          </a:p>
        </p:txBody>
      </p:sp>
      <p:pic>
        <p:nvPicPr>
          <p:cNvPr id="5" name="Picture 4" descr="Tavolo di sala riunioni">
            <a:extLst>
              <a:ext uri="{FF2B5EF4-FFF2-40B4-BE49-F238E27FC236}">
                <a16:creationId xmlns:a16="http://schemas.microsoft.com/office/drawing/2014/main" id="{2028DAA5-7096-46A3-BD45-AB18D5CBE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7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5599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1C798F-4F1B-6A40-9038-DFCAC28D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677" y="1"/>
            <a:ext cx="6601598" cy="951470"/>
          </a:xfrm>
          <a:solidFill>
            <a:srgbClr val="FFC000"/>
          </a:solidFill>
        </p:spPr>
        <p:txBody>
          <a:bodyPr anchor="b">
            <a:normAutofit/>
          </a:bodyPr>
          <a:lstStyle/>
          <a:p>
            <a:r>
              <a:rPr lang="it-IT" sz="2800" dirty="0"/>
              <a:t>Tipologie di riunione in Cappellania : sostegno alle persone. (N° minimo ore 18 )  </a:t>
            </a:r>
          </a:p>
        </p:txBody>
      </p:sp>
      <p:pic>
        <p:nvPicPr>
          <p:cNvPr id="5" name="Picture 4" descr="Tavolo di sala riunioni">
            <a:extLst>
              <a:ext uri="{FF2B5EF4-FFF2-40B4-BE49-F238E27FC236}">
                <a16:creationId xmlns:a16="http://schemas.microsoft.com/office/drawing/2014/main" id="{2028DAA5-7096-46A3-BD45-AB18D5CBE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87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2023E3-B532-3E40-998D-A28FDD431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497" y="951472"/>
            <a:ext cx="7992453" cy="5906518"/>
          </a:xfrm>
        </p:spPr>
        <p:txBody>
          <a:bodyPr>
            <a:normAutofit lnSpcReduction="10000"/>
          </a:bodyPr>
          <a:lstStyle/>
          <a:p>
            <a:r>
              <a:rPr lang="it-IT" sz="2000" b="1" dirty="0"/>
              <a:t>Riunione sostegno alle persone  </a:t>
            </a:r>
            <a:r>
              <a:rPr lang="it-IT" sz="2000" dirty="0"/>
              <a:t>: è un modello formale di riunione che si tiene una volta al mese .  </a:t>
            </a:r>
          </a:p>
          <a:p>
            <a:r>
              <a:rPr lang="it-IT" sz="2000" b="1" dirty="0"/>
              <a:t>mèta generale </a:t>
            </a:r>
            <a:r>
              <a:rPr lang="it-IT" sz="2000" dirty="0"/>
              <a:t>« la cappellania come realtà individuale ,interpersonale e   gruppale di accoglienza , accompagnamento , sostegno , condivisione per la prevenzione e aiuto nelle difficoltà  e per la promozione  e lo sviluppo di un funzionale benessere  psicofisico e spirituale dell’assistente religioso .»</a:t>
            </a:r>
          </a:p>
          <a:p>
            <a:r>
              <a:rPr lang="it-IT" sz="2000" b="1" dirty="0"/>
              <a:t>Contenuti </a:t>
            </a:r>
            <a:r>
              <a:rPr lang="it-IT" sz="2000" dirty="0"/>
              <a:t>Si svolge  su tematiche personali ,relazionali ,  gruppali , vissuti , abilità, crisi, bisogni, desideri,  degli assistenti religiosi e spirituali e del gruppo nel suo complesso ,riferiti al modo di essere , vivere e fare l’assistente religioso e spirituale .</a:t>
            </a:r>
          </a:p>
          <a:p>
            <a:r>
              <a:rPr lang="it-IT" sz="2000" b="1" dirty="0"/>
              <a:t>Azioni </a:t>
            </a:r>
            <a:r>
              <a:rPr lang="it-IT" sz="2000" dirty="0"/>
              <a:t>: Partecipazione ,coinvolgimento ,descrizione, analisi , condivisione , sostegno professionale ,espressione  e  rielaborazione  di vissuti , emozioni , sentimenti , cognizioni e significati, rappresentazione , </a:t>
            </a:r>
            <a:r>
              <a:rPr lang="it-IT" sz="2000" dirty="0" err="1"/>
              <a:t>role</a:t>
            </a:r>
            <a:r>
              <a:rPr lang="it-IT" sz="2000" dirty="0"/>
              <a:t> play,  auto aiuto .</a:t>
            </a:r>
          </a:p>
          <a:p>
            <a:r>
              <a:rPr lang="it-IT" sz="2000" b="1" dirty="0"/>
              <a:t>Frequenza</a:t>
            </a:r>
            <a:r>
              <a:rPr lang="it-IT" sz="2000" dirty="0"/>
              <a:t> mensile  </a:t>
            </a:r>
          </a:p>
          <a:p>
            <a:r>
              <a:rPr lang="it-IT" sz="2000" b="1" dirty="0"/>
              <a:t>Modalità</a:t>
            </a:r>
            <a:r>
              <a:rPr lang="it-IT" sz="2000" dirty="0"/>
              <a:t> : presenza di un professionista  esperto come  animatore e agevolatore .</a:t>
            </a:r>
          </a:p>
          <a:p>
            <a:r>
              <a:rPr lang="it-IT" sz="2000" b="1" dirty="0"/>
              <a:t>La parte economica </a:t>
            </a:r>
            <a:r>
              <a:rPr lang="it-IT" sz="2000" dirty="0"/>
              <a:t>è sostenuta dai membri della cappellania.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1400" dirty="0"/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614737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2836</Words>
  <Application>Microsoft Office PowerPoint</Application>
  <PresentationFormat>Widescreen</PresentationFormat>
  <Paragraphs>209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Calibri</vt:lpstr>
      <vt:lpstr>Calibri Light</vt:lpstr>
      <vt:lpstr>Tema di Office</vt:lpstr>
      <vt:lpstr>            Ufficio Pastorale della Salute  Diocesi di Torino    I° CORSO AVANZATO DI FORMAZIONE   PER GLI  ASSISTENTI SPIRITUALI E RELIGIOSI DELLE STRUTTURE PRESIDI SANITARI DELLA  DIOCESI DI TORINO ED ALTRE DIOCESI DEL PIEMONTE.  </vt:lpstr>
      <vt:lpstr>            </vt:lpstr>
      <vt:lpstr>DESCRIZIONE DEL CORSO </vt:lpstr>
      <vt:lpstr>CALENDARIO </vt:lpstr>
      <vt:lpstr>I DOCENTI DEL CORSO </vt:lpstr>
      <vt:lpstr>METODOLOGIA PARTECIPANTI  E ARGOMENTI  </vt:lpstr>
      <vt:lpstr>CONTINUITA’ CORSO ATTIVITA’ CAPPELLANIE </vt:lpstr>
      <vt:lpstr>Tipologie di riunione in Cappellania : pastorale  (N° minimo di ore 18 )</vt:lpstr>
      <vt:lpstr>Tipologie di riunione in Cappellania : sostegno alle persone. (N° minimo ore 18 )  </vt:lpstr>
      <vt:lpstr>UFFICIO PASTORALE DELLA SALUTE  DIOCESI DI TORINO CAPPELLANIE   </vt:lpstr>
      <vt:lpstr>CAPPELLANIE  DIOCESI DI TORINO DATE INCONTRI  TIPO B </vt:lpstr>
      <vt:lpstr>CAPPELLANIE  DIOCESI DI TORINO DATE INCONTRI  TIPO B </vt:lpstr>
      <vt:lpstr>CAPPELLANIE  DIOCESI DI TORINO DATE INCONTRI  TIPO B </vt:lpstr>
      <vt:lpstr>CAPPELLANIE  DIOCESI DI TORINO DATE INCONTRI  TIPO B </vt:lpstr>
      <vt:lpstr>ALCUNE CIFRE DEL CORSO</vt:lpstr>
      <vt:lpstr>I GRUPPI DI LAVORO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Ufficio Pastorale della Salute  Diocesi di Torino    I° CORSO AVANZATO DI FORMAZIONE  PERMANENTE PER ASSISTENTI SPIRITUALI E RELIGIOSI DELLE CAPPELLANIE DELLA DIOCESI DI TORINO</dc:title>
  <dc:creator>Poste Italiane</dc:creator>
  <cp:lastModifiedBy>Ivan Raimondi</cp:lastModifiedBy>
  <cp:revision>60</cp:revision>
  <cp:lastPrinted>2021-04-27T06:13:18Z</cp:lastPrinted>
  <dcterms:created xsi:type="dcterms:W3CDTF">2021-04-25T20:56:48Z</dcterms:created>
  <dcterms:modified xsi:type="dcterms:W3CDTF">2021-12-27T11:04:28Z</dcterms:modified>
</cp:coreProperties>
</file>