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0"/>
  </p:notesMasterIdLst>
  <p:sldIdLst>
    <p:sldId id="284" r:id="rId2"/>
    <p:sldId id="292" r:id="rId3"/>
    <p:sldId id="291" r:id="rId4"/>
    <p:sldId id="281" r:id="rId5"/>
    <p:sldId id="295" r:id="rId6"/>
    <p:sldId id="283" r:id="rId7"/>
    <p:sldId id="278" r:id="rId8"/>
    <p:sldId id="256" r:id="rId9"/>
    <p:sldId id="257" r:id="rId10"/>
    <p:sldId id="280" r:id="rId11"/>
    <p:sldId id="282" r:id="rId12"/>
    <p:sldId id="263" r:id="rId13"/>
    <p:sldId id="265" r:id="rId14"/>
    <p:sldId id="264" r:id="rId15"/>
    <p:sldId id="274" r:id="rId16"/>
    <p:sldId id="275" r:id="rId17"/>
    <p:sldId id="276" r:id="rId18"/>
    <p:sldId id="277" r:id="rId19"/>
    <p:sldId id="259" r:id="rId20"/>
    <p:sldId id="258" r:id="rId21"/>
    <p:sldId id="260" r:id="rId22"/>
    <p:sldId id="261" r:id="rId23"/>
    <p:sldId id="262" r:id="rId24"/>
    <p:sldId id="285" r:id="rId25"/>
    <p:sldId id="269" r:id="rId26"/>
    <p:sldId id="286" r:id="rId27"/>
    <p:sldId id="288" r:id="rId28"/>
    <p:sldId id="290" r:id="rId29"/>
  </p:sldIdLst>
  <p:sldSz cx="9144000" cy="6858000" type="screen4x3"/>
  <p:notesSz cx="6858000" cy="99790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895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98951"/>
          </a:xfrm>
          <a:prstGeom prst="rect">
            <a:avLst/>
          </a:prstGeom>
        </p:spPr>
        <p:txBody>
          <a:bodyPr vert="horz" lIns="91440" tIns="45720" rIns="91440" bIns="45720" rtlCol="0"/>
          <a:lstStyle>
            <a:lvl1pPr algn="r">
              <a:defRPr sz="1200"/>
            </a:lvl1pPr>
          </a:lstStyle>
          <a:p>
            <a:fld id="{D6E0EEE7-A204-4CC6-8FB1-9E8A18941D9E}" type="datetimeFigureOut">
              <a:rPr lang="it-IT" smtClean="0"/>
              <a:pPr/>
              <a:t>21/04/2022</a:t>
            </a:fld>
            <a:endParaRPr lang="it-IT"/>
          </a:p>
        </p:txBody>
      </p:sp>
      <p:sp>
        <p:nvSpPr>
          <p:cNvPr id="4" name="Segnaposto immagine diapositiva 3"/>
          <p:cNvSpPr>
            <a:spLocks noGrp="1" noRot="1" noChangeAspect="1"/>
          </p:cNvSpPr>
          <p:nvPr>
            <p:ph type="sldImg" idx="2"/>
          </p:nvPr>
        </p:nvSpPr>
        <p:spPr>
          <a:xfrm>
            <a:off x="933450" y="747713"/>
            <a:ext cx="4991100" cy="37433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740037"/>
            <a:ext cx="5486400" cy="449056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78342"/>
            <a:ext cx="2971800" cy="49895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9478342"/>
            <a:ext cx="2971800" cy="498951"/>
          </a:xfrm>
          <a:prstGeom prst="rect">
            <a:avLst/>
          </a:prstGeom>
        </p:spPr>
        <p:txBody>
          <a:bodyPr vert="horz" lIns="91440" tIns="45720" rIns="91440" bIns="45720" rtlCol="0" anchor="b"/>
          <a:lstStyle>
            <a:lvl1pPr algn="r">
              <a:defRPr sz="1200"/>
            </a:lvl1pPr>
          </a:lstStyle>
          <a:p>
            <a:fld id="{40FA5699-8016-43E8-8E3A-D4B945CDCB4E}" type="slidenum">
              <a:rPr lang="it-IT" smtClean="0"/>
              <a:pPr/>
              <a:t>‹N›</a:t>
            </a:fld>
            <a:endParaRPr lang="it-IT"/>
          </a:p>
        </p:txBody>
      </p:sp>
    </p:spTree>
    <p:extLst>
      <p:ext uri="{BB962C8B-B14F-4D97-AF65-F5344CB8AC3E}">
        <p14:creationId xmlns:p14="http://schemas.microsoft.com/office/powerpoint/2010/main" val="380970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0FA5699-8016-43E8-8E3A-D4B945CDCB4E}" type="slidenum">
              <a:rPr lang="it-IT" smtClean="0"/>
              <a:pPr/>
              <a:t>14</a:t>
            </a:fld>
            <a:endParaRPr lang="it-IT"/>
          </a:p>
        </p:txBody>
      </p:sp>
    </p:spTree>
    <p:extLst>
      <p:ext uri="{BB962C8B-B14F-4D97-AF65-F5344CB8AC3E}">
        <p14:creationId xmlns:p14="http://schemas.microsoft.com/office/powerpoint/2010/main" val="324460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16" name="Segnaposto numero diapositiva 15"/>
          <p:cNvSpPr>
            <a:spLocks noGrp="1"/>
          </p:cNvSpPr>
          <p:nvPr>
            <p:ph type="sldNum" sz="quarter" idx="11"/>
          </p:nvPr>
        </p:nvSpPr>
        <p:spPr/>
        <p:txBody>
          <a:bodyPr/>
          <a:lstStyle/>
          <a:p>
            <a:fld id="{9FA67354-4251-4217-BC39-06C53BC75A5E}" type="slidenum">
              <a:rPr lang="it-IT" smtClean="0"/>
              <a:pPr/>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A67354-4251-4217-BC39-06C53BC75A5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A67354-4251-4217-BC39-06C53BC75A5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4" name="Segnaposto data 13"/>
          <p:cNvSpPr>
            <a:spLocks noGrp="1"/>
          </p:cNvSpPr>
          <p:nvPr>
            <p:ph type="dt" sz="half" idx="14"/>
          </p:nvPr>
        </p:nvSpPr>
        <p:spPr/>
        <p:txBody>
          <a:bodyPr/>
          <a:lstStyle/>
          <a:p>
            <a:fld id="{48568FAB-23CD-4322-BC2D-CE1A65C6F0E5}" type="datetimeFigureOut">
              <a:rPr lang="it-IT" smtClean="0"/>
              <a:pPr/>
              <a:t>21/04/2022</a:t>
            </a:fld>
            <a:endParaRPr lang="it-IT"/>
          </a:p>
        </p:txBody>
      </p:sp>
      <p:sp>
        <p:nvSpPr>
          <p:cNvPr id="15" name="Segnaposto numero diapositiva 14"/>
          <p:cNvSpPr>
            <a:spLocks noGrp="1"/>
          </p:cNvSpPr>
          <p:nvPr>
            <p:ph type="sldNum" sz="quarter" idx="15"/>
          </p:nvPr>
        </p:nvSpPr>
        <p:spPr/>
        <p:txBody>
          <a:bodyPr/>
          <a:lstStyle>
            <a:lvl1pPr algn="ctr">
              <a:defRPr/>
            </a:lvl1pPr>
          </a:lstStyle>
          <a:p>
            <a:fld id="{9FA67354-4251-4217-BC39-06C53BC75A5E}" type="slidenum">
              <a:rPr lang="it-IT" smtClean="0"/>
              <a:pPr/>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A67354-4251-4217-BC39-06C53BC75A5E}" type="slidenum">
              <a:rPr lang="it-IT" smtClean="0"/>
              <a:pPr/>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A67354-4251-4217-BC39-06C53BC75A5E}" type="slidenum">
              <a:rPr lang="it-IT" smtClean="0"/>
              <a:pPr/>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9FA67354-4251-4217-BC39-06C53BC75A5E}" type="slidenum">
              <a:rPr lang="it-IT" smtClean="0"/>
              <a:pPr/>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FA67354-4251-4217-BC39-06C53BC75A5E}" type="slidenum">
              <a:rPr lang="it-IT" smtClean="0"/>
              <a:pPr/>
              <a:t>‹N›</a:t>
            </a:fld>
            <a:endParaRPr lang="it-IT"/>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FA67354-4251-4217-BC39-06C53BC75A5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8" name="Segnaposto data 7"/>
          <p:cNvSpPr>
            <a:spLocks noGrp="1"/>
          </p:cNvSpPr>
          <p:nvPr>
            <p:ph type="dt" sz="half" idx="14"/>
          </p:nvPr>
        </p:nvSpPr>
        <p:spPr/>
        <p:txBody>
          <a:bodyPr/>
          <a:lstStyle/>
          <a:p>
            <a:fld id="{48568FAB-23CD-4322-BC2D-CE1A65C6F0E5}" type="datetimeFigureOut">
              <a:rPr lang="it-IT" smtClean="0"/>
              <a:pPr/>
              <a:t>21/04/2022</a:t>
            </a:fld>
            <a:endParaRPr lang="it-IT"/>
          </a:p>
        </p:txBody>
      </p:sp>
      <p:sp>
        <p:nvSpPr>
          <p:cNvPr id="9" name="Segnaposto numero diapositiva 8"/>
          <p:cNvSpPr>
            <a:spLocks noGrp="1"/>
          </p:cNvSpPr>
          <p:nvPr>
            <p:ph type="sldNum" sz="quarter" idx="15"/>
          </p:nvPr>
        </p:nvSpPr>
        <p:spPr/>
        <p:txBody>
          <a:bodyPr/>
          <a:lstStyle/>
          <a:p>
            <a:fld id="{9FA67354-4251-4217-BC39-06C53BC75A5E}" type="slidenum">
              <a:rPr lang="it-IT" smtClean="0"/>
              <a:pPr/>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8" name="Segnaposto data 7"/>
          <p:cNvSpPr>
            <a:spLocks noGrp="1"/>
          </p:cNvSpPr>
          <p:nvPr>
            <p:ph type="dt" sz="half" idx="10"/>
          </p:nvPr>
        </p:nvSpPr>
        <p:spPr/>
        <p:txBody>
          <a:bodyPr/>
          <a:lstStyle/>
          <a:p>
            <a:fld id="{48568FAB-23CD-4322-BC2D-CE1A65C6F0E5}" type="datetimeFigureOut">
              <a:rPr lang="it-IT" smtClean="0"/>
              <a:pPr/>
              <a:t>21/04/2022</a:t>
            </a:fld>
            <a:endParaRPr lang="it-IT"/>
          </a:p>
        </p:txBody>
      </p:sp>
      <p:sp>
        <p:nvSpPr>
          <p:cNvPr id="9" name="Segnaposto numero diapositiva 8"/>
          <p:cNvSpPr>
            <a:spLocks noGrp="1"/>
          </p:cNvSpPr>
          <p:nvPr>
            <p:ph type="sldNum" sz="quarter" idx="11"/>
          </p:nvPr>
        </p:nvSpPr>
        <p:spPr/>
        <p:txBody>
          <a:bodyPr/>
          <a:lstStyle/>
          <a:p>
            <a:fld id="{9FA67354-4251-4217-BC39-06C53BC75A5E}" type="slidenum">
              <a:rPr lang="it-IT" smtClean="0"/>
              <a:pPr/>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8568FAB-23CD-4322-BC2D-CE1A65C6F0E5}" type="datetimeFigureOut">
              <a:rPr lang="it-IT" smtClean="0"/>
              <a:pPr/>
              <a:t>21/04/2022</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FA67354-4251-4217-BC39-06C53BC75A5E}" type="slidenum">
              <a:rPr lang="it-IT" smtClean="0"/>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1268760"/>
            <a:ext cx="8640960" cy="5400600"/>
          </a:xfrm>
          <a:solidFill>
            <a:schemeClr val="accent2"/>
          </a:solidFill>
        </p:spPr>
        <p:txBody>
          <a:bodyPr>
            <a:normAutofit/>
          </a:bodyPr>
          <a:lstStyle/>
          <a:p>
            <a:pPr marL="0" indent="0">
              <a:buNone/>
            </a:pPr>
            <a:endParaRPr lang="it-IT" dirty="0"/>
          </a:p>
          <a:p>
            <a:pPr marL="0" indent="0">
              <a:buNone/>
            </a:pPr>
            <a:endParaRPr lang="it-IT" dirty="0"/>
          </a:p>
          <a:p>
            <a:pPr marL="0" indent="0" algn="ctr">
              <a:buNone/>
            </a:pPr>
            <a:r>
              <a:rPr lang="it-IT" dirty="0">
                <a:solidFill>
                  <a:schemeClr val="bg1"/>
                </a:solidFill>
              </a:rPr>
              <a:t>			La Pastorale della Salute </a:t>
            </a:r>
          </a:p>
          <a:p>
            <a:pPr marL="0" indent="0" algn="ctr">
              <a:buNone/>
            </a:pPr>
            <a:r>
              <a:rPr lang="it-IT" dirty="0">
                <a:solidFill>
                  <a:schemeClr val="bg1"/>
                </a:solidFill>
              </a:rPr>
              <a:t>			nelle Unità Pastorali</a:t>
            </a:r>
          </a:p>
          <a:p>
            <a:pPr marL="0" indent="0" algn="ctr">
              <a:buNone/>
            </a:pPr>
            <a:r>
              <a:rPr lang="it-IT" dirty="0">
                <a:solidFill>
                  <a:schemeClr val="bg1"/>
                </a:solidFill>
              </a:rPr>
              <a:t>			e sul Territorio</a:t>
            </a:r>
          </a:p>
          <a:p>
            <a:pPr marL="0" indent="0" algn="ctr">
              <a:buNone/>
            </a:pPr>
            <a:endParaRPr lang="it-IT" dirty="0">
              <a:solidFill>
                <a:schemeClr val="bg1"/>
              </a:solidFill>
            </a:endParaRPr>
          </a:p>
          <a:p>
            <a:pPr marL="0" indent="0" algn="r">
              <a:buNone/>
            </a:pPr>
            <a:r>
              <a:rPr lang="it-IT" dirty="0">
                <a:solidFill>
                  <a:schemeClr val="bg1"/>
                </a:solidFill>
              </a:rPr>
              <a:t>Don Isidoro Mercuri Giovinazzo</a:t>
            </a:r>
          </a:p>
          <a:p>
            <a:pPr marL="0" indent="0" algn="r">
              <a:buNone/>
            </a:pPr>
            <a:r>
              <a:rPr lang="it-IT" sz="2000" dirty="0">
                <a:solidFill>
                  <a:schemeClr val="bg1"/>
                </a:solidFill>
              </a:rPr>
              <a:t>Presidente Nazionale </a:t>
            </a:r>
            <a:r>
              <a:rPr lang="it-IT" sz="2000" dirty="0" err="1">
                <a:solidFill>
                  <a:schemeClr val="bg1"/>
                </a:solidFill>
              </a:rPr>
              <a:t>A.I.Pa.S</a:t>
            </a:r>
            <a:r>
              <a:rPr lang="it-IT" sz="2000" dirty="0">
                <a:solidFill>
                  <a:schemeClr val="bg1"/>
                </a:solidFill>
              </a:rPr>
              <a:t>.</a:t>
            </a:r>
          </a:p>
          <a:p>
            <a:pPr marL="0" indent="0" algn="r">
              <a:buNone/>
            </a:pPr>
            <a:endParaRPr lang="it-IT" dirty="0">
              <a:solidFill>
                <a:schemeClr val="bg1"/>
              </a:solidFill>
            </a:endParaRPr>
          </a:p>
          <a:p>
            <a:pPr marL="0" indent="0">
              <a:buNone/>
            </a:pPr>
            <a:endParaRPr lang="it-IT" dirty="0">
              <a:solidFill>
                <a:schemeClr val="bg1"/>
              </a:solidFill>
            </a:endParaRPr>
          </a:p>
          <a:p>
            <a:pPr marL="0" indent="0" algn="ctr">
              <a:buNone/>
            </a:pPr>
            <a:endParaRPr lang="it-IT" dirty="0">
              <a:solidFill>
                <a:schemeClr val="bg1"/>
              </a:solidFill>
            </a:endParaRPr>
          </a:p>
        </p:txBody>
      </p:sp>
      <p:sp>
        <p:nvSpPr>
          <p:cNvPr id="3" name="Titolo 2"/>
          <p:cNvSpPr>
            <a:spLocks noGrp="1"/>
          </p:cNvSpPr>
          <p:nvPr>
            <p:ph type="title"/>
          </p:nvPr>
        </p:nvSpPr>
        <p:spPr>
          <a:xfrm>
            <a:off x="251520" y="152400"/>
            <a:ext cx="8640960" cy="1116360"/>
          </a:xfrm>
          <a:solidFill>
            <a:srgbClr val="FFC000"/>
          </a:solidFill>
        </p:spPr>
        <p:txBody>
          <a:bodyPr>
            <a:normAutofit/>
          </a:bodyPr>
          <a:lstStyle/>
          <a:p>
            <a:pPr algn="ctr"/>
            <a:endParaRPr lang="it-IT" sz="800" dirty="0">
              <a:solidFill>
                <a:srgbClr val="FF0000"/>
              </a:solidFill>
            </a:endParaRPr>
          </a:p>
        </p:txBody>
      </p:sp>
      <p:pic>
        <p:nvPicPr>
          <p:cNvPr id="1026" name="Picture 2" descr="C:\Users\Isidoro\Desktop\San Francesco.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8620"/>
            <a:ext cx="3240360"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140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472608"/>
          </a:xfrm>
          <a:solidFill>
            <a:schemeClr val="accent2"/>
          </a:solidFill>
        </p:spPr>
        <p:txBody>
          <a:bodyPr>
            <a:normAutofit/>
          </a:bodyPr>
          <a:lstStyle/>
          <a:p>
            <a:pPr marL="0" indent="0">
              <a:buNone/>
            </a:pPr>
            <a:endParaRPr lang="it-IT" dirty="0">
              <a:solidFill>
                <a:schemeClr val="bg1"/>
              </a:solidFill>
            </a:endParaRPr>
          </a:p>
        </p:txBody>
      </p:sp>
      <p:sp>
        <p:nvSpPr>
          <p:cNvPr id="4" name="Titolo 2"/>
          <p:cNvSpPr>
            <a:spLocks noGrp="1"/>
          </p:cNvSpPr>
          <p:nvPr>
            <p:ph type="title"/>
          </p:nvPr>
        </p:nvSpPr>
        <p:spPr>
          <a:xfrm>
            <a:off x="457200" y="152400"/>
            <a:ext cx="8229600" cy="828328"/>
          </a:xfrm>
          <a:solidFill>
            <a:srgbClr val="FFC000"/>
          </a:solidFill>
        </p:spPr>
        <p:txBody>
          <a:bodyPr>
            <a:normAutofit/>
          </a:bodyPr>
          <a:lstStyle/>
          <a:p>
            <a:pPr algn="ctr"/>
            <a:r>
              <a:rPr lang="it-IT" dirty="0">
                <a:solidFill>
                  <a:srgbClr val="FF0000"/>
                </a:solidFill>
              </a:rPr>
              <a:t>Alcuni importanti riferimenti</a:t>
            </a:r>
          </a:p>
        </p:txBody>
      </p:sp>
      <p:sp>
        <p:nvSpPr>
          <p:cNvPr id="5" name="Ovale 4"/>
          <p:cNvSpPr/>
          <p:nvPr/>
        </p:nvSpPr>
        <p:spPr>
          <a:xfrm>
            <a:off x="611560" y="2914276"/>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chemeClr val="bg1"/>
                </a:solidFill>
              </a:rPr>
              <a:t>Sacrosanctum</a:t>
            </a:r>
            <a:r>
              <a:rPr lang="it-IT" dirty="0">
                <a:solidFill>
                  <a:schemeClr val="bg1"/>
                </a:solidFill>
              </a:rPr>
              <a:t> </a:t>
            </a:r>
            <a:r>
              <a:rPr lang="it-IT" dirty="0" err="1">
                <a:solidFill>
                  <a:schemeClr val="bg1"/>
                </a:solidFill>
              </a:rPr>
              <a:t>Concilium</a:t>
            </a:r>
            <a:r>
              <a:rPr lang="it-IT" dirty="0">
                <a:solidFill>
                  <a:schemeClr val="bg1"/>
                </a:solidFill>
              </a:rPr>
              <a:t>, 42a</a:t>
            </a:r>
            <a:endParaRPr lang="it-IT" dirty="0"/>
          </a:p>
        </p:txBody>
      </p:sp>
      <p:sp>
        <p:nvSpPr>
          <p:cNvPr id="6" name="Ovale 5"/>
          <p:cNvSpPr/>
          <p:nvPr/>
        </p:nvSpPr>
        <p:spPr>
          <a:xfrm>
            <a:off x="6008293" y="2914276"/>
            <a:ext cx="2520280" cy="9832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Lumen </a:t>
            </a:r>
            <a:r>
              <a:rPr lang="it-IT" dirty="0" err="1">
                <a:solidFill>
                  <a:schemeClr val="bg1"/>
                </a:solidFill>
              </a:rPr>
              <a:t>Gentium</a:t>
            </a:r>
            <a:r>
              <a:rPr lang="it-IT" dirty="0">
                <a:solidFill>
                  <a:schemeClr val="bg1"/>
                </a:solidFill>
              </a:rPr>
              <a:t>, 26a</a:t>
            </a:r>
            <a:endParaRPr lang="it-IT" dirty="0"/>
          </a:p>
        </p:txBody>
      </p:sp>
      <p:sp>
        <p:nvSpPr>
          <p:cNvPr id="7" name="Ovale 6"/>
          <p:cNvSpPr/>
          <p:nvPr/>
        </p:nvSpPr>
        <p:spPr>
          <a:xfrm>
            <a:off x="2987825" y="3465441"/>
            <a:ext cx="2979974" cy="11770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chemeClr val="bg1"/>
                </a:solidFill>
              </a:rPr>
              <a:t>Apostolicam</a:t>
            </a:r>
            <a:r>
              <a:rPr lang="it-IT" dirty="0">
                <a:solidFill>
                  <a:schemeClr val="bg1"/>
                </a:solidFill>
              </a:rPr>
              <a:t> </a:t>
            </a:r>
            <a:r>
              <a:rPr lang="it-IT" dirty="0" err="1">
                <a:solidFill>
                  <a:schemeClr val="bg1"/>
                </a:solidFill>
              </a:rPr>
              <a:t>Actuositatem</a:t>
            </a:r>
            <a:r>
              <a:rPr lang="it-IT" dirty="0">
                <a:solidFill>
                  <a:schemeClr val="bg1"/>
                </a:solidFill>
              </a:rPr>
              <a:t>, 10ab</a:t>
            </a:r>
            <a:endParaRPr lang="it-IT" dirty="0"/>
          </a:p>
        </p:txBody>
      </p:sp>
      <p:sp>
        <p:nvSpPr>
          <p:cNvPr id="8" name="Ovale 7"/>
          <p:cNvSpPr/>
          <p:nvPr/>
        </p:nvSpPr>
        <p:spPr>
          <a:xfrm>
            <a:off x="899592" y="4642468"/>
            <a:ext cx="3168352" cy="11627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il Codice di Diritto Canonico </a:t>
            </a:r>
          </a:p>
          <a:p>
            <a:pPr algn="ctr"/>
            <a:r>
              <a:rPr lang="it-IT" dirty="0">
                <a:solidFill>
                  <a:schemeClr val="bg1"/>
                </a:solidFill>
              </a:rPr>
              <a:t>(can. 515,1; 518; 519)</a:t>
            </a:r>
            <a:endParaRPr lang="it-IT" dirty="0"/>
          </a:p>
        </p:txBody>
      </p:sp>
      <p:sp>
        <p:nvSpPr>
          <p:cNvPr id="9" name="Elaborazione alternativa 8"/>
          <p:cNvSpPr/>
          <p:nvPr/>
        </p:nvSpPr>
        <p:spPr>
          <a:xfrm>
            <a:off x="2873388" y="1412776"/>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Parrocchia</a:t>
            </a:r>
            <a:endParaRPr lang="it-IT" sz="4000" dirty="0"/>
          </a:p>
        </p:txBody>
      </p:sp>
      <p:sp>
        <p:nvSpPr>
          <p:cNvPr id="10" name="Ovale 9"/>
          <p:cNvSpPr/>
          <p:nvPr/>
        </p:nvSpPr>
        <p:spPr>
          <a:xfrm>
            <a:off x="5436096" y="4509120"/>
            <a:ext cx="3092477"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chemeClr val="bg1"/>
                </a:solidFill>
              </a:rPr>
              <a:t>Christifideles</a:t>
            </a:r>
            <a:r>
              <a:rPr lang="it-IT" dirty="0">
                <a:solidFill>
                  <a:schemeClr val="bg1"/>
                </a:solidFill>
              </a:rPr>
              <a:t> laici n.26</a:t>
            </a:r>
            <a:endParaRPr lang="it-IT" dirty="0"/>
          </a:p>
        </p:txBody>
      </p:sp>
    </p:spTree>
    <p:extLst>
      <p:ext uri="{BB962C8B-B14F-4D97-AF65-F5344CB8AC3E}">
        <p14:creationId xmlns:p14="http://schemas.microsoft.com/office/powerpoint/2010/main" val="2363461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544616"/>
          </a:xfrm>
          <a:solidFill>
            <a:schemeClr val="accent2"/>
          </a:solidFill>
        </p:spPr>
        <p:txBody>
          <a:bodyPr>
            <a:normAutofit/>
          </a:bodyPr>
          <a:lstStyle/>
          <a:p>
            <a:endParaRPr lang="it-IT" dirty="0"/>
          </a:p>
          <a:p>
            <a:endParaRPr lang="it-IT" dirty="0"/>
          </a:p>
        </p:txBody>
      </p:sp>
      <p:sp>
        <p:nvSpPr>
          <p:cNvPr id="4" name="Titolo 2"/>
          <p:cNvSpPr>
            <a:spLocks noGrp="1"/>
          </p:cNvSpPr>
          <p:nvPr>
            <p:ph type="title"/>
          </p:nvPr>
        </p:nvSpPr>
        <p:spPr>
          <a:xfrm>
            <a:off x="457200" y="152400"/>
            <a:ext cx="8229600" cy="756320"/>
          </a:xfrm>
          <a:solidFill>
            <a:srgbClr val="FFC000"/>
          </a:solidFill>
        </p:spPr>
        <p:txBody>
          <a:bodyPr>
            <a:normAutofit/>
          </a:bodyPr>
          <a:lstStyle/>
          <a:p>
            <a:pPr algn="ctr"/>
            <a:r>
              <a:rPr lang="it-IT" dirty="0">
                <a:solidFill>
                  <a:srgbClr val="FF0000"/>
                </a:solidFill>
              </a:rPr>
              <a:t>Parrocchia e Pastorale Sanitaria</a:t>
            </a:r>
          </a:p>
        </p:txBody>
      </p:sp>
      <p:sp>
        <p:nvSpPr>
          <p:cNvPr id="5" name="Elaborazione alternativa 4"/>
          <p:cNvSpPr/>
          <p:nvPr/>
        </p:nvSpPr>
        <p:spPr>
          <a:xfrm>
            <a:off x="2873388" y="1412776"/>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Parrocchia</a:t>
            </a:r>
            <a:endParaRPr lang="it-IT" sz="4000" dirty="0"/>
          </a:p>
        </p:txBody>
      </p:sp>
      <p:sp>
        <p:nvSpPr>
          <p:cNvPr id="6" name="Ovale 5"/>
          <p:cNvSpPr/>
          <p:nvPr/>
        </p:nvSpPr>
        <p:spPr>
          <a:xfrm>
            <a:off x="1847274" y="3214255"/>
            <a:ext cx="536459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Attenzione  a tutte le tappe dell’esistenza</a:t>
            </a:r>
            <a:endParaRPr lang="it-IT"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24744"/>
            <a:ext cx="8291264" cy="5544616"/>
          </a:xfrm>
          <a:solidFill>
            <a:schemeClr val="accent2"/>
          </a:solidFill>
        </p:spPr>
        <p:txBody>
          <a:bodyPr>
            <a:normAutofit/>
          </a:bodyPr>
          <a:lstStyle/>
          <a:p>
            <a:endParaRPr lang="it-IT" dirty="0"/>
          </a:p>
        </p:txBody>
      </p:sp>
      <p:sp>
        <p:nvSpPr>
          <p:cNvPr id="4" name="Elaborazione alternativa 3"/>
          <p:cNvSpPr/>
          <p:nvPr/>
        </p:nvSpPr>
        <p:spPr>
          <a:xfrm>
            <a:off x="2771800" y="1412776"/>
            <a:ext cx="3888432" cy="12241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Unità pastorale</a:t>
            </a:r>
            <a:endParaRPr lang="it-IT" sz="4000" dirty="0"/>
          </a:p>
        </p:txBody>
      </p:sp>
      <p:sp>
        <p:nvSpPr>
          <p:cNvPr id="5" name="Ovale 4"/>
          <p:cNvSpPr/>
          <p:nvPr/>
        </p:nvSpPr>
        <p:spPr>
          <a:xfrm>
            <a:off x="1259632" y="3140968"/>
            <a:ext cx="669674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un insieme di parrocchie vicine tra loro</a:t>
            </a:r>
            <a:endParaRPr lang="it-IT" sz="2800" dirty="0"/>
          </a:p>
        </p:txBody>
      </p:sp>
      <p:sp>
        <p:nvSpPr>
          <p:cNvPr id="6" name="Ovale 5"/>
          <p:cNvSpPr/>
          <p:nvPr/>
        </p:nvSpPr>
        <p:spPr>
          <a:xfrm>
            <a:off x="829424" y="4725144"/>
            <a:ext cx="3022496" cy="1223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affini per tipo di territorio </a:t>
            </a:r>
            <a:endParaRPr lang="it-IT" dirty="0"/>
          </a:p>
        </p:txBody>
      </p:sp>
      <p:sp>
        <p:nvSpPr>
          <p:cNvPr id="7" name="Ovale 6"/>
          <p:cNvSpPr/>
          <p:nvPr/>
        </p:nvSpPr>
        <p:spPr>
          <a:xfrm>
            <a:off x="5436096" y="4725144"/>
            <a:ext cx="3015952" cy="12420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affini per condizioni di vita degli abitanti </a:t>
            </a:r>
            <a:endParaRPr lang="it-IT" dirty="0"/>
          </a:p>
        </p:txBody>
      </p:sp>
      <p:sp>
        <p:nvSpPr>
          <p:cNvPr id="8" name="Titolo 1"/>
          <p:cNvSpPr txBox="1">
            <a:spLocks/>
          </p:cNvSpPr>
          <p:nvPr/>
        </p:nvSpPr>
        <p:spPr>
          <a:xfrm>
            <a:off x="455104" y="271291"/>
            <a:ext cx="8293360" cy="936104"/>
          </a:xfrm>
          <a:prstGeom prst="rect">
            <a:avLst/>
          </a:prstGeom>
          <a:solidFill>
            <a:srgbClr val="FFC000"/>
          </a:solidFill>
          <a:ln w="6350" cap="rnd">
            <a:solidFill>
              <a:schemeClr val="accent1"/>
            </a:solidFill>
          </a:ln>
        </p:spPr>
        <p:txBody>
          <a:bodyPr vert="horz" rtlCol="0" anchor="b" anchorCtr="0">
            <a:normAutofit fontScale="32500" lnSpcReduction="20000"/>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pPr algn="ctr"/>
            <a:endParaRPr lang="it-IT" sz="4000" dirty="0">
              <a:solidFill>
                <a:srgbClr val="FF0000"/>
              </a:solidFill>
            </a:endParaRPr>
          </a:p>
          <a:p>
            <a:pPr algn="ctr"/>
            <a:br>
              <a:rPr lang="it-IT" sz="4000" dirty="0">
                <a:solidFill>
                  <a:srgbClr val="FF0000"/>
                </a:solidFill>
              </a:rPr>
            </a:br>
            <a:r>
              <a:rPr lang="it-IT" sz="11100" dirty="0">
                <a:solidFill>
                  <a:srgbClr val="FF0000"/>
                </a:solidFill>
              </a:rPr>
              <a:t>COMUNITA’ CRISTIANA  </a:t>
            </a:r>
          </a:p>
        </p:txBody>
      </p:sp>
    </p:spTree>
    <p:extLst>
      <p:ext uri="{BB962C8B-B14F-4D97-AF65-F5344CB8AC3E}">
        <p14:creationId xmlns:p14="http://schemas.microsoft.com/office/powerpoint/2010/main" val="2546033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544616"/>
          </a:xfrm>
          <a:solidFill>
            <a:schemeClr val="accent2"/>
          </a:solidFill>
        </p:spPr>
        <p:txBody>
          <a:bodyPr/>
          <a:lstStyle/>
          <a:p>
            <a:endParaRPr lang="it-IT" dirty="0">
              <a:solidFill>
                <a:schemeClr val="bg1"/>
              </a:solidFill>
            </a:endParaRPr>
          </a:p>
        </p:txBody>
      </p:sp>
      <p:sp>
        <p:nvSpPr>
          <p:cNvPr id="3" name="Titolo 2"/>
          <p:cNvSpPr>
            <a:spLocks noGrp="1"/>
          </p:cNvSpPr>
          <p:nvPr>
            <p:ph type="title"/>
          </p:nvPr>
        </p:nvSpPr>
        <p:spPr>
          <a:xfrm>
            <a:off x="457200" y="152400"/>
            <a:ext cx="8229600" cy="756320"/>
          </a:xfrm>
          <a:solidFill>
            <a:srgbClr val="FFC000"/>
          </a:solidFill>
        </p:spPr>
        <p:txBody>
          <a:bodyPr/>
          <a:lstStyle/>
          <a:p>
            <a:pPr algn="ctr"/>
            <a:r>
              <a:rPr lang="it-IT" dirty="0">
                <a:solidFill>
                  <a:srgbClr val="FF0000"/>
                </a:solidFill>
              </a:rPr>
              <a:t>Unire le forze</a:t>
            </a:r>
          </a:p>
        </p:txBody>
      </p:sp>
      <p:sp>
        <p:nvSpPr>
          <p:cNvPr id="4" name="Elaborazione alternativa 3"/>
          <p:cNvSpPr/>
          <p:nvPr/>
        </p:nvSpPr>
        <p:spPr>
          <a:xfrm>
            <a:off x="2724380" y="1196364"/>
            <a:ext cx="3888432" cy="12241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La vita pastorale</a:t>
            </a:r>
            <a:endParaRPr lang="it-IT" sz="4000" dirty="0"/>
          </a:p>
        </p:txBody>
      </p:sp>
      <p:sp>
        <p:nvSpPr>
          <p:cNvPr id="6" name="Ovale 5"/>
          <p:cNvSpPr/>
          <p:nvPr/>
        </p:nvSpPr>
        <p:spPr>
          <a:xfrm>
            <a:off x="611560" y="2996952"/>
            <a:ext cx="3022496" cy="1223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Attività di carità e salute</a:t>
            </a:r>
            <a:endParaRPr lang="it-IT" dirty="0"/>
          </a:p>
        </p:txBody>
      </p:sp>
      <p:sp>
        <p:nvSpPr>
          <p:cNvPr id="7" name="Ovale 6"/>
          <p:cNvSpPr/>
          <p:nvPr/>
        </p:nvSpPr>
        <p:spPr>
          <a:xfrm>
            <a:off x="5508104" y="2992759"/>
            <a:ext cx="3022496" cy="1223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Formazione dei catechisti</a:t>
            </a:r>
            <a:endParaRPr lang="it-IT" dirty="0"/>
          </a:p>
        </p:txBody>
      </p:sp>
      <p:sp>
        <p:nvSpPr>
          <p:cNvPr id="8" name="Ovale 7"/>
          <p:cNvSpPr/>
          <p:nvPr/>
        </p:nvSpPr>
        <p:spPr>
          <a:xfrm>
            <a:off x="3157348" y="4581128"/>
            <a:ext cx="3022496" cy="1223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Preparazione al matrimonio </a:t>
            </a:r>
            <a:endParaRPr lang="it-IT" dirty="0"/>
          </a:p>
        </p:txBody>
      </p:sp>
    </p:spTree>
    <p:extLst>
      <p:ext uri="{BB962C8B-B14F-4D97-AF65-F5344CB8AC3E}">
        <p14:creationId xmlns:p14="http://schemas.microsoft.com/office/powerpoint/2010/main" val="1983625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5" y="980728"/>
            <a:ext cx="8172692" cy="5616624"/>
          </a:xfrm>
          <a:solidFill>
            <a:schemeClr val="accent2"/>
          </a:solidFill>
        </p:spPr>
        <p:txBody>
          <a:bodyPr>
            <a:normAutofit/>
          </a:bodyPr>
          <a:lstStyle/>
          <a:p>
            <a:pPr marL="0" indent="0">
              <a:buNone/>
            </a:pPr>
            <a:endParaRPr lang="it-IT" sz="900" dirty="0">
              <a:solidFill>
                <a:schemeClr val="bg1"/>
              </a:solidFill>
            </a:endParaRPr>
          </a:p>
          <a:p>
            <a:pPr marL="0" indent="0">
              <a:buNone/>
            </a:pPr>
            <a:endParaRPr lang="it-IT" sz="1000" dirty="0">
              <a:solidFill>
                <a:schemeClr val="bg1"/>
              </a:solidFill>
            </a:endParaRPr>
          </a:p>
          <a:p>
            <a:pPr marL="0" indent="0">
              <a:buNone/>
            </a:pPr>
            <a:endParaRPr lang="it-IT" sz="1000" dirty="0">
              <a:solidFill>
                <a:schemeClr val="bg1"/>
              </a:solidFill>
            </a:endParaRPr>
          </a:p>
          <a:p>
            <a:endParaRPr lang="it-IT" dirty="0"/>
          </a:p>
          <a:p>
            <a:endParaRPr lang="it-IT" dirty="0"/>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dirty="0">
                <a:solidFill>
                  <a:srgbClr val="FF0000"/>
                </a:solidFill>
              </a:rPr>
              <a:t>1.Elementi di Unità Pastorale</a:t>
            </a:r>
          </a:p>
        </p:txBody>
      </p:sp>
      <p:sp>
        <p:nvSpPr>
          <p:cNvPr id="4" name="Ovale 3"/>
          <p:cNvSpPr/>
          <p:nvPr/>
        </p:nvSpPr>
        <p:spPr>
          <a:xfrm>
            <a:off x="637005" y="1406294"/>
            <a:ext cx="7776864" cy="2232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«LE UNITA’ PASTORALI – Orientamenti e norme» – </a:t>
            </a:r>
            <a:r>
              <a:rPr lang="it-IT" sz="2800" dirty="0" err="1">
                <a:solidFill>
                  <a:schemeClr val="bg1"/>
                </a:solidFill>
              </a:rPr>
              <a:t>ediz</a:t>
            </a:r>
            <a:r>
              <a:rPr lang="it-IT" sz="2800" dirty="0">
                <a:solidFill>
                  <a:schemeClr val="bg1"/>
                </a:solidFill>
              </a:rPr>
              <a:t>.  2009, Severino Card. Poletto Arcivescovo di Torino</a:t>
            </a:r>
          </a:p>
        </p:txBody>
      </p:sp>
      <p:sp>
        <p:nvSpPr>
          <p:cNvPr id="5" name="Ovale 4"/>
          <p:cNvSpPr/>
          <p:nvPr/>
        </p:nvSpPr>
        <p:spPr>
          <a:xfrm>
            <a:off x="2711179" y="5132606"/>
            <a:ext cx="3888432" cy="10802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accent1">
                  <a:lumMod val="50000"/>
                </a:schemeClr>
              </a:buClr>
            </a:pPr>
            <a:r>
              <a:rPr lang="it-IT" dirty="0" err="1">
                <a:solidFill>
                  <a:schemeClr val="bg1"/>
                </a:solidFill>
              </a:rPr>
              <a:t>Ministerialità</a:t>
            </a:r>
            <a:r>
              <a:rPr lang="it-IT" dirty="0">
                <a:solidFill>
                  <a:schemeClr val="bg1"/>
                </a:solidFill>
              </a:rPr>
              <a:t>  diffusa </a:t>
            </a:r>
          </a:p>
        </p:txBody>
      </p:sp>
      <p:sp>
        <p:nvSpPr>
          <p:cNvPr id="6" name="Ovale 5"/>
          <p:cNvSpPr/>
          <p:nvPr/>
        </p:nvSpPr>
        <p:spPr>
          <a:xfrm>
            <a:off x="6068290" y="4005064"/>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chemeClr val="accent1">
                  <a:lumMod val="50000"/>
                </a:schemeClr>
              </a:buClr>
            </a:pPr>
            <a:r>
              <a:rPr lang="it-IT" dirty="0">
                <a:solidFill>
                  <a:schemeClr val="bg1"/>
                </a:solidFill>
              </a:rPr>
              <a:t>Territorio </a:t>
            </a:r>
          </a:p>
        </p:txBody>
      </p:sp>
      <p:sp>
        <p:nvSpPr>
          <p:cNvPr id="7" name="Ovale 6"/>
          <p:cNvSpPr/>
          <p:nvPr/>
        </p:nvSpPr>
        <p:spPr>
          <a:xfrm>
            <a:off x="3395255" y="4005064"/>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Missione</a:t>
            </a:r>
          </a:p>
        </p:txBody>
      </p:sp>
      <p:sp>
        <p:nvSpPr>
          <p:cNvPr id="8" name="Ovale 7"/>
          <p:cNvSpPr/>
          <p:nvPr/>
        </p:nvSpPr>
        <p:spPr>
          <a:xfrm>
            <a:off x="627196" y="4005064"/>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Comunione</a:t>
            </a:r>
          </a:p>
        </p:txBody>
      </p:sp>
    </p:spTree>
    <p:extLst>
      <p:ext uri="{BB962C8B-B14F-4D97-AF65-F5344CB8AC3E}">
        <p14:creationId xmlns:p14="http://schemas.microsoft.com/office/powerpoint/2010/main" val="1707207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760640"/>
          </a:xfrm>
          <a:solidFill>
            <a:schemeClr val="accent2"/>
          </a:solidFill>
        </p:spPr>
        <p:txBody>
          <a:bodyPr>
            <a:normAutofit fontScale="70000" lnSpcReduction="20000"/>
          </a:bodyPr>
          <a:lstStyle/>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sz="4600" dirty="0">
              <a:solidFill>
                <a:schemeClr val="bg1"/>
              </a:solidFill>
            </a:endParaRPr>
          </a:p>
          <a:p>
            <a:pPr marL="0" indent="0" algn="ctr">
              <a:buNone/>
            </a:pPr>
            <a:r>
              <a:rPr lang="it-IT" dirty="0">
                <a:solidFill>
                  <a:schemeClr val="bg1"/>
                </a:solidFill>
              </a:rPr>
              <a:t>San Giovanni Paolo II nella Esortazione apostolica </a:t>
            </a:r>
            <a:r>
              <a:rPr lang="it-IT" dirty="0" err="1">
                <a:solidFill>
                  <a:schemeClr val="bg1"/>
                </a:solidFill>
              </a:rPr>
              <a:t>Christifideles</a:t>
            </a:r>
            <a:r>
              <a:rPr lang="it-IT" dirty="0">
                <a:solidFill>
                  <a:schemeClr val="bg1"/>
                </a:solidFill>
              </a:rPr>
              <a:t> laici (</a:t>
            </a:r>
            <a:r>
              <a:rPr lang="it-IT" dirty="0" err="1">
                <a:solidFill>
                  <a:schemeClr val="bg1"/>
                </a:solidFill>
              </a:rPr>
              <a:t>CfL</a:t>
            </a:r>
            <a:r>
              <a:rPr lang="it-IT" dirty="0">
                <a:solidFill>
                  <a:schemeClr val="bg1"/>
                </a:solidFill>
              </a:rPr>
              <a:t>) scriveva: </a:t>
            </a:r>
          </a:p>
          <a:p>
            <a:pPr marL="0" indent="0" algn="ctr">
              <a:buNone/>
            </a:pPr>
            <a:endParaRPr lang="it-IT" dirty="0">
              <a:solidFill>
                <a:schemeClr val="bg1"/>
              </a:solidFill>
            </a:endParaRPr>
          </a:p>
          <a:p>
            <a:pPr marL="0" indent="0">
              <a:buNone/>
            </a:pPr>
            <a:r>
              <a:rPr lang="it-IT" dirty="0">
                <a:solidFill>
                  <a:schemeClr val="bg1"/>
                </a:solidFill>
              </a:rPr>
              <a:t>“Ora la comunione genera comunione, e si configura essenzialmente come comunione missionaria […].  La comunione e la missione sono profondamente congiunte tra loro, si compenetrano e si implicano mutuamente, al punto che la comunione rappresenta la sorgente e insieme il frutto della missione: la comunione è missionaria e la missione è per la comunione” (</a:t>
            </a:r>
            <a:r>
              <a:rPr lang="it-IT" dirty="0" err="1">
                <a:solidFill>
                  <a:schemeClr val="bg1"/>
                </a:solidFill>
              </a:rPr>
              <a:t>CfL</a:t>
            </a:r>
            <a:r>
              <a:rPr lang="it-IT" dirty="0">
                <a:solidFill>
                  <a:schemeClr val="bg1"/>
                </a:solidFill>
              </a:rPr>
              <a:t> 32).</a:t>
            </a:r>
          </a:p>
          <a:p>
            <a:endParaRPr lang="it-IT" dirty="0"/>
          </a:p>
        </p:txBody>
      </p:sp>
      <p:sp>
        <p:nvSpPr>
          <p:cNvPr id="3" name="Titolo 2"/>
          <p:cNvSpPr>
            <a:spLocks noGrp="1"/>
          </p:cNvSpPr>
          <p:nvPr>
            <p:ph type="title"/>
          </p:nvPr>
        </p:nvSpPr>
        <p:spPr>
          <a:xfrm>
            <a:off x="457200" y="152400"/>
            <a:ext cx="8229600" cy="756320"/>
          </a:xfrm>
          <a:solidFill>
            <a:srgbClr val="FFC000"/>
          </a:solidFill>
        </p:spPr>
        <p:txBody>
          <a:bodyPr/>
          <a:lstStyle/>
          <a:p>
            <a:pPr algn="ctr"/>
            <a:r>
              <a:rPr lang="it-IT" dirty="0">
                <a:solidFill>
                  <a:srgbClr val="FF0000"/>
                </a:solidFill>
              </a:rPr>
              <a:t>2.Elementi di Unità Pastorale</a:t>
            </a:r>
          </a:p>
        </p:txBody>
      </p:sp>
      <p:sp>
        <p:nvSpPr>
          <p:cNvPr id="4" name="Ovale 3"/>
          <p:cNvSpPr/>
          <p:nvPr/>
        </p:nvSpPr>
        <p:spPr>
          <a:xfrm>
            <a:off x="1737163" y="2904308"/>
            <a:ext cx="6264696" cy="1172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bg1"/>
                </a:solidFill>
              </a:rPr>
              <a:t>Progetto inter-parrocchiale comune: evangelizzazione del territorio</a:t>
            </a:r>
          </a:p>
        </p:txBody>
      </p:sp>
      <p:sp>
        <p:nvSpPr>
          <p:cNvPr id="5" name="Ovale 4"/>
          <p:cNvSpPr/>
          <p:nvPr/>
        </p:nvSpPr>
        <p:spPr>
          <a:xfrm>
            <a:off x="515406" y="2132856"/>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Ministeri</a:t>
            </a:r>
          </a:p>
        </p:txBody>
      </p:sp>
      <p:sp>
        <p:nvSpPr>
          <p:cNvPr id="7" name="Ovale 6"/>
          <p:cNvSpPr/>
          <p:nvPr/>
        </p:nvSpPr>
        <p:spPr>
          <a:xfrm>
            <a:off x="6187333" y="2040213"/>
            <a:ext cx="223224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Doni e Carismi</a:t>
            </a:r>
          </a:p>
        </p:txBody>
      </p:sp>
      <p:sp>
        <p:nvSpPr>
          <p:cNvPr id="8" name="Elaborazione alternativa 7"/>
          <p:cNvSpPr/>
          <p:nvPr/>
        </p:nvSpPr>
        <p:spPr>
          <a:xfrm>
            <a:off x="2928717" y="1240663"/>
            <a:ext cx="3240360"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Comunione</a:t>
            </a:r>
          </a:p>
        </p:txBody>
      </p:sp>
    </p:spTree>
    <p:extLst>
      <p:ext uri="{BB962C8B-B14F-4D97-AF65-F5344CB8AC3E}">
        <p14:creationId xmlns:p14="http://schemas.microsoft.com/office/powerpoint/2010/main" val="1140124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544616"/>
          </a:xfrm>
          <a:solidFill>
            <a:schemeClr val="accent2"/>
          </a:solidFill>
        </p:spPr>
        <p:txBody>
          <a:bodyPr>
            <a:normAutofit/>
          </a:bodyPr>
          <a:lstStyle/>
          <a:p>
            <a:pPr marL="0" indent="0">
              <a:buClr>
                <a:schemeClr val="accent1">
                  <a:lumMod val="50000"/>
                </a:schemeClr>
              </a:buClr>
              <a:buNone/>
            </a:pPr>
            <a:endParaRPr lang="it-IT" dirty="0">
              <a:solidFill>
                <a:schemeClr val="bg1"/>
              </a:solidFill>
            </a:endParaRPr>
          </a:p>
        </p:txBody>
      </p:sp>
      <p:sp>
        <p:nvSpPr>
          <p:cNvPr id="3" name="Titolo 2"/>
          <p:cNvSpPr>
            <a:spLocks noGrp="1"/>
          </p:cNvSpPr>
          <p:nvPr>
            <p:ph type="title"/>
          </p:nvPr>
        </p:nvSpPr>
        <p:spPr>
          <a:xfrm>
            <a:off x="457200" y="152400"/>
            <a:ext cx="8229600" cy="756320"/>
          </a:xfrm>
          <a:solidFill>
            <a:srgbClr val="FFC000"/>
          </a:solidFill>
        </p:spPr>
        <p:txBody>
          <a:bodyPr/>
          <a:lstStyle/>
          <a:p>
            <a:pPr algn="ctr"/>
            <a:r>
              <a:rPr lang="it-IT" dirty="0">
                <a:solidFill>
                  <a:srgbClr val="FF0000"/>
                </a:solidFill>
              </a:rPr>
              <a:t>3.Elementi di Unità Pastorale</a:t>
            </a:r>
            <a:endParaRPr lang="it-IT" dirty="0"/>
          </a:p>
        </p:txBody>
      </p:sp>
      <p:sp>
        <p:nvSpPr>
          <p:cNvPr id="4" name="Elaborazione alternativa 3"/>
          <p:cNvSpPr/>
          <p:nvPr/>
        </p:nvSpPr>
        <p:spPr>
          <a:xfrm>
            <a:off x="2928717" y="1240663"/>
            <a:ext cx="3240360"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Missione</a:t>
            </a:r>
          </a:p>
        </p:txBody>
      </p:sp>
      <p:sp>
        <p:nvSpPr>
          <p:cNvPr id="5" name="Ovale 4"/>
          <p:cNvSpPr/>
          <p:nvPr/>
        </p:nvSpPr>
        <p:spPr>
          <a:xfrm>
            <a:off x="1619672" y="2420888"/>
            <a:ext cx="6264696" cy="1172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bg1"/>
                </a:solidFill>
              </a:rPr>
              <a:t>Comunicare a tutti il messaggio di salvezza del Regno</a:t>
            </a:r>
          </a:p>
        </p:txBody>
      </p:sp>
      <p:sp>
        <p:nvSpPr>
          <p:cNvPr id="6" name="Ovale 5"/>
          <p:cNvSpPr/>
          <p:nvPr/>
        </p:nvSpPr>
        <p:spPr>
          <a:xfrm>
            <a:off x="755576" y="3836640"/>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Non procedere da sola</a:t>
            </a:r>
          </a:p>
        </p:txBody>
      </p:sp>
      <p:sp>
        <p:nvSpPr>
          <p:cNvPr id="7" name="Ovale 6"/>
          <p:cNvSpPr/>
          <p:nvPr/>
        </p:nvSpPr>
        <p:spPr>
          <a:xfrm>
            <a:off x="5818082" y="3880761"/>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Stimolare i propri membri</a:t>
            </a:r>
          </a:p>
        </p:txBody>
      </p:sp>
      <p:sp>
        <p:nvSpPr>
          <p:cNvPr id="8" name="Ovale 7"/>
          <p:cNvSpPr/>
          <p:nvPr/>
        </p:nvSpPr>
        <p:spPr>
          <a:xfrm>
            <a:off x="2699792" y="4700736"/>
            <a:ext cx="3672408" cy="1104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Una chiesa in uscita</a:t>
            </a:r>
          </a:p>
        </p:txBody>
      </p:sp>
    </p:spTree>
    <p:extLst>
      <p:ext uri="{BB962C8B-B14F-4D97-AF65-F5344CB8AC3E}">
        <p14:creationId xmlns:p14="http://schemas.microsoft.com/office/powerpoint/2010/main" val="2434418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544616"/>
          </a:xfrm>
          <a:solidFill>
            <a:schemeClr val="accent2"/>
          </a:solidFill>
        </p:spPr>
        <p:txBody>
          <a:bodyPr>
            <a:normAutofit/>
          </a:bodyPr>
          <a:lstStyle/>
          <a:p>
            <a:pPr marL="0" indent="0">
              <a:buClr>
                <a:schemeClr val="accent1">
                  <a:lumMod val="50000"/>
                </a:schemeClr>
              </a:buClr>
              <a:buNone/>
            </a:pPr>
            <a:endParaRPr lang="it-IT" dirty="0">
              <a:solidFill>
                <a:schemeClr val="bg1"/>
              </a:solidFill>
            </a:endParaRPr>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dirty="0">
                <a:solidFill>
                  <a:srgbClr val="FF0000"/>
                </a:solidFill>
              </a:rPr>
              <a:t>4.Elementi di Unità Pastorale</a:t>
            </a:r>
            <a:endParaRPr lang="it-IT" dirty="0"/>
          </a:p>
        </p:txBody>
      </p:sp>
      <p:sp>
        <p:nvSpPr>
          <p:cNvPr id="4" name="Elaborazione alternativa 3"/>
          <p:cNvSpPr/>
          <p:nvPr/>
        </p:nvSpPr>
        <p:spPr>
          <a:xfrm>
            <a:off x="2928717" y="1240663"/>
            <a:ext cx="3240360"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Territorio</a:t>
            </a:r>
          </a:p>
        </p:txBody>
      </p:sp>
      <p:sp>
        <p:nvSpPr>
          <p:cNvPr id="6" name="Ovale 5"/>
          <p:cNvSpPr/>
          <p:nvPr/>
        </p:nvSpPr>
        <p:spPr>
          <a:xfrm>
            <a:off x="6148683" y="3645024"/>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luoghi d’incontro</a:t>
            </a:r>
          </a:p>
        </p:txBody>
      </p:sp>
      <p:sp>
        <p:nvSpPr>
          <p:cNvPr id="7" name="Ovale 6"/>
          <p:cNvSpPr/>
          <p:nvPr/>
        </p:nvSpPr>
        <p:spPr>
          <a:xfrm>
            <a:off x="611560" y="3836640"/>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sistemi di vita</a:t>
            </a:r>
          </a:p>
        </p:txBody>
      </p:sp>
      <p:sp>
        <p:nvSpPr>
          <p:cNvPr id="8" name="Ovale 7"/>
          <p:cNvSpPr/>
          <p:nvPr/>
        </p:nvSpPr>
        <p:spPr>
          <a:xfrm>
            <a:off x="3342240" y="2725363"/>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culture</a:t>
            </a:r>
          </a:p>
        </p:txBody>
      </p:sp>
      <p:sp>
        <p:nvSpPr>
          <p:cNvPr id="9" name="Ovale 8"/>
          <p:cNvSpPr/>
          <p:nvPr/>
        </p:nvSpPr>
        <p:spPr>
          <a:xfrm>
            <a:off x="6084168" y="2293315"/>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istituzioni</a:t>
            </a:r>
          </a:p>
        </p:txBody>
      </p:sp>
      <p:sp>
        <p:nvSpPr>
          <p:cNvPr id="10" name="Ovale 9"/>
          <p:cNvSpPr/>
          <p:nvPr/>
        </p:nvSpPr>
        <p:spPr>
          <a:xfrm>
            <a:off x="515406" y="2293315"/>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relazioni</a:t>
            </a:r>
          </a:p>
        </p:txBody>
      </p:sp>
      <p:sp>
        <p:nvSpPr>
          <p:cNvPr id="11" name="Ovale 10"/>
          <p:cNvSpPr/>
          <p:nvPr/>
        </p:nvSpPr>
        <p:spPr>
          <a:xfrm>
            <a:off x="1547664" y="4523540"/>
            <a:ext cx="6264696" cy="1773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a:solidFill>
                  <a:schemeClr val="bg1"/>
                </a:solidFill>
              </a:rPr>
              <a:t>progetto missionario comune e condiviso</a:t>
            </a:r>
          </a:p>
        </p:txBody>
      </p:sp>
    </p:spTree>
    <p:extLst>
      <p:ext uri="{BB962C8B-B14F-4D97-AF65-F5344CB8AC3E}">
        <p14:creationId xmlns:p14="http://schemas.microsoft.com/office/powerpoint/2010/main" val="101523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832648"/>
          </a:xfrm>
          <a:solidFill>
            <a:schemeClr val="accent2"/>
          </a:solidFill>
        </p:spPr>
        <p:txBody>
          <a:bodyPr>
            <a:normAutofit/>
          </a:bodyPr>
          <a:lstStyle/>
          <a:p>
            <a:pPr>
              <a:buClr>
                <a:schemeClr val="accent1">
                  <a:lumMod val="50000"/>
                </a:schemeClr>
              </a:buClr>
              <a:buFont typeface="Wingdings" panose="05000000000000000000" pitchFamily="2" charset="2"/>
              <a:buChar char="Ø"/>
            </a:pPr>
            <a:endParaRPr lang="it-IT" dirty="0">
              <a:solidFill>
                <a:schemeClr val="bg1"/>
              </a:solidFill>
            </a:endParaRPr>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dirty="0">
                <a:solidFill>
                  <a:srgbClr val="FF0000"/>
                </a:solidFill>
              </a:rPr>
              <a:t>5.Elementi di Unità Pastorale</a:t>
            </a:r>
            <a:endParaRPr lang="it-IT" dirty="0"/>
          </a:p>
        </p:txBody>
      </p:sp>
      <p:sp>
        <p:nvSpPr>
          <p:cNvPr id="4" name="Elaborazione alternativa 3"/>
          <p:cNvSpPr/>
          <p:nvPr/>
        </p:nvSpPr>
        <p:spPr>
          <a:xfrm>
            <a:off x="2928716" y="1124744"/>
            <a:ext cx="3659508" cy="132424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err="1">
                <a:solidFill>
                  <a:schemeClr val="bg1"/>
                </a:solidFill>
              </a:rPr>
              <a:t>Ministerialità</a:t>
            </a:r>
            <a:r>
              <a:rPr lang="it-IT" sz="4000" b="1" dirty="0">
                <a:solidFill>
                  <a:schemeClr val="bg1"/>
                </a:solidFill>
              </a:rPr>
              <a:t> diffusa</a:t>
            </a:r>
          </a:p>
        </p:txBody>
      </p:sp>
      <p:sp>
        <p:nvSpPr>
          <p:cNvPr id="5" name="Ovale 4"/>
          <p:cNvSpPr/>
          <p:nvPr/>
        </p:nvSpPr>
        <p:spPr>
          <a:xfrm>
            <a:off x="885317" y="2636911"/>
            <a:ext cx="7488832" cy="29523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a:solidFill>
                  <a:schemeClr val="bg1"/>
                </a:solidFill>
              </a:rPr>
              <a:t>Il concreto aiuto che una parrocchia può offrire  ad un altra vicina</a:t>
            </a:r>
          </a:p>
        </p:txBody>
      </p:sp>
      <p:sp>
        <p:nvSpPr>
          <p:cNvPr id="6" name="Rettangolo 5"/>
          <p:cNvSpPr/>
          <p:nvPr/>
        </p:nvSpPr>
        <p:spPr>
          <a:xfrm>
            <a:off x="1370290" y="5863238"/>
            <a:ext cx="6768752" cy="5900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nel rispetto e nella promozione dell’identità di </a:t>
            </a:r>
          </a:p>
          <a:p>
            <a:pPr algn="ctr"/>
            <a:r>
              <a:rPr lang="it-IT" dirty="0">
                <a:solidFill>
                  <a:schemeClr val="bg1"/>
                </a:solidFill>
              </a:rPr>
              <a:t>ogni comunità parrocchiale </a:t>
            </a:r>
            <a:endParaRPr lang="it-IT" dirty="0"/>
          </a:p>
        </p:txBody>
      </p:sp>
    </p:spTree>
    <p:extLst>
      <p:ext uri="{BB962C8B-B14F-4D97-AF65-F5344CB8AC3E}">
        <p14:creationId xmlns:p14="http://schemas.microsoft.com/office/powerpoint/2010/main" val="3118010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688632"/>
          </a:xfrm>
          <a:solidFill>
            <a:schemeClr val="accent2"/>
          </a:solidFill>
        </p:spPr>
        <p:txBody>
          <a:bodyPr>
            <a:normAutofit/>
          </a:bodyPr>
          <a:lstStyle/>
          <a:p>
            <a:pPr marL="0" indent="0">
              <a:buClr>
                <a:schemeClr val="bg2"/>
              </a:buClr>
              <a:buNone/>
            </a:pPr>
            <a:endParaRPr lang="it-IT" dirty="0">
              <a:solidFill>
                <a:schemeClr val="bg1"/>
              </a:solidFill>
            </a:endParaRPr>
          </a:p>
          <a:p>
            <a:pPr>
              <a:buClr>
                <a:schemeClr val="bg2"/>
              </a:buClr>
              <a:buFont typeface="Wingdings" panose="05000000000000000000" pitchFamily="2" charset="2"/>
              <a:buChar char="Ø"/>
            </a:pPr>
            <a:endParaRPr lang="it-IT" dirty="0">
              <a:solidFill>
                <a:schemeClr val="bg1"/>
              </a:solidFill>
            </a:endParaRPr>
          </a:p>
          <a:p>
            <a:pPr>
              <a:buClr>
                <a:schemeClr val="bg2"/>
              </a:buClr>
              <a:buFont typeface="Wingdings" panose="05000000000000000000" pitchFamily="2" charset="2"/>
              <a:buChar char="Ø"/>
            </a:pPr>
            <a:endParaRPr lang="it-IT" dirty="0">
              <a:solidFill>
                <a:schemeClr val="bg1"/>
              </a:solidFill>
            </a:endParaRPr>
          </a:p>
          <a:p>
            <a:pPr>
              <a:buClr>
                <a:schemeClr val="bg2"/>
              </a:buClr>
              <a:buFont typeface="Wingdings" panose="05000000000000000000" pitchFamily="2" charset="2"/>
              <a:buChar char="Ø"/>
            </a:pPr>
            <a:endParaRPr lang="it-IT" dirty="0">
              <a:solidFill>
                <a:schemeClr val="bg1"/>
              </a:solidFill>
            </a:endParaRPr>
          </a:p>
          <a:p>
            <a:pPr marL="0" indent="0">
              <a:buNone/>
            </a:pPr>
            <a:endParaRPr lang="it-IT" dirty="0"/>
          </a:p>
        </p:txBody>
      </p:sp>
      <p:sp>
        <p:nvSpPr>
          <p:cNvPr id="3" name="Titolo 2"/>
          <p:cNvSpPr>
            <a:spLocks noGrp="1"/>
          </p:cNvSpPr>
          <p:nvPr>
            <p:ph type="title"/>
          </p:nvPr>
        </p:nvSpPr>
        <p:spPr>
          <a:xfrm>
            <a:off x="457200" y="152400"/>
            <a:ext cx="8229600" cy="756320"/>
          </a:xfrm>
          <a:solidFill>
            <a:srgbClr val="FFC000"/>
          </a:solidFill>
        </p:spPr>
        <p:txBody>
          <a:bodyPr>
            <a:normAutofit fontScale="90000"/>
          </a:bodyPr>
          <a:lstStyle/>
          <a:p>
            <a:pPr algn="ctr"/>
            <a:r>
              <a:rPr lang="it-IT" dirty="0">
                <a:solidFill>
                  <a:srgbClr val="FF0000"/>
                </a:solidFill>
              </a:rPr>
              <a:t>Cosa apprendiamo dalla Sacra Scrittura?</a:t>
            </a:r>
          </a:p>
        </p:txBody>
      </p:sp>
      <p:sp>
        <p:nvSpPr>
          <p:cNvPr id="4" name="Elaborazione alternativa 3"/>
          <p:cNvSpPr/>
          <p:nvPr/>
        </p:nvSpPr>
        <p:spPr>
          <a:xfrm>
            <a:off x="1115616" y="1312671"/>
            <a:ext cx="2952328" cy="132424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Comune dignità</a:t>
            </a:r>
            <a:endParaRPr lang="it-IT" sz="4000" b="1" dirty="0">
              <a:solidFill>
                <a:schemeClr val="bg1"/>
              </a:solidFill>
            </a:endParaRPr>
          </a:p>
        </p:txBody>
      </p:sp>
      <p:sp>
        <p:nvSpPr>
          <p:cNvPr id="9" name="Elaborazione alternativa 8"/>
          <p:cNvSpPr/>
          <p:nvPr/>
        </p:nvSpPr>
        <p:spPr>
          <a:xfrm>
            <a:off x="5127607" y="1317754"/>
            <a:ext cx="3281273" cy="132424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Saper condividere</a:t>
            </a:r>
            <a:endParaRPr lang="it-IT" sz="4000" b="1" dirty="0">
              <a:solidFill>
                <a:schemeClr val="bg1"/>
              </a:solidFill>
            </a:endParaRPr>
          </a:p>
        </p:txBody>
      </p:sp>
      <p:sp>
        <p:nvSpPr>
          <p:cNvPr id="10" name="Ovale 9"/>
          <p:cNvSpPr/>
          <p:nvPr/>
        </p:nvSpPr>
        <p:spPr>
          <a:xfrm>
            <a:off x="5762212" y="2950565"/>
            <a:ext cx="1771359"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vita dignitosa</a:t>
            </a:r>
          </a:p>
        </p:txBody>
      </p:sp>
      <p:sp>
        <p:nvSpPr>
          <p:cNvPr id="11" name="Elaborazione alternativa 10"/>
          <p:cNvSpPr/>
          <p:nvPr/>
        </p:nvSpPr>
        <p:spPr>
          <a:xfrm>
            <a:off x="5220072" y="4056977"/>
            <a:ext cx="3024336" cy="123818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Valorizzare</a:t>
            </a:r>
            <a:endParaRPr lang="it-IT" sz="4000" b="1" dirty="0">
              <a:solidFill>
                <a:schemeClr val="bg1"/>
              </a:solidFill>
            </a:endParaRPr>
          </a:p>
        </p:txBody>
      </p:sp>
      <p:sp>
        <p:nvSpPr>
          <p:cNvPr id="12" name="Ovale 11"/>
          <p:cNvSpPr/>
          <p:nvPr/>
        </p:nvSpPr>
        <p:spPr>
          <a:xfrm>
            <a:off x="5439115" y="5503183"/>
            <a:ext cx="265825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per contribuire al bene comune</a:t>
            </a:r>
          </a:p>
          <a:p>
            <a:pPr algn="ctr"/>
            <a:endParaRPr lang="it-IT" dirty="0">
              <a:solidFill>
                <a:schemeClr val="bg1"/>
              </a:solidFill>
            </a:endParaRPr>
          </a:p>
        </p:txBody>
      </p:sp>
      <p:sp>
        <p:nvSpPr>
          <p:cNvPr id="14" name="Pentagono 13"/>
          <p:cNvSpPr/>
          <p:nvPr/>
        </p:nvSpPr>
        <p:spPr>
          <a:xfrm>
            <a:off x="2920008" y="3814661"/>
            <a:ext cx="14317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età</a:t>
            </a:r>
          </a:p>
          <a:p>
            <a:pPr algn="ctr"/>
            <a:endParaRPr lang="it-IT" dirty="0"/>
          </a:p>
        </p:txBody>
      </p:sp>
      <p:sp>
        <p:nvSpPr>
          <p:cNvPr id="15" name="Pentagono 14"/>
          <p:cNvSpPr/>
          <p:nvPr/>
        </p:nvSpPr>
        <p:spPr>
          <a:xfrm>
            <a:off x="1204392" y="3814661"/>
            <a:ext cx="14317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efficienza</a:t>
            </a:r>
          </a:p>
          <a:p>
            <a:pPr algn="ctr"/>
            <a:endParaRPr lang="it-IT" dirty="0"/>
          </a:p>
        </p:txBody>
      </p:sp>
      <p:sp>
        <p:nvSpPr>
          <p:cNvPr id="16" name="Pentagono 15"/>
          <p:cNvSpPr/>
          <p:nvPr/>
        </p:nvSpPr>
        <p:spPr>
          <a:xfrm>
            <a:off x="3635896" y="3039211"/>
            <a:ext cx="15841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produttività</a:t>
            </a:r>
          </a:p>
        </p:txBody>
      </p:sp>
      <p:sp>
        <p:nvSpPr>
          <p:cNvPr id="17" name="Pentagono 16"/>
          <p:cNvSpPr/>
          <p:nvPr/>
        </p:nvSpPr>
        <p:spPr>
          <a:xfrm>
            <a:off x="573448" y="3016376"/>
            <a:ext cx="28548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condizione economica</a:t>
            </a:r>
            <a:endParaRPr lang="it-IT" dirty="0"/>
          </a:p>
        </p:txBody>
      </p:sp>
      <p:sp>
        <p:nvSpPr>
          <p:cNvPr id="18" name="Elaborazione alternativa 17"/>
          <p:cNvSpPr/>
          <p:nvPr/>
        </p:nvSpPr>
        <p:spPr>
          <a:xfrm>
            <a:off x="573448" y="4841063"/>
            <a:ext cx="4433808" cy="132424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a:solidFill>
                  <a:schemeClr val="bg1"/>
                </a:solidFill>
              </a:rPr>
              <a:t>Scelta dei deboli e responsabilità comune</a:t>
            </a:r>
            <a:endParaRPr lang="it-IT" sz="3200" b="1" dirty="0">
              <a:solidFill>
                <a:schemeClr val="bg1"/>
              </a:solidFill>
            </a:endParaRPr>
          </a:p>
        </p:txBody>
      </p:sp>
    </p:spTree>
    <p:extLst>
      <p:ext uri="{BB962C8B-B14F-4D97-AF65-F5344CB8AC3E}">
        <p14:creationId xmlns:p14="http://schemas.microsoft.com/office/powerpoint/2010/main" val="40665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544616"/>
          </a:xfrm>
          <a:solidFill>
            <a:schemeClr val="accent2"/>
          </a:solidFill>
        </p:spPr>
        <p:txBody>
          <a:bodyPr>
            <a:normAutofit/>
          </a:bodyPr>
          <a:lstStyle/>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sz="4000" dirty="0">
                <a:solidFill>
                  <a:srgbClr val="FF0000"/>
                </a:solidFill>
              </a:rPr>
              <a:t>Introduzione</a:t>
            </a:r>
            <a:endParaRPr lang="it-IT" dirty="0">
              <a:solidFill>
                <a:srgbClr val="FF0000"/>
              </a:solidFill>
            </a:endParaRPr>
          </a:p>
        </p:txBody>
      </p:sp>
      <p:sp>
        <p:nvSpPr>
          <p:cNvPr id="4" name="Elaborazione alternativa 3"/>
          <p:cNvSpPr/>
          <p:nvPr/>
        </p:nvSpPr>
        <p:spPr>
          <a:xfrm>
            <a:off x="683568" y="1340767"/>
            <a:ext cx="1584176" cy="78155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Pastorale Salute </a:t>
            </a:r>
            <a:endParaRPr lang="it-IT" dirty="0"/>
          </a:p>
        </p:txBody>
      </p:sp>
      <p:sp>
        <p:nvSpPr>
          <p:cNvPr id="7" name="Freccia a destra 6"/>
          <p:cNvSpPr/>
          <p:nvPr/>
        </p:nvSpPr>
        <p:spPr>
          <a:xfrm>
            <a:off x="2483768" y="1647090"/>
            <a:ext cx="720080" cy="2301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rminatore 7"/>
          <p:cNvSpPr/>
          <p:nvPr/>
        </p:nvSpPr>
        <p:spPr>
          <a:xfrm>
            <a:off x="3326160" y="1199330"/>
            <a:ext cx="2016224" cy="119727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non più limitata ad una realtà  ospedaliera</a:t>
            </a:r>
            <a:endParaRPr lang="it-IT" dirty="0"/>
          </a:p>
        </p:txBody>
      </p:sp>
      <p:sp>
        <p:nvSpPr>
          <p:cNvPr id="10" name="Ovale 9"/>
          <p:cNvSpPr/>
          <p:nvPr/>
        </p:nvSpPr>
        <p:spPr>
          <a:xfrm>
            <a:off x="1259632" y="2996952"/>
            <a:ext cx="230425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Alle Parrocchie</a:t>
            </a:r>
          </a:p>
          <a:p>
            <a:pPr algn="ctr"/>
            <a:endParaRPr lang="it-IT" dirty="0"/>
          </a:p>
        </p:txBody>
      </p:sp>
      <p:sp>
        <p:nvSpPr>
          <p:cNvPr id="14" name="Nastro perforato 13"/>
          <p:cNvSpPr/>
          <p:nvPr/>
        </p:nvSpPr>
        <p:spPr>
          <a:xfrm>
            <a:off x="2483768" y="4725144"/>
            <a:ext cx="4320480" cy="136815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Pastorale ordinaria della comunità</a:t>
            </a:r>
            <a:endParaRPr lang="it-IT" sz="2800" dirty="0"/>
          </a:p>
        </p:txBody>
      </p:sp>
      <p:sp>
        <p:nvSpPr>
          <p:cNvPr id="17" name="Ovale 16"/>
          <p:cNvSpPr/>
          <p:nvPr/>
        </p:nvSpPr>
        <p:spPr>
          <a:xfrm>
            <a:off x="5576574" y="2996952"/>
            <a:ext cx="2163777"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Alle Unità Pastorali </a:t>
            </a:r>
          </a:p>
          <a:p>
            <a:pPr algn="ctr"/>
            <a:endParaRPr lang="it-IT" dirty="0"/>
          </a:p>
        </p:txBody>
      </p:sp>
      <p:sp>
        <p:nvSpPr>
          <p:cNvPr id="18" name="Freccia a destra 17"/>
          <p:cNvSpPr/>
          <p:nvPr/>
        </p:nvSpPr>
        <p:spPr>
          <a:xfrm>
            <a:off x="5682921" y="1679748"/>
            <a:ext cx="720080" cy="2301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Elaborazione alternativa 18"/>
          <p:cNvSpPr/>
          <p:nvPr/>
        </p:nvSpPr>
        <p:spPr>
          <a:xfrm>
            <a:off x="6588224" y="1340767"/>
            <a:ext cx="1512168" cy="78156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Aprirsi al territorio</a:t>
            </a:r>
            <a:endParaRPr lang="it-IT" dirty="0"/>
          </a:p>
          <a:p>
            <a:pPr algn="ctr"/>
            <a:endParaRPr lang="it-IT" dirty="0"/>
          </a:p>
        </p:txBody>
      </p:sp>
    </p:spTree>
    <p:extLst>
      <p:ext uri="{BB962C8B-B14F-4D97-AF65-F5344CB8AC3E}">
        <p14:creationId xmlns:p14="http://schemas.microsoft.com/office/powerpoint/2010/main" val="1754851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544616"/>
          </a:xfrm>
          <a:solidFill>
            <a:schemeClr val="accent2"/>
          </a:solidFill>
        </p:spPr>
        <p:txBody>
          <a:bodyPr>
            <a:normAutofit fontScale="85000" lnSpcReduction="20000"/>
          </a:bodyPr>
          <a:lstStyle/>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a:buClr>
                <a:schemeClr val="bg2"/>
              </a:buClr>
              <a:buFont typeface="Wingdings" panose="05000000000000000000" pitchFamily="2" charset="2"/>
              <a:buChar char="Ø"/>
            </a:pPr>
            <a:endParaRPr lang="it-IT" sz="800" dirty="0">
              <a:solidFill>
                <a:schemeClr val="bg1"/>
              </a:solidFill>
            </a:endParaRPr>
          </a:p>
          <a:p>
            <a:pPr marL="0" indent="0">
              <a:buNone/>
            </a:pPr>
            <a:r>
              <a:rPr lang="it-IT" dirty="0">
                <a:solidFill>
                  <a:schemeClr val="bg1"/>
                </a:solidFill>
              </a:rPr>
              <a:t>«Vi do un comandamento nuovo: che vi amiate gli uni gli altri. Come io ho amato voi, così amatevi anche voi gli uni gli altri. Da questo tutti sapranno che siete miei discepoli, se avrete amore gli uni per gli altri».(</a:t>
            </a:r>
            <a:r>
              <a:rPr lang="it-IT" dirty="0" err="1">
                <a:solidFill>
                  <a:schemeClr val="bg1"/>
                </a:solidFill>
              </a:rPr>
              <a:t>Gv</a:t>
            </a:r>
            <a:r>
              <a:rPr lang="it-IT" dirty="0">
                <a:solidFill>
                  <a:schemeClr val="bg1"/>
                </a:solidFill>
              </a:rPr>
              <a:t> 13,34-35) . </a:t>
            </a:r>
          </a:p>
          <a:p>
            <a:pPr marL="0" indent="0">
              <a:buNone/>
            </a:pPr>
            <a:endParaRPr lang="it-IT" sz="900" dirty="0">
              <a:solidFill>
                <a:schemeClr val="bg1"/>
              </a:solidFill>
            </a:endParaRPr>
          </a:p>
          <a:p>
            <a:pPr marL="0" indent="0">
              <a:buNone/>
            </a:pPr>
            <a:r>
              <a:rPr lang="it-IT" dirty="0">
                <a:solidFill>
                  <a:schemeClr val="bg1"/>
                </a:solidFill>
              </a:rPr>
              <a:t>Dicono i nostri vescovi nel Documento Evangelizzazione e testimonianza della carità (ETC), n. 28:</a:t>
            </a:r>
          </a:p>
          <a:p>
            <a:pPr marL="0" indent="0">
              <a:buNone/>
            </a:pPr>
            <a:r>
              <a:rPr lang="it-IT" dirty="0">
                <a:solidFill>
                  <a:schemeClr val="bg1"/>
                </a:solidFill>
              </a:rPr>
              <a:t>Ogni distacco o incoerenza fra parola, sacramento e testimonianza impoverisce e rischia di deturpare il volto dell’amore di Cristo”.</a:t>
            </a:r>
          </a:p>
          <a:p>
            <a:endParaRPr lang="it-IT" dirty="0"/>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dirty="0">
                <a:solidFill>
                  <a:srgbClr val="FF0000"/>
                </a:solidFill>
              </a:rPr>
              <a:t>1.La Carità Cristiana</a:t>
            </a:r>
          </a:p>
        </p:txBody>
      </p:sp>
      <p:sp>
        <p:nvSpPr>
          <p:cNvPr id="4" name="Ovale 3"/>
          <p:cNvSpPr/>
          <p:nvPr/>
        </p:nvSpPr>
        <p:spPr>
          <a:xfrm>
            <a:off x="755576" y="1429219"/>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Dono dall’Alto</a:t>
            </a:r>
          </a:p>
        </p:txBody>
      </p:sp>
      <p:sp>
        <p:nvSpPr>
          <p:cNvPr id="5" name="Ovale 4"/>
          <p:cNvSpPr/>
          <p:nvPr/>
        </p:nvSpPr>
        <p:spPr>
          <a:xfrm>
            <a:off x="5940152" y="1429219"/>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Impegno personale</a:t>
            </a:r>
          </a:p>
        </p:txBody>
      </p:sp>
      <p:sp>
        <p:nvSpPr>
          <p:cNvPr id="6" name="Elaborazione alternativa 5"/>
          <p:cNvSpPr/>
          <p:nvPr/>
        </p:nvSpPr>
        <p:spPr>
          <a:xfrm>
            <a:off x="2928715" y="2293315"/>
            <a:ext cx="3371475" cy="132424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a:solidFill>
                  <a:schemeClr val="bg1"/>
                </a:solidFill>
              </a:rPr>
              <a:t>Incarnazione di Cristo</a:t>
            </a:r>
            <a:endParaRPr lang="it-IT" sz="4000" b="1" dirty="0">
              <a:solidFill>
                <a:schemeClr val="bg1"/>
              </a:solidFill>
            </a:endParaRPr>
          </a:p>
        </p:txBody>
      </p:sp>
    </p:spTree>
    <p:extLst>
      <p:ext uri="{BB962C8B-B14F-4D97-AF65-F5344CB8AC3E}">
        <p14:creationId xmlns:p14="http://schemas.microsoft.com/office/powerpoint/2010/main" val="730600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88640"/>
            <a:ext cx="8229600" cy="6408712"/>
          </a:xfrm>
          <a:solidFill>
            <a:schemeClr val="accent2"/>
          </a:solidFill>
        </p:spPr>
        <p:txBody>
          <a:bodyPr>
            <a:normAutofit/>
          </a:bodyPr>
          <a:lstStyle/>
          <a:p>
            <a:endParaRPr lang="it-IT" dirty="0">
              <a:solidFill>
                <a:schemeClr val="bg1"/>
              </a:solidFill>
            </a:endParaRPr>
          </a:p>
        </p:txBody>
      </p:sp>
      <p:sp>
        <p:nvSpPr>
          <p:cNvPr id="4" name="Ovale 3"/>
          <p:cNvSpPr/>
          <p:nvPr/>
        </p:nvSpPr>
        <p:spPr>
          <a:xfrm>
            <a:off x="2051720" y="4725144"/>
            <a:ext cx="4896544"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La Comunità cristiana si esprime concretamente nell’amore</a:t>
            </a:r>
          </a:p>
        </p:txBody>
      </p:sp>
      <p:sp>
        <p:nvSpPr>
          <p:cNvPr id="5" name="Elaborazione alternativa 4"/>
          <p:cNvSpPr/>
          <p:nvPr/>
        </p:nvSpPr>
        <p:spPr>
          <a:xfrm>
            <a:off x="2006350" y="523058"/>
            <a:ext cx="5112569" cy="91291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bg1"/>
                </a:solidFill>
              </a:rPr>
              <a:t>Porsi accanto ai malati con lo stile di Gesù</a:t>
            </a:r>
            <a:endParaRPr lang="it-IT" sz="2000" b="1" dirty="0">
              <a:solidFill>
                <a:schemeClr val="bg1"/>
              </a:solidFill>
            </a:endParaRPr>
          </a:p>
        </p:txBody>
      </p:sp>
      <p:sp>
        <p:nvSpPr>
          <p:cNvPr id="6" name="Ovale 5"/>
          <p:cNvSpPr/>
          <p:nvPr/>
        </p:nvSpPr>
        <p:spPr>
          <a:xfrm>
            <a:off x="787622" y="1855200"/>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curatore </a:t>
            </a:r>
          </a:p>
          <a:p>
            <a:pPr algn="ctr"/>
            <a:r>
              <a:rPr lang="it-IT" dirty="0">
                <a:solidFill>
                  <a:schemeClr val="bg1"/>
                </a:solidFill>
              </a:rPr>
              <a:t>del corpo</a:t>
            </a:r>
          </a:p>
        </p:txBody>
      </p:sp>
      <p:sp>
        <p:nvSpPr>
          <p:cNvPr id="7" name="Ovale 6"/>
          <p:cNvSpPr/>
          <p:nvPr/>
        </p:nvSpPr>
        <p:spPr>
          <a:xfrm>
            <a:off x="5962357" y="1770526"/>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guaritore </a:t>
            </a:r>
          </a:p>
          <a:p>
            <a:pPr algn="ctr"/>
            <a:r>
              <a:rPr lang="it-IT" dirty="0">
                <a:solidFill>
                  <a:schemeClr val="bg1"/>
                </a:solidFill>
              </a:rPr>
              <a:t>di anime</a:t>
            </a:r>
          </a:p>
        </p:txBody>
      </p:sp>
      <p:sp>
        <p:nvSpPr>
          <p:cNvPr id="8" name="Pentagono 7"/>
          <p:cNvSpPr/>
          <p:nvPr/>
        </p:nvSpPr>
        <p:spPr>
          <a:xfrm>
            <a:off x="5520860" y="4024728"/>
            <a:ext cx="28548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tutela dei più deboli</a:t>
            </a:r>
            <a:endParaRPr lang="it-IT" dirty="0"/>
          </a:p>
        </p:txBody>
      </p:sp>
      <p:sp>
        <p:nvSpPr>
          <p:cNvPr id="9" name="Pentagono 8"/>
          <p:cNvSpPr/>
          <p:nvPr/>
        </p:nvSpPr>
        <p:spPr>
          <a:xfrm>
            <a:off x="755574" y="4012678"/>
            <a:ext cx="28548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primato del soggetto </a:t>
            </a:r>
            <a:endParaRPr lang="it-IT" dirty="0"/>
          </a:p>
        </p:txBody>
      </p:sp>
      <p:sp>
        <p:nvSpPr>
          <p:cNvPr id="11" name="Ovale 10"/>
          <p:cNvSpPr/>
          <p:nvPr/>
        </p:nvSpPr>
        <p:spPr>
          <a:xfrm>
            <a:off x="3275854" y="2672916"/>
            <a:ext cx="2485319"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tutta la persona</a:t>
            </a:r>
          </a:p>
        </p:txBody>
      </p:sp>
    </p:spTree>
    <p:extLst>
      <p:ext uri="{BB962C8B-B14F-4D97-AF65-F5344CB8AC3E}">
        <p14:creationId xmlns:p14="http://schemas.microsoft.com/office/powerpoint/2010/main" val="2072851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52736"/>
            <a:ext cx="8229600" cy="5328592"/>
          </a:xfrm>
          <a:solidFill>
            <a:schemeClr val="accent2"/>
          </a:solidFill>
        </p:spPr>
        <p:txBody>
          <a:bodyPr>
            <a:normAutofit/>
          </a:bodyPr>
          <a:lstStyle/>
          <a:p>
            <a:endParaRPr lang="it-IT" dirty="0">
              <a:solidFill>
                <a:schemeClr val="bg1"/>
              </a:solidFill>
            </a:endParaRPr>
          </a:p>
        </p:txBody>
      </p:sp>
      <p:sp>
        <p:nvSpPr>
          <p:cNvPr id="3" name="Titolo 2"/>
          <p:cNvSpPr>
            <a:spLocks noGrp="1"/>
          </p:cNvSpPr>
          <p:nvPr>
            <p:ph type="title"/>
          </p:nvPr>
        </p:nvSpPr>
        <p:spPr>
          <a:xfrm>
            <a:off x="457200" y="152400"/>
            <a:ext cx="8229600" cy="900336"/>
          </a:xfrm>
          <a:solidFill>
            <a:srgbClr val="FFC000"/>
          </a:solidFill>
        </p:spPr>
        <p:txBody>
          <a:bodyPr/>
          <a:lstStyle/>
          <a:p>
            <a:pPr algn="ctr"/>
            <a:r>
              <a:rPr lang="it-IT" dirty="0">
                <a:solidFill>
                  <a:srgbClr val="FF0000"/>
                </a:solidFill>
              </a:rPr>
              <a:t>Il precetto di vivere la Carità</a:t>
            </a:r>
          </a:p>
        </p:txBody>
      </p:sp>
      <p:sp>
        <p:nvSpPr>
          <p:cNvPr id="4" name="Elaborazione alternativa 3"/>
          <p:cNvSpPr/>
          <p:nvPr/>
        </p:nvSpPr>
        <p:spPr>
          <a:xfrm>
            <a:off x="1962230" y="1435969"/>
            <a:ext cx="5112569" cy="91291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bg1"/>
                </a:solidFill>
              </a:rPr>
              <a:t>Evangelizzazione e promozione umana</a:t>
            </a:r>
            <a:endParaRPr lang="it-IT" sz="2000" b="1" dirty="0">
              <a:solidFill>
                <a:schemeClr val="bg1"/>
              </a:solidFill>
            </a:endParaRPr>
          </a:p>
        </p:txBody>
      </p:sp>
      <p:sp>
        <p:nvSpPr>
          <p:cNvPr id="5" name="Ovale 4"/>
          <p:cNvSpPr/>
          <p:nvPr/>
        </p:nvSpPr>
        <p:spPr>
          <a:xfrm>
            <a:off x="574098" y="2672916"/>
            <a:ext cx="270175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Comunità cristiana </a:t>
            </a:r>
          </a:p>
        </p:txBody>
      </p:sp>
      <p:sp>
        <p:nvSpPr>
          <p:cNvPr id="7" name="Ovale 6"/>
          <p:cNvSpPr/>
          <p:nvPr/>
        </p:nvSpPr>
        <p:spPr>
          <a:xfrm>
            <a:off x="6169464" y="2723649"/>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La carità</a:t>
            </a:r>
          </a:p>
        </p:txBody>
      </p:sp>
      <p:sp>
        <p:nvSpPr>
          <p:cNvPr id="8" name="Ovale 7"/>
          <p:cNvSpPr/>
          <p:nvPr/>
        </p:nvSpPr>
        <p:spPr>
          <a:xfrm>
            <a:off x="595205" y="3871625"/>
            <a:ext cx="268065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Trasformazione</a:t>
            </a:r>
          </a:p>
        </p:txBody>
      </p:sp>
      <p:sp>
        <p:nvSpPr>
          <p:cNvPr id="9" name="Pentagono 8"/>
          <p:cNvSpPr/>
          <p:nvPr/>
        </p:nvSpPr>
        <p:spPr>
          <a:xfrm>
            <a:off x="3654387" y="4097131"/>
            <a:ext cx="14317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libertà</a:t>
            </a:r>
            <a:endParaRPr lang="it-IT" dirty="0"/>
          </a:p>
        </p:txBody>
      </p:sp>
      <p:sp>
        <p:nvSpPr>
          <p:cNvPr id="10" name="Pentagono 9"/>
          <p:cNvSpPr/>
          <p:nvPr/>
        </p:nvSpPr>
        <p:spPr>
          <a:xfrm>
            <a:off x="5292080" y="4132905"/>
            <a:ext cx="14317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autonomia</a:t>
            </a:r>
            <a:endParaRPr lang="it-IT" dirty="0"/>
          </a:p>
        </p:txBody>
      </p:sp>
      <p:sp>
        <p:nvSpPr>
          <p:cNvPr id="11" name="Pentagono 10"/>
          <p:cNvSpPr/>
          <p:nvPr/>
        </p:nvSpPr>
        <p:spPr>
          <a:xfrm>
            <a:off x="6948264" y="4097131"/>
            <a:ext cx="1431776"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giustizia</a:t>
            </a:r>
            <a:endParaRPr lang="it-IT" dirty="0"/>
          </a:p>
        </p:txBody>
      </p:sp>
      <p:sp>
        <p:nvSpPr>
          <p:cNvPr id="12" name="Pentagono 11"/>
          <p:cNvSpPr/>
          <p:nvPr/>
        </p:nvSpPr>
        <p:spPr>
          <a:xfrm>
            <a:off x="3614430" y="3294696"/>
            <a:ext cx="249476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forza di redenzione</a:t>
            </a:r>
          </a:p>
          <a:p>
            <a:pPr algn="ctr"/>
            <a:endParaRPr lang="it-IT" dirty="0"/>
          </a:p>
        </p:txBody>
      </p:sp>
      <p:sp>
        <p:nvSpPr>
          <p:cNvPr id="13" name="Pentagono 12"/>
          <p:cNvSpPr/>
          <p:nvPr/>
        </p:nvSpPr>
        <p:spPr>
          <a:xfrm>
            <a:off x="3614430" y="2620332"/>
            <a:ext cx="249476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aiutare il fratello infermo</a:t>
            </a:r>
          </a:p>
          <a:p>
            <a:pPr algn="ctr"/>
            <a:endParaRPr lang="it-IT" dirty="0"/>
          </a:p>
        </p:txBody>
      </p:sp>
      <p:sp>
        <p:nvSpPr>
          <p:cNvPr id="14" name="Ovale 13"/>
          <p:cNvSpPr/>
          <p:nvPr/>
        </p:nvSpPr>
        <p:spPr>
          <a:xfrm>
            <a:off x="2051720" y="4869160"/>
            <a:ext cx="489654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Diritti essenziali</a:t>
            </a:r>
          </a:p>
        </p:txBody>
      </p:sp>
    </p:spTree>
    <p:extLst>
      <p:ext uri="{BB962C8B-B14F-4D97-AF65-F5344CB8AC3E}">
        <p14:creationId xmlns:p14="http://schemas.microsoft.com/office/powerpoint/2010/main" val="3632278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472608"/>
          </a:xfrm>
          <a:solidFill>
            <a:schemeClr val="accent2"/>
          </a:solidFill>
        </p:spPr>
        <p:txBody>
          <a:bodyPr>
            <a:normAutofit/>
          </a:bodyPr>
          <a:lstStyle/>
          <a:p>
            <a:pPr marL="0" indent="0">
              <a:buNone/>
            </a:pPr>
            <a:endParaRPr lang="it-IT" sz="800" dirty="0">
              <a:solidFill>
                <a:schemeClr val="bg1"/>
              </a:solidFill>
            </a:endParaRPr>
          </a:p>
        </p:txBody>
      </p:sp>
      <p:sp>
        <p:nvSpPr>
          <p:cNvPr id="3" name="Titolo 2"/>
          <p:cNvSpPr>
            <a:spLocks noGrp="1"/>
          </p:cNvSpPr>
          <p:nvPr>
            <p:ph type="title"/>
          </p:nvPr>
        </p:nvSpPr>
        <p:spPr>
          <a:xfrm>
            <a:off x="457200" y="152400"/>
            <a:ext cx="8229600" cy="828328"/>
          </a:xfrm>
          <a:solidFill>
            <a:srgbClr val="FFC000"/>
          </a:solidFill>
        </p:spPr>
        <p:txBody>
          <a:bodyPr/>
          <a:lstStyle/>
          <a:p>
            <a:pPr algn="ctr"/>
            <a:r>
              <a:rPr lang="it-IT" dirty="0">
                <a:solidFill>
                  <a:srgbClr val="FF0000"/>
                </a:solidFill>
              </a:rPr>
              <a:t>La scelta preferenziale dei più piccoli</a:t>
            </a:r>
          </a:p>
        </p:txBody>
      </p:sp>
      <p:sp>
        <p:nvSpPr>
          <p:cNvPr id="4" name="Elaborazione alternativa 3"/>
          <p:cNvSpPr/>
          <p:nvPr/>
        </p:nvSpPr>
        <p:spPr>
          <a:xfrm>
            <a:off x="3203849" y="1435969"/>
            <a:ext cx="3024336" cy="91291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Carità evangelica</a:t>
            </a:r>
            <a:endParaRPr lang="it-IT" sz="2800" b="1" dirty="0">
              <a:solidFill>
                <a:schemeClr val="bg1"/>
              </a:solidFill>
            </a:endParaRPr>
          </a:p>
        </p:txBody>
      </p:sp>
      <p:sp>
        <p:nvSpPr>
          <p:cNvPr id="5" name="Ovale 4"/>
          <p:cNvSpPr/>
          <p:nvPr/>
        </p:nvSpPr>
        <p:spPr>
          <a:xfrm>
            <a:off x="683568" y="2564904"/>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Territorio</a:t>
            </a:r>
          </a:p>
        </p:txBody>
      </p:sp>
      <p:sp>
        <p:nvSpPr>
          <p:cNvPr id="6" name="Pentagono 5"/>
          <p:cNvSpPr/>
          <p:nvPr/>
        </p:nvSpPr>
        <p:spPr>
          <a:xfrm>
            <a:off x="3288613" y="2754636"/>
            <a:ext cx="28548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Scelta dei più poveri</a:t>
            </a:r>
            <a:endParaRPr lang="it-IT" dirty="0"/>
          </a:p>
        </p:txBody>
      </p:sp>
      <p:sp>
        <p:nvSpPr>
          <p:cNvPr id="7" name="Ovale 6"/>
          <p:cNvSpPr/>
          <p:nvPr/>
        </p:nvSpPr>
        <p:spPr>
          <a:xfrm>
            <a:off x="707410" y="3717032"/>
            <a:ext cx="241331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Cura degli ammalati</a:t>
            </a:r>
          </a:p>
        </p:txBody>
      </p:sp>
      <p:sp>
        <p:nvSpPr>
          <p:cNvPr id="8" name="Pentagono 7"/>
          <p:cNvSpPr/>
          <p:nvPr/>
        </p:nvSpPr>
        <p:spPr>
          <a:xfrm>
            <a:off x="3373377" y="3906764"/>
            <a:ext cx="28548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Mandato del Signore </a:t>
            </a:r>
            <a:endParaRPr lang="it-IT" dirty="0"/>
          </a:p>
        </p:txBody>
      </p:sp>
      <p:sp>
        <p:nvSpPr>
          <p:cNvPr id="9" name="Esagono 8"/>
          <p:cNvSpPr/>
          <p:nvPr/>
        </p:nvSpPr>
        <p:spPr>
          <a:xfrm>
            <a:off x="6451167" y="2696522"/>
            <a:ext cx="2016224" cy="182649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Curare i malati e  Annunciare il Vangelo</a:t>
            </a:r>
            <a:endParaRPr lang="it-IT" dirty="0"/>
          </a:p>
        </p:txBody>
      </p:sp>
      <p:sp>
        <p:nvSpPr>
          <p:cNvPr id="10" name="Ovale 9"/>
          <p:cNvSpPr/>
          <p:nvPr/>
        </p:nvSpPr>
        <p:spPr>
          <a:xfrm>
            <a:off x="2562735" y="4803188"/>
            <a:ext cx="489654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Comunità Cristiana</a:t>
            </a:r>
          </a:p>
        </p:txBody>
      </p:sp>
    </p:spTree>
    <p:extLst>
      <p:ext uri="{BB962C8B-B14F-4D97-AF65-F5344CB8AC3E}">
        <p14:creationId xmlns:p14="http://schemas.microsoft.com/office/powerpoint/2010/main" val="1531641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1052736"/>
            <a:ext cx="8640960" cy="5544616"/>
          </a:xfrm>
          <a:solidFill>
            <a:schemeClr val="accent2"/>
          </a:solidFill>
        </p:spPr>
        <p:txBody>
          <a:bodyPr>
            <a:normAutofit fontScale="85000" lnSpcReduction="20000"/>
          </a:bodyPr>
          <a:lstStyle/>
          <a:p>
            <a:pPr marL="0">
              <a:buNone/>
            </a:pPr>
            <a:endParaRPr lang="it-IT" sz="900" dirty="0"/>
          </a:p>
          <a:p>
            <a:pPr marL="0">
              <a:buNone/>
            </a:pPr>
            <a:r>
              <a:rPr lang="it-IT" dirty="0">
                <a:solidFill>
                  <a:schemeClr val="bg1"/>
                </a:solidFill>
              </a:rPr>
              <a:t>“Chi crede in Dio, in Dio solamente, può uccidere con tutta tranquillità e lanciarsi con furore su tutte le vie di Damasco; ma chi crede in Dio Padre non può più neppure offendere un uomo; tantomeno l’ultimo di tutti gli uomini. Perché se Dio è Padre, vuol dire che tutti gli uomini sono figli di Dio: appunto, fratelli di Cristo, un’umanità sola che diventa il vero tempio dello spirito Santo; la vera Chiesa viva di Dio, sua preferita e amata dimora.</a:t>
            </a:r>
          </a:p>
          <a:p>
            <a:pPr marL="0">
              <a:buNone/>
            </a:pPr>
            <a:r>
              <a:rPr lang="it-IT" dirty="0">
                <a:solidFill>
                  <a:schemeClr val="bg1"/>
                </a:solidFill>
              </a:rPr>
              <a:t>Se tutti sono figli di Dio, fratelli di Cristo, e se tra questi fratelli dovessero esserci divisione, discordia e prepotenza degli uni sugli altri, Dio sarà sempre dalla parte degli umiliati e offesi, sempre dalla parte dell’oppresso e dello sfruttato. Questo è il senso di Cristo nella storia del mondo. Perché ha detto: “Quanto farete all’ultimo di voi lo farete a me”. Se dunque vuoi incontrarti con Dio devi metterti sempre dalla parte del povero. Dio non può permettere che la sua immagine possa essere profanata e vilipesa. Perché Dio sarà sempre dalla parte dell’ultimo di tutti gli uomini. Dio è la sua difesa, la sua gloria. </a:t>
            </a:r>
          </a:p>
          <a:p>
            <a:pPr marL="0" algn="ctr">
              <a:buNone/>
            </a:pPr>
            <a:r>
              <a:rPr lang="it-IT" dirty="0">
                <a:solidFill>
                  <a:schemeClr val="bg1"/>
                </a:solidFill>
              </a:rPr>
              <a:t> L’uomo è la gloria di Dio”.</a:t>
            </a:r>
          </a:p>
        </p:txBody>
      </p:sp>
      <p:sp>
        <p:nvSpPr>
          <p:cNvPr id="3" name="Titolo 2"/>
          <p:cNvSpPr>
            <a:spLocks noGrp="1"/>
          </p:cNvSpPr>
          <p:nvPr>
            <p:ph type="title"/>
          </p:nvPr>
        </p:nvSpPr>
        <p:spPr>
          <a:xfrm>
            <a:off x="251520" y="152400"/>
            <a:ext cx="8640960" cy="900336"/>
          </a:xfrm>
          <a:solidFill>
            <a:srgbClr val="FFC000"/>
          </a:solidFill>
        </p:spPr>
        <p:txBody>
          <a:bodyPr/>
          <a:lstStyle/>
          <a:p>
            <a:r>
              <a:rPr lang="it-IT" dirty="0">
                <a:solidFill>
                  <a:srgbClr val="FF0000"/>
                </a:solidFill>
              </a:rPr>
              <a:t>Riflessione di David Maria Turoldo </a:t>
            </a:r>
          </a:p>
        </p:txBody>
      </p:sp>
    </p:spTree>
    <p:extLst>
      <p:ext uri="{BB962C8B-B14F-4D97-AF65-F5344CB8AC3E}">
        <p14:creationId xmlns:p14="http://schemas.microsoft.com/office/powerpoint/2010/main" val="3291563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52736"/>
            <a:ext cx="8229600" cy="5400600"/>
          </a:xfrm>
          <a:solidFill>
            <a:schemeClr val="accent2"/>
          </a:solidFill>
        </p:spPr>
        <p:txBody>
          <a:bodyPr>
            <a:normAutofit fontScale="85000" lnSpcReduction="20000"/>
          </a:bodyPr>
          <a:lstStyle/>
          <a:p>
            <a:pPr>
              <a:buClr>
                <a:schemeClr val="accent1">
                  <a:lumMod val="50000"/>
                </a:schemeClr>
              </a:buClr>
              <a:buNone/>
            </a:pPr>
            <a:endParaRPr lang="it-IT" dirty="0">
              <a:solidFill>
                <a:schemeClr val="bg1"/>
              </a:solidFill>
            </a:endParaRPr>
          </a:p>
          <a:p>
            <a:pPr>
              <a:buClr>
                <a:schemeClr val="accent1">
                  <a:lumMod val="50000"/>
                </a:schemeClr>
              </a:buClr>
              <a:buNone/>
            </a:pPr>
            <a:r>
              <a:rPr lang="it-IT" dirty="0">
                <a:solidFill>
                  <a:schemeClr val="bg1"/>
                </a:solidFill>
              </a:rPr>
              <a:t>Il sentirci responsabili degli altri, per noi credenti è un problema di fede. Gesù ha dichiarato di essere presente nella persona senza cibo, vestito, casa, in carcere, ammalata...Dovremmo però trasferire questa coscienza  a tutte le persone della comunità, affinché tutti si facciano carico delle cose che non vanno. Ognuno dovrebbe domandarsi: </a:t>
            </a:r>
          </a:p>
          <a:p>
            <a:endParaRPr lang="it-IT" dirty="0"/>
          </a:p>
          <a:p>
            <a:endParaRPr lang="it-IT" dirty="0"/>
          </a:p>
          <a:p>
            <a:pPr>
              <a:buClr>
                <a:schemeClr val="accent1">
                  <a:lumMod val="50000"/>
                </a:schemeClr>
              </a:buClr>
              <a:buFont typeface="Wingdings" pitchFamily="2" charset="2"/>
              <a:buChar char="Ø"/>
            </a:pPr>
            <a:r>
              <a:rPr lang="it-IT" dirty="0">
                <a:solidFill>
                  <a:schemeClr val="bg1"/>
                </a:solidFill>
              </a:rPr>
              <a:t>cosa attende una persona anziana sola in casa, abbandonata dai figli...? Un ammalato cronico...? un immigrato irregolare...? un padre di famiglia disoccupato...? Un giovane che fatica ad inserirsi nel lavoro e guarda al futuro con un senso di </a:t>
            </a:r>
            <a:r>
              <a:rPr lang="it-IT" dirty="0" err="1">
                <a:solidFill>
                  <a:schemeClr val="bg1"/>
                </a:solidFill>
              </a:rPr>
              <a:t>incertezza…</a:t>
            </a:r>
            <a:r>
              <a:rPr lang="it-IT" dirty="0">
                <a:solidFill>
                  <a:schemeClr val="bg1"/>
                </a:solidFill>
              </a:rPr>
              <a:t>?</a:t>
            </a:r>
          </a:p>
          <a:p>
            <a:pPr>
              <a:buClr>
                <a:schemeClr val="accent1">
                  <a:lumMod val="50000"/>
                </a:schemeClr>
              </a:buClr>
              <a:buFont typeface="Wingdings" pitchFamily="2" charset="2"/>
              <a:buChar char="Ø"/>
            </a:pPr>
            <a:r>
              <a:rPr lang="it-IT" dirty="0">
                <a:solidFill>
                  <a:schemeClr val="bg1"/>
                </a:solidFill>
              </a:rPr>
              <a:t>cosa significa per la mia parrocchia fare proprie le attese, le angosce, le speranze di queste persone? </a:t>
            </a:r>
          </a:p>
          <a:p>
            <a:pPr>
              <a:buClr>
                <a:schemeClr val="accent1">
                  <a:lumMod val="50000"/>
                </a:schemeClr>
              </a:buClr>
              <a:buNone/>
            </a:pPr>
            <a:r>
              <a:rPr lang="it-IT" dirty="0">
                <a:solidFill>
                  <a:schemeClr val="bg1"/>
                </a:solidFill>
              </a:rPr>
              <a:t>   </a:t>
            </a:r>
            <a:r>
              <a:rPr lang="it-IT" sz="900" dirty="0">
                <a:solidFill>
                  <a:schemeClr val="bg1"/>
                </a:solidFill>
              </a:rPr>
              <a:t> </a:t>
            </a:r>
          </a:p>
          <a:p>
            <a:pPr>
              <a:buClr>
                <a:schemeClr val="accent1">
                  <a:lumMod val="50000"/>
                </a:schemeClr>
              </a:buClr>
              <a:buNone/>
            </a:pPr>
            <a:endParaRPr lang="it-IT" dirty="0"/>
          </a:p>
        </p:txBody>
      </p:sp>
      <p:sp>
        <p:nvSpPr>
          <p:cNvPr id="3" name="Titolo 2"/>
          <p:cNvSpPr>
            <a:spLocks noGrp="1"/>
          </p:cNvSpPr>
          <p:nvPr>
            <p:ph type="title"/>
          </p:nvPr>
        </p:nvSpPr>
        <p:spPr>
          <a:xfrm>
            <a:off x="457200" y="152400"/>
            <a:ext cx="8229600" cy="900336"/>
          </a:xfrm>
          <a:solidFill>
            <a:srgbClr val="FFC000"/>
          </a:solidFill>
        </p:spPr>
        <p:txBody>
          <a:bodyPr/>
          <a:lstStyle/>
          <a:p>
            <a:pPr algn="ctr"/>
            <a:r>
              <a:rPr lang="it-IT" dirty="0">
                <a:solidFill>
                  <a:srgbClr val="FF0000"/>
                </a:solidFill>
              </a:rPr>
              <a:t>Cosa dovremmo domandarci?</a:t>
            </a:r>
          </a:p>
        </p:txBody>
      </p:sp>
      <p:sp>
        <p:nvSpPr>
          <p:cNvPr id="4" name="Rettangolo 3"/>
          <p:cNvSpPr/>
          <p:nvPr/>
        </p:nvSpPr>
        <p:spPr>
          <a:xfrm>
            <a:off x="1072921" y="3068960"/>
            <a:ext cx="7128792" cy="638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 “io ho fatto tutto quello che potevo fare?”</a:t>
            </a:r>
            <a:endParaRPr lang="it-IT"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340768"/>
            <a:ext cx="8229600" cy="5256584"/>
          </a:xfrm>
          <a:solidFill>
            <a:schemeClr val="accent2"/>
          </a:solidFill>
        </p:spPr>
        <p:txBody>
          <a:bodyPr>
            <a:normAutofit/>
          </a:bodyPr>
          <a:lstStyle/>
          <a:p>
            <a:pPr marL="0" indent="0" algn="ctr">
              <a:buClr>
                <a:schemeClr val="accent1">
                  <a:lumMod val="50000"/>
                </a:schemeClr>
              </a:buClr>
              <a:buNone/>
            </a:pPr>
            <a:r>
              <a:rPr lang="it-IT" dirty="0">
                <a:solidFill>
                  <a:schemeClr val="bg1"/>
                </a:solidFill>
              </a:rPr>
              <a:t> </a:t>
            </a:r>
            <a:r>
              <a:rPr lang="it-IT" sz="2000" dirty="0">
                <a:solidFill>
                  <a:schemeClr val="bg1"/>
                </a:solidFill>
              </a:rPr>
              <a:t>In un mondo che spesso emargina i problemi della sofferenza e della morte, l’ attenzione alla vasta problematica sanitaria deve essere sempre presente nella vita e nell’azione ordinaria della parrocchia.</a:t>
            </a:r>
          </a:p>
          <a:p>
            <a:pPr>
              <a:buClr>
                <a:schemeClr val="accent1">
                  <a:lumMod val="50000"/>
                </a:schemeClr>
              </a:buClr>
              <a:buFont typeface="Wingdings" panose="05000000000000000000" pitchFamily="2" charset="2"/>
              <a:buChar char="Ø"/>
            </a:pPr>
            <a:endParaRPr lang="it-IT" sz="1300"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a:buClr>
                <a:schemeClr val="accent1">
                  <a:lumMod val="50000"/>
                </a:schemeClr>
              </a:buClr>
              <a:buFont typeface="Wingdings" panose="05000000000000000000" pitchFamily="2" charset="2"/>
              <a:buChar char="Ø"/>
            </a:pPr>
            <a:endParaRPr lang="it-IT" dirty="0">
              <a:solidFill>
                <a:schemeClr val="bg1"/>
              </a:solidFill>
            </a:endParaRPr>
          </a:p>
          <a:p>
            <a:pPr marL="0" indent="0">
              <a:buNone/>
            </a:pPr>
            <a:endParaRPr lang="it-IT" dirty="0"/>
          </a:p>
          <a:p>
            <a:pPr marL="0" indent="0">
              <a:buNone/>
            </a:pPr>
            <a:endParaRPr lang="it-IT" dirty="0"/>
          </a:p>
          <a:p>
            <a:pPr marL="0" indent="0">
              <a:buNone/>
            </a:pPr>
            <a:endParaRPr lang="it-IT" dirty="0"/>
          </a:p>
        </p:txBody>
      </p:sp>
      <p:sp>
        <p:nvSpPr>
          <p:cNvPr id="5" name="Titolo 2"/>
          <p:cNvSpPr>
            <a:spLocks noGrp="1"/>
          </p:cNvSpPr>
          <p:nvPr>
            <p:ph type="title"/>
          </p:nvPr>
        </p:nvSpPr>
        <p:spPr>
          <a:solidFill>
            <a:srgbClr val="FFC000"/>
          </a:solidFill>
        </p:spPr>
        <p:txBody>
          <a:bodyPr>
            <a:normAutofit fontScale="90000"/>
          </a:bodyPr>
          <a:lstStyle/>
          <a:p>
            <a:pPr algn="ctr"/>
            <a:r>
              <a:rPr lang="it-IT" dirty="0">
                <a:solidFill>
                  <a:srgbClr val="FF0000"/>
                </a:solidFill>
              </a:rPr>
              <a:t>I compiti della Pastorale della salute in Parrocchia</a:t>
            </a:r>
          </a:p>
        </p:txBody>
      </p:sp>
      <p:sp>
        <p:nvSpPr>
          <p:cNvPr id="3" name="Rettangolo 2"/>
          <p:cNvSpPr/>
          <p:nvPr/>
        </p:nvSpPr>
        <p:spPr>
          <a:xfrm rot="20245790">
            <a:off x="685405" y="3404097"/>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Annunciare</a:t>
            </a:r>
            <a:endParaRPr lang="it-IT" dirty="0"/>
          </a:p>
        </p:txBody>
      </p:sp>
      <p:sp>
        <p:nvSpPr>
          <p:cNvPr id="7" name="Rettangolo 6"/>
          <p:cNvSpPr/>
          <p:nvPr/>
        </p:nvSpPr>
        <p:spPr>
          <a:xfrm rot="1597500">
            <a:off x="2542724" y="3425731"/>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Educare</a:t>
            </a:r>
            <a:endParaRPr lang="it-IT" dirty="0"/>
          </a:p>
        </p:txBody>
      </p:sp>
      <p:sp>
        <p:nvSpPr>
          <p:cNvPr id="8" name="Rettangolo 7"/>
          <p:cNvSpPr/>
          <p:nvPr/>
        </p:nvSpPr>
        <p:spPr>
          <a:xfrm rot="20043962">
            <a:off x="4721583" y="3356746"/>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Illuminare</a:t>
            </a:r>
            <a:endParaRPr lang="it-IT" dirty="0"/>
          </a:p>
        </p:txBody>
      </p:sp>
      <p:sp>
        <p:nvSpPr>
          <p:cNvPr id="9" name="Rettangolo 8"/>
          <p:cNvSpPr/>
          <p:nvPr/>
        </p:nvSpPr>
        <p:spPr>
          <a:xfrm rot="1847395">
            <a:off x="666023" y="5035635"/>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Umanizzare</a:t>
            </a:r>
            <a:endParaRPr lang="it-IT" dirty="0"/>
          </a:p>
        </p:txBody>
      </p:sp>
      <p:sp>
        <p:nvSpPr>
          <p:cNvPr id="10" name="Rettangolo 9"/>
          <p:cNvSpPr/>
          <p:nvPr/>
        </p:nvSpPr>
        <p:spPr>
          <a:xfrm rot="1477904">
            <a:off x="6657774" y="3331206"/>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Ricercare</a:t>
            </a:r>
            <a:endParaRPr lang="it-IT" dirty="0"/>
          </a:p>
        </p:txBody>
      </p:sp>
      <p:sp>
        <p:nvSpPr>
          <p:cNvPr id="11" name="Rettangolo 10"/>
          <p:cNvSpPr/>
          <p:nvPr/>
        </p:nvSpPr>
        <p:spPr>
          <a:xfrm rot="19640184">
            <a:off x="2571418" y="4990084"/>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Invitare</a:t>
            </a:r>
            <a:endParaRPr lang="it-IT" dirty="0"/>
          </a:p>
        </p:txBody>
      </p:sp>
      <p:sp>
        <p:nvSpPr>
          <p:cNvPr id="12" name="Rettangolo 11"/>
          <p:cNvSpPr/>
          <p:nvPr/>
        </p:nvSpPr>
        <p:spPr>
          <a:xfrm rot="1766903">
            <a:off x="4730718" y="4948524"/>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Formare</a:t>
            </a:r>
            <a:endParaRPr lang="it-IT" dirty="0"/>
          </a:p>
        </p:txBody>
      </p:sp>
      <p:sp>
        <p:nvSpPr>
          <p:cNvPr id="13" name="Rettangolo 12"/>
          <p:cNvSpPr/>
          <p:nvPr/>
        </p:nvSpPr>
        <p:spPr>
          <a:xfrm rot="19525725">
            <a:off x="6872463" y="4902051"/>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Svolgere</a:t>
            </a:r>
            <a:endParaRPr lang="it-IT" dirty="0"/>
          </a:p>
        </p:txBody>
      </p:sp>
      <p:sp>
        <p:nvSpPr>
          <p:cNvPr id="14" name="Rettangolo 13"/>
          <p:cNvSpPr/>
          <p:nvPr/>
        </p:nvSpPr>
        <p:spPr>
          <a:xfrm>
            <a:off x="3767744" y="5819195"/>
            <a:ext cx="15121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Intensificare</a:t>
            </a:r>
            <a:endParaRPr lang="it-IT" dirty="0"/>
          </a:p>
        </p:txBody>
      </p:sp>
    </p:spTree>
    <p:extLst>
      <p:ext uri="{BB962C8B-B14F-4D97-AF65-F5344CB8AC3E}">
        <p14:creationId xmlns:p14="http://schemas.microsoft.com/office/powerpoint/2010/main" val="3052263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2"/>
          <p:cNvSpPr>
            <a:spLocks noGrp="1"/>
          </p:cNvSpPr>
          <p:nvPr>
            <p:ph type="title"/>
          </p:nvPr>
        </p:nvSpPr>
        <p:spPr>
          <a:xfrm>
            <a:off x="323528" y="152400"/>
            <a:ext cx="8640960" cy="828328"/>
          </a:xfrm>
          <a:solidFill>
            <a:srgbClr val="FFC000"/>
          </a:solidFill>
        </p:spPr>
        <p:txBody>
          <a:bodyPr>
            <a:normAutofit/>
          </a:bodyPr>
          <a:lstStyle/>
          <a:p>
            <a:pPr algn="ctr"/>
            <a:r>
              <a:rPr lang="it-IT" dirty="0">
                <a:solidFill>
                  <a:srgbClr val="FF0000"/>
                </a:solidFill>
              </a:rPr>
              <a:t>Educazione alla salute</a:t>
            </a:r>
          </a:p>
        </p:txBody>
      </p:sp>
      <p:sp>
        <p:nvSpPr>
          <p:cNvPr id="5" name="Segnaposto contenuto 1"/>
          <p:cNvSpPr>
            <a:spLocks noGrp="1"/>
          </p:cNvSpPr>
          <p:nvPr>
            <p:ph idx="1"/>
          </p:nvPr>
        </p:nvSpPr>
        <p:spPr>
          <a:xfrm>
            <a:off x="323528" y="980728"/>
            <a:ext cx="8640960" cy="5544616"/>
          </a:xfrm>
          <a:solidFill>
            <a:schemeClr val="accent2"/>
          </a:solidFill>
        </p:spPr>
        <p:txBody>
          <a:bodyPr>
            <a:normAutofit/>
          </a:bodyPr>
          <a:lstStyle/>
          <a:p>
            <a:pPr marL="0" indent="0">
              <a:buNone/>
            </a:pPr>
            <a:endParaRPr lang="it-IT" dirty="0"/>
          </a:p>
          <a:p>
            <a:pPr marL="0" indent="0">
              <a:buNone/>
            </a:pPr>
            <a:endParaRPr lang="it-IT" dirty="0"/>
          </a:p>
        </p:txBody>
      </p:sp>
      <p:sp>
        <p:nvSpPr>
          <p:cNvPr id="6" name="Esagono 5"/>
          <p:cNvSpPr/>
          <p:nvPr/>
        </p:nvSpPr>
        <p:spPr>
          <a:xfrm>
            <a:off x="3070441" y="1268760"/>
            <a:ext cx="3096344" cy="946015"/>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Tutela della salute </a:t>
            </a:r>
            <a:endParaRPr lang="it-IT" sz="2800" dirty="0"/>
          </a:p>
        </p:txBody>
      </p:sp>
      <p:sp>
        <p:nvSpPr>
          <p:cNvPr id="7" name="Ovale 6"/>
          <p:cNvSpPr/>
          <p:nvPr/>
        </p:nvSpPr>
        <p:spPr>
          <a:xfrm>
            <a:off x="611560" y="2266779"/>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dono</a:t>
            </a:r>
            <a:endParaRPr lang="it-IT" dirty="0">
              <a:solidFill>
                <a:schemeClr val="bg1"/>
              </a:solidFill>
            </a:endParaRPr>
          </a:p>
        </p:txBody>
      </p:sp>
      <p:sp>
        <p:nvSpPr>
          <p:cNvPr id="8" name="Ovale 7"/>
          <p:cNvSpPr/>
          <p:nvPr/>
        </p:nvSpPr>
        <p:spPr>
          <a:xfrm>
            <a:off x="6012160" y="2214775"/>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responsabilità</a:t>
            </a:r>
            <a:endParaRPr lang="it-IT" dirty="0">
              <a:solidFill>
                <a:schemeClr val="bg1"/>
              </a:solidFill>
            </a:endParaRPr>
          </a:p>
        </p:txBody>
      </p:sp>
      <p:sp>
        <p:nvSpPr>
          <p:cNvPr id="9" name="Ovale 8"/>
          <p:cNvSpPr/>
          <p:nvPr/>
        </p:nvSpPr>
        <p:spPr>
          <a:xfrm>
            <a:off x="3925003" y="2480539"/>
            <a:ext cx="1387220" cy="1739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a:solidFill>
                  <a:schemeClr val="bg1"/>
                </a:solidFill>
              </a:rPr>
              <a:t>Chi?</a:t>
            </a:r>
          </a:p>
        </p:txBody>
      </p:sp>
      <p:sp>
        <p:nvSpPr>
          <p:cNvPr id="10" name="Pentagono 9"/>
          <p:cNvSpPr/>
          <p:nvPr/>
        </p:nvSpPr>
        <p:spPr>
          <a:xfrm>
            <a:off x="1475656" y="3350408"/>
            <a:ext cx="2312395" cy="5682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famiglia</a:t>
            </a:r>
            <a:endParaRPr lang="it-IT" dirty="0"/>
          </a:p>
        </p:txBody>
      </p:sp>
      <p:sp>
        <p:nvSpPr>
          <p:cNvPr id="11" name="Pentagono 10"/>
          <p:cNvSpPr/>
          <p:nvPr/>
        </p:nvSpPr>
        <p:spPr>
          <a:xfrm>
            <a:off x="5580112" y="3442570"/>
            <a:ext cx="2312395" cy="5682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scuola</a:t>
            </a:r>
            <a:endParaRPr lang="it-IT" dirty="0"/>
          </a:p>
        </p:txBody>
      </p:sp>
      <p:sp>
        <p:nvSpPr>
          <p:cNvPr id="12" name="Pentagono 11"/>
          <p:cNvSpPr/>
          <p:nvPr/>
        </p:nvSpPr>
        <p:spPr>
          <a:xfrm>
            <a:off x="1907704" y="4293096"/>
            <a:ext cx="2312395" cy="5682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 oratori</a:t>
            </a:r>
            <a:endParaRPr lang="it-IT" dirty="0"/>
          </a:p>
        </p:txBody>
      </p:sp>
      <p:sp>
        <p:nvSpPr>
          <p:cNvPr id="14" name="Pentagono 13"/>
          <p:cNvSpPr/>
          <p:nvPr/>
        </p:nvSpPr>
        <p:spPr>
          <a:xfrm>
            <a:off x="5048057" y="4256762"/>
            <a:ext cx="2312395" cy="5682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 associazioni</a:t>
            </a:r>
            <a:endParaRPr lang="it-IT" dirty="0"/>
          </a:p>
        </p:txBody>
      </p:sp>
      <p:sp>
        <p:nvSpPr>
          <p:cNvPr id="15" name="Rettangolo 14"/>
          <p:cNvSpPr/>
          <p:nvPr/>
        </p:nvSpPr>
        <p:spPr>
          <a:xfrm>
            <a:off x="771212" y="5445224"/>
            <a:ext cx="7848872" cy="7821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a:solidFill>
                  <a:schemeClr val="bg1"/>
                </a:solidFill>
              </a:rPr>
              <a:t>collaborazione tra sacerdoti </a:t>
            </a:r>
            <a:r>
              <a:rPr lang="it-IT" sz="3600">
                <a:solidFill>
                  <a:schemeClr val="bg1"/>
                </a:solidFill>
              </a:rPr>
              <a:t>e laici</a:t>
            </a:r>
            <a:endParaRPr lang="it-IT" sz="3600" dirty="0"/>
          </a:p>
        </p:txBody>
      </p:sp>
    </p:spTree>
    <p:extLst>
      <p:ext uri="{BB962C8B-B14F-4D97-AF65-F5344CB8AC3E}">
        <p14:creationId xmlns:p14="http://schemas.microsoft.com/office/powerpoint/2010/main" val="2255467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2"/>
          <p:cNvSpPr>
            <a:spLocks noGrp="1"/>
          </p:cNvSpPr>
          <p:nvPr>
            <p:ph type="title"/>
          </p:nvPr>
        </p:nvSpPr>
        <p:spPr>
          <a:xfrm>
            <a:off x="323528" y="152400"/>
            <a:ext cx="8640960" cy="1219200"/>
          </a:xfrm>
          <a:solidFill>
            <a:srgbClr val="FFC000"/>
          </a:solidFill>
        </p:spPr>
        <p:txBody>
          <a:bodyPr>
            <a:normAutofit fontScale="90000"/>
          </a:bodyPr>
          <a:lstStyle/>
          <a:p>
            <a:pPr algn="ctr"/>
            <a:r>
              <a:rPr lang="it-IT" dirty="0">
                <a:solidFill>
                  <a:srgbClr val="FF0000"/>
                </a:solidFill>
              </a:rPr>
              <a:t>Realizzazione della Pastorale della salute in Parrocchia: Come?</a:t>
            </a:r>
          </a:p>
        </p:txBody>
      </p:sp>
      <p:sp>
        <p:nvSpPr>
          <p:cNvPr id="5" name="Segnaposto contenuto 1"/>
          <p:cNvSpPr>
            <a:spLocks noGrp="1"/>
          </p:cNvSpPr>
          <p:nvPr>
            <p:ph idx="1"/>
          </p:nvPr>
        </p:nvSpPr>
        <p:spPr>
          <a:xfrm>
            <a:off x="323528" y="1340768"/>
            <a:ext cx="8640960" cy="5184576"/>
          </a:xfrm>
          <a:solidFill>
            <a:schemeClr val="accent2"/>
          </a:solidFill>
        </p:spPr>
        <p:txBody>
          <a:bodyPr>
            <a:normAutofit/>
          </a:bodyPr>
          <a:lstStyle/>
          <a:p>
            <a:pPr marL="0" indent="0">
              <a:buNone/>
            </a:pPr>
            <a:endParaRPr lang="it-IT" dirty="0"/>
          </a:p>
          <a:p>
            <a:pPr marL="0" indent="0">
              <a:buNone/>
            </a:pPr>
            <a:endParaRPr lang="it-IT" dirty="0"/>
          </a:p>
          <a:p>
            <a:pPr marL="0" indent="0">
              <a:buNone/>
            </a:pPr>
            <a:endParaRPr lang="it-IT" dirty="0"/>
          </a:p>
        </p:txBody>
      </p:sp>
      <p:sp>
        <p:nvSpPr>
          <p:cNvPr id="6" name="Esagono 5"/>
          <p:cNvSpPr/>
          <p:nvPr/>
        </p:nvSpPr>
        <p:spPr>
          <a:xfrm>
            <a:off x="3070441" y="1700808"/>
            <a:ext cx="3096344" cy="946015"/>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struttura di collegamento</a:t>
            </a:r>
            <a:endParaRPr lang="it-IT" sz="2800" dirty="0"/>
          </a:p>
        </p:txBody>
      </p:sp>
      <p:sp>
        <p:nvSpPr>
          <p:cNvPr id="7" name="Ovale 6"/>
          <p:cNvSpPr/>
          <p:nvPr/>
        </p:nvSpPr>
        <p:spPr>
          <a:xfrm>
            <a:off x="585633" y="2847918"/>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ospedale</a:t>
            </a:r>
            <a:endParaRPr lang="it-IT" dirty="0">
              <a:solidFill>
                <a:schemeClr val="bg1"/>
              </a:solidFill>
            </a:endParaRPr>
          </a:p>
        </p:txBody>
      </p:sp>
      <p:sp>
        <p:nvSpPr>
          <p:cNvPr id="8" name="Ovale 7"/>
          <p:cNvSpPr/>
          <p:nvPr/>
        </p:nvSpPr>
        <p:spPr>
          <a:xfrm>
            <a:off x="611560" y="4121776"/>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case di cura</a:t>
            </a:r>
            <a:endParaRPr lang="it-IT" dirty="0">
              <a:solidFill>
                <a:schemeClr val="bg1"/>
              </a:solidFill>
            </a:endParaRPr>
          </a:p>
        </p:txBody>
      </p:sp>
      <p:sp>
        <p:nvSpPr>
          <p:cNvPr id="9" name="Ovale 8"/>
          <p:cNvSpPr/>
          <p:nvPr/>
        </p:nvSpPr>
        <p:spPr>
          <a:xfrm>
            <a:off x="6166785" y="2889454"/>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ricoveri per anziani</a:t>
            </a:r>
            <a:endParaRPr lang="it-IT" dirty="0">
              <a:solidFill>
                <a:schemeClr val="bg1"/>
              </a:solidFill>
            </a:endParaRPr>
          </a:p>
        </p:txBody>
      </p:sp>
      <p:sp>
        <p:nvSpPr>
          <p:cNvPr id="10" name="Ovale 9"/>
          <p:cNvSpPr/>
          <p:nvPr/>
        </p:nvSpPr>
        <p:spPr>
          <a:xfrm>
            <a:off x="6166785" y="4121776"/>
            <a:ext cx="259228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ambulatori</a:t>
            </a:r>
            <a:endParaRPr lang="it-IT" dirty="0">
              <a:solidFill>
                <a:schemeClr val="bg1"/>
              </a:solidFill>
            </a:endParaRPr>
          </a:p>
        </p:txBody>
      </p:sp>
      <p:sp>
        <p:nvSpPr>
          <p:cNvPr id="11" name="Ovale 10"/>
          <p:cNvSpPr/>
          <p:nvPr/>
        </p:nvSpPr>
        <p:spPr>
          <a:xfrm>
            <a:off x="3714706" y="2830475"/>
            <a:ext cx="1852874" cy="19953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bg1"/>
                </a:solidFill>
              </a:rPr>
              <a:t>Comunità cristiana</a:t>
            </a:r>
          </a:p>
        </p:txBody>
      </p:sp>
      <p:sp>
        <p:nvSpPr>
          <p:cNvPr id="12" name="Elaborazione alternativa 11"/>
          <p:cNvSpPr/>
          <p:nvPr/>
        </p:nvSpPr>
        <p:spPr>
          <a:xfrm>
            <a:off x="3070441" y="5373216"/>
            <a:ext cx="3312368" cy="86409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Parrocchia</a:t>
            </a:r>
            <a:endParaRPr lang="it-IT" sz="4000" dirty="0"/>
          </a:p>
        </p:txBody>
      </p:sp>
    </p:spTree>
    <p:extLst>
      <p:ext uri="{BB962C8B-B14F-4D97-AF65-F5344CB8AC3E}">
        <p14:creationId xmlns:p14="http://schemas.microsoft.com/office/powerpoint/2010/main" val="2394351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260648"/>
            <a:ext cx="8229600" cy="6192688"/>
          </a:xfrm>
          <a:solidFill>
            <a:schemeClr val="accent2"/>
          </a:solidFill>
        </p:spPr>
        <p:txBody>
          <a:bodyPr>
            <a:normAutofit/>
          </a:bodyPr>
          <a:lstStyle/>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r>
              <a:rPr lang="it-IT" dirty="0">
                <a:solidFill>
                  <a:schemeClr val="bg1"/>
                </a:solidFill>
              </a:rPr>
              <a:t> </a:t>
            </a:r>
          </a:p>
          <a:p>
            <a:pPr marL="0" indent="0">
              <a:buNone/>
            </a:pPr>
            <a:endParaRPr lang="it-IT" dirty="0">
              <a:solidFill>
                <a:schemeClr val="bg1"/>
              </a:solidFill>
            </a:endParaRPr>
          </a:p>
        </p:txBody>
      </p:sp>
      <p:sp>
        <p:nvSpPr>
          <p:cNvPr id="8" name="Terminatore 7"/>
          <p:cNvSpPr/>
          <p:nvPr/>
        </p:nvSpPr>
        <p:spPr>
          <a:xfrm>
            <a:off x="1611078" y="1240741"/>
            <a:ext cx="2016224" cy="93812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La comunità cristiana</a:t>
            </a:r>
            <a:endParaRPr lang="it-IT" dirty="0"/>
          </a:p>
        </p:txBody>
      </p:sp>
      <p:sp>
        <p:nvSpPr>
          <p:cNvPr id="9" name="Ovale 8"/>
          <p:cNvSpPr/>
          <p:nvPr/>
        </p:nvSpPr>
        <p:spPr>
          <a:xfrm>
            <a:off x="5495543" y="1252606"/>
            <a:ext cx="174897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natura e missione</a:t>
            </a:r>
            <a:endParaRPr lang="it-IT" dirty="0"/>
          </a:p>
        </p:txBody>
      </p:sp>
      <p:sp>
        <p:nvSpPr>
          <p:cNvPr id="10" name="Ovale 9"/>
          <p:cNvSpPr/>
          <p:nvPr/>
        </p:nvSpPr>
        <p:spPr>
          <a:xfrm>
            <a:off x="3466728" y="2480979"/>
            <a:ext cx="2397968"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mistero della sofferenza</a:t>
            </a:r>
            <a:endParaRPr lang="it-IT" dirty="0"/>
          </a:p>
        </p:txBody>
      </p:sp>
      <p:sp>
        <p:nvSpPr>
          <p:cNvPr id="17" name="Ovale 16"/>
          <p:cNvSpPr/>
          <p:nvPr/>
        </p:nvSpPr>
        <p:spPr>
          <a:xfrm>
            <a:off x="2555776" y="4797152"/>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momenti associativi</a:t>
            </a:r>
          </a:p>
          <a:p>
            <a:pPr algn="ctr"/>
            <a:endParaRPr lang="it-IT" dirty="0">
              <a:solidFill>
                <a:schemeClr val="bg1"/>
              </a:solidFill>
            </a:endParaRPr>
          </a:p>
        </p:txBody>
      </p:sp>
      <p:sp>
        <p:nvSpPr>
          <p:cNvPr id="13" name="Freccia a destra 12"/>
          <p:cNvSpPr/>
          <p:nvPr/>
        </p:nvSpPr>
        <p:spPr>
          <a:xfrm>
            <a:off x="4305672" y="1709806"/>
            <a:ext cx="720080" cy="2301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p:cNvSpPr/>
          <p:nvPr/>
        </p:nvSpPr>
        <p:spPr>
          <a:xfrm>
            <a:off x="683568" y="3745841"/>
            <a:ext cx="1935621"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liturgie domenicali</a:t>
            </a:r>
            <a:endParaRPr lang="it-IT" dirty="0"/>
          </a:p>
        </p:txBody>
      </p:sp>
      <p:sp>
        <p:nvSpPr>
          <p:cNvPr id="22" name="Ovale 21"/>
          <p:cNvSpPr/>
          <p:nvPr/>
        </p:nvSpPr>
        <p:spPr>
          <a:xfrm>
            <a:off x="3745647" y="3744206"/>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famiglia</a:t>
            </a:r>
          </a:p>
        </p:txBody>
      </p:sp>
      <p:sp>
        <p:nvSpPr>
          <p:cNvPr id="23" name="Ovale 22"/>
          <p:cNvSpPr/>
          <p:nvPr/>
        </p:nvSpPr>
        <p:spPr>
          <a:xfrm>
            <a:off x="6484315" y="3781221"/>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lavoro</a:t>
            </a:r>
          </a:p>
        </p:txBody>
      </p:sp>
      <p:sp>
        <p:nvSpPr>
          <p:cNvPr id="24" name="Ovale 23"/>
          <p:cNvSpPr/>
          <p:nvPr/>
        </p:nvSpPr>
        <p:spPr>
          <a:xfrm>
            <a:off x="5494617" y="4828162"/>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scuola </a:t>
            </a:r>
          </a:p>
          <a:p>
            <a:pPr algn="ctr"/>
            <a:endParaRPr lang="it-IT" dirty="0">
              <a:solidFill>
                <a:schemeClr val="bg1"/>
              </a:solidFill>
            </a:endParaRPr>
          </a:p>
        </p:txBody>
      </p:sp>
      <p:cxnSp>
        <p:nvCxnSpPr>
          <p:cNvPr id="26" name="Connettore 2 25"/>
          <p:cNvCxnSpPr/>
          <p:nvPr/>
        </p:nvCxnSpPr>
        <p:spPr>
          <a:xfrm flipH="1">
            <a:off x="2619189" y="3092170"/>
            <a:ext cx="939601" cy="91289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4653880" y="3309695"/>
            <a:ext cx="0" cy="43451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ttore 2 29"/>
          <p:cNvCxnSpPr>
            <a:endCxn id="23" idx="1"/>
          </p:cNvCxnSpPr>
          <p:nvPr/>
        </p:nvCxnSpPr>
        <p:spPr>
          <a:xfrm>
            <a:off x="5862108" y="3056448"/>
            <a:ext cx="878473" cy="85131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ttore 2 33"/>
          <p:cNvCxnSpPr/>
          <p:nvPr/>
        </p:nvCxnSpPr>
        <p:spPr>
          <a:xfrm flipH="1">
            <a:off x="3241389" y="3244570"/>
            <a:ext cx="469802" cy="158359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ttore 2 35"/>
          <p:cNvCxnSpPr/>
          <p:nvPr/>
        </p:nvCxnSpPr>
        <p:spPr>
          <a:xfrm>
            <a:off x="5617340" y="3123472"/>
            <a:ext cx="394820" cy="17046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Titolo 37"/>
          <p:cNvSpPr>
            <a:spLocks noGrp="1"/>
          </p:cNvSpPr>
          <p:nvPr>
            <p:ph type="title"/>
          </p:nvPr>
        </p:nvSpPr>
        <p:spPr/>
        <p:txBody>
          <a:bodyPr/>
          <a:lstStyle/>
          <a:p>
            <a:endParaRPr lang="it-IT" dirty="0"/>
          </a:p>
        </p:txBody>
      </p:sp>
    </p:spTree>
    <p:extLst>
      <p:ext uri="{BB962C8B-B14F-4D97-AF65-F5344CB8AC3E}">
        <p14:creationId xmlns:p14="http://schemas.microsoft.com/office/powerpoint/2010/main" val="98822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6632"/>
            <a:ext cx="8229600" cy="6480720"/>
          </a:xfrm>
          <a:solidFill>
            <a:schemeClr val="accent2"/>
          </a:solidFill>
        </p:spPr>
        <p:txBody>
          <a:bodyPr>
            <a:normAutofit fontScale="85000" lnSpcReduction="20000"/>
          </a:bodyPr>
          <a:lstStyle/>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sz="900" dirty="0">
              <a:solidFill>
                <a:schemeClr val="bg1"/>
              </a:solidFill>
            </a:endParaRPr>
          </a:p>
          <a:p>
            <a:pPr marL="0" indent="0">
              <a:buNone/>
            </a:pPr>
            <a:r>
              <a:rPr lang="it-IT" dirty="0">
                <a:solidFill>
                  <a:schemeClr val="bg1"/>
                </a:solidFill>
              </a:rPr>
              <a:t>Dice San Paolo “mi son fatto debole con i deboli per guadagnare i deboli, mi son fatto tutto a tutti, per salvare ad ogni costo qualcuno” (1Cor 9,22).</a:t>
            </a:r>
          </a:p>
        </p:txBody>
      </p:sp>
      <p:sp>
        <p:nvSpPr>
          <p:cNvPr id="4" name="Elaborazione alternativa 3"/>
          <p:cNvSpPr/>
          <p:nvPr/>
        </p:nvSpPr>
        <p:spPr>
          <a:xfrm>
            <a:off x="683568" y="591252"/>
            <a:ext cx="1584176" cy="105583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Pastorale Salute </a:t>
            </a:r>
            <a:endParaRPr lang="it-IT" dirty="0"/>
          </a:p>
        </p:txBody>
      </p:sp>
      <p:sp>
        <p:nvSpPr>
          <p:cNvPr id="7" name="Freccia a destra 6"/>
          <p:cNvSpPr/>
          <p:nvPr/>
        </p:nvSpPr>
        <p:spPr>
          <a:xfrm>
            <a:off x="2483768" y="1647090"/>
            <a:ext cx="720080" cy="2301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rminatore 7"/>
          <p:cNvSpPr/>
          <p:nvPr/>
        </p:nvSpPr>
        <p:spPr>
          <a:xfrm>
            <a:off x="3354404" y="536290"/>
            <a:ext cx="2016224" cy="119727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strutture </a:t>
            </a:r>
          </a:p>
          <a:p>
            <a:pPr algn="ctr"/>
            <a:r>
              <a:rPr lang="it-IT" dirty="0">
                <a:solidFill>
                  <a:schemeClr val="bg1"/>
                </a:solidFill>
              </a:rPr>
              <a:t>socio-sanitarie  del territorio</a:t>
            </a:r>
            <a:endParaRPr lang="it-IT" dirty="0"/>
          </a:p>
        </p:txBody>
      </p:sp>
      <p:sp>
        <p:nvSpPr>
          <p:cNvPr id="10" name="Ovale 9"/>
          <p:cNvSpPr/>
          <p:nvPr/>
        </p:nvSpPr>
        <p:spPr>
          <a:xfrm>
            <a:off x="660376" y="3540937"/>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testimonianza, </a:t>
            </a:r>
          </a:p>
          <a:p>
            <a:pPr algn="ctr"/>
            <a:endParaRPr lang="it-IT" dirty="0"/>
          </a:p>
        </p:txBody>
      </p:sp>
      <p:sp>
        <p:nvSpPr>
          <p:cNvPr id="14" name="Nastro perforato 13"/>
          <p:cNvSpPr/>
          <p:nvPr/>
        </p:nvSpPr>
        <p:spPr>
          <a:xfrm>
            <a:off x="2861200" y="2204864"/>
            <a:ext cx="3002632" cy="121429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Una Pastorale attenta alle fragilità</a:t>
            </a:r>
            <a:endParaRPr lang="it-IT" dirty="0"/>
          </a:p>
        </p:txBody>
      </p:sp>
      <p:sp>
        <p:nvSpPr>
          <p:cNvPr id="17" name="Ovale 16"/>
          <p:cNvSpPr/>
          <p:nvPr/>
        </p:nvSpPr>
        <p:spPr>
          <a:xfrm>
            <a:off x="5783529" y="3501008"/>
            <a:ext cx="270904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Evangelizzazione</a:t>
            </a:r>
          </a:p>
          <a:p>
            <a:pPr algn="ctr"/>
            <a:endParaRPr lang="it-IT" dirty="0"/>
          </a:p>
        </p:txBody>
      </p:sp>
      <p:sp>
        <p:nvSpPr>
          <p:cNvPr id="18" name="Freccia a destra 17"/>
          <p:cNvSpPr/>
          <p:nvPr/>
        </p:nvSpPr>
        <p:spPr>
          <a:xfrm>
            <a:off x="5682921" y="1679748"/>
            <a:ext cx="720080" cy="2301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Elaborazione alternativa 18"/>
          <p:cNvSpPr/>
          <p:nvPr/>
        </p:nvSpPr>
        <p:spPr>
          <a:xfrm>
            <a:off x="6588224" y="623910"/>
            <a:ext cx="1512168" cy="105583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Parrocchie</a:t>
            </a:r>
            <a:r>
              <a:rPr lang="it-IT" dirty="0"/>
              <a:t> </a:t>
            </a:r>
          </a:p>
          <a:p>
            <a:pPr algn="ctr"/>
            <a:r>
              <a:rPr lang="it-IT" dirty="0">
                <a:solidFill>
                  <a:schemeClr val="bg1"/>
                </a:solidFill>
              </a:rPr>
              <a:t>e Unità Pastorali</a:t>
            </a:r>
            <a:endParaRPr lang="it-IT" dirty="0"/>
          </a:p>
        </p:txBody>
      </p:sp>
      <p:sp>
        <p:nvSpPr>
          <p:cNvPr id="20" name="Ovale 19"/>
          <p:cNvSpPr/>
          <p:nvPr/>
        </p:nvSpPr>
        <p:spPr>
          <a:xfrm>
            <a:off x="3315308" y="4149080"/>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a:p>
            <a:pPr algn="ctr"/>
            <a:r>
              <a:rPr lang="it-IT" dirty="0">
                <a:solidFill>
                  <a:schemeClr val="bg1"/>
                </a:solidFill>
              </a:rPr>
              <a:t>Salute e Salvezza</a:t>
            </a:r>
          </a:p>
          <a:p>
            <a:pPr algn="ctr"/>
            <a:endParaRPr lang="it-IT" dirty="0"/>
          </a:p>
        </p:txBody>
      </p:sp>
      <p:sp>
        <p:nvSpPr>
          <p:cNvPr id="21" name="Titolo 20"/>
          <p:cNvSpPr>
            <a:spLocks noGrp="1"/>
          </p:cNvSpPr>
          <p:nvPr>
            <p:ph type="title"/>
          </p:nvPr>
        </p:nvSpPr>
        <p:spPr/>
        <p:txBody>
          <a:bodyPr/>
          <a:lstStyle/>
          <a:p>
            <a:endParaRPr lang="it-IT"/>
          </a:p>
        </p:txBody>
      </p:sp>
    </p:spTree>
    <p:extLst>
      <p:ext uri="{BB962C8B-B14F-4D97-AF65-F5344CB8AC3E}">
        <p14:creationId xmlns:p14="http://schemas.microsoft.com/office/powerpoint/2010/main" val="133902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268760"/>
            <a:ext cx="8229600" cy="5256584"/>
          </a:xfrm>
          <a:solidFill>
            <a:schemeClr val="accent2"/>
          </a:solidFill>
        </p:spPr>
        <p:txBody>
          <a:bodyPr/>
          <a:lstStyle/>
          <a:p>
            <a:endParaRPr lang="it-IT" dirty="0"/>
          </a:p>
        </p:txBody>
      </p:sp>
      <p:sp>
        <p:nvSpPr>
          <p:cNvPr id="3" name="Titolo 2"/>
          <p:cNvSpPr>
            <a:spLocks noGrp="1"/>
          </p:cNvSpPr>
          <p:nvPr>
            <p:ph type="title"/>
          </p:nvPr>
        </p:nvSpPr>
        <p:spPr>
          <a:solidFill>
            <a:srgbClr val="FFC000"/>
          </a:solidFill>
        </p:spPr>
        <p:txBody>
          <a:bodyPr>
            <a:noAutofit/>
          </a:bodyPr>
          <a:lstStyle/>
          <a:p>
            <a:pPr algn="ctr"/>
            <a:r>
              <a:rPr lang="it-IT" sz="4400" dirty="0">
                <a:solidFill>
                  <a:srgbClr val="FF0000"/>
                </a:solidFill>
              </a:rPr>
              <a:t>Premessa:</a:t>
            </a:r>
            <a:r>
              <a:rPr lang="it-IT" sz="2800" dirty="0">
                <a:solidFill>
                  <a:srgbClr val="FF0000"/>
                </a:solidFill>
              </a:rPr>
              <a:t> </a:t>
            </a:r>
            <a:br>
              <a:rPr lang="it-IT" sz="2800" dirty="0">
                <a:solidFill>
                  <a:srgbClr val="FF0000"/>
                </a:solidFill>
              </a:rPr>
            </a:br>
            <a:r>
              <a:rPr lang="it-IT" sz="2400" dirty="0">
                <a:solidFill>
                  <a:srgbClr val="FF0000"/>
                </a:solidFill>
              </a:rPr>
              <a:t>dal dato teologico trascendente a quello antropologico immanente.</a:t>
            </a:r>
          </a:p>
        </p:txBody>
      </p:sp>
      <p:sp>
        <p:nvSpPr>
          <p:cNvPr id="4" name="Piastra 3"/>
          <p:cNvSpPr/>
          <p:nvPr/>
        </p:nvSpPr>
        <p:spPr>
          <a:xfrm>
            <a:off x="2861111" y="3068960"/>
            <a:ext cx="3456384" cy="2143294"/>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Ufficio Nazionale Pastorale della Salute</a:t>
            </a:r>
          </a:p>
          <a:p>
            <a:pPr algn="ctr"/>
            <a:endParaRPr lang="it-IT" sz="800" dirty="0">
              <a:solidFill>
                <a:schemeClr val="bg1"/>
              </a:solidFill>
            </a:endParaRPr>
          </a:p>
          <a:p>
            <a:pPr algn="ctr"/>
            <a:r>
              <a:rPr lang="it-IT" dirty="0" err="1">
                <a:solidFill>
                  <a:schemeClr val="bg1"/>
                </a:solidFill>
              </a:rPr>
              <a:t>A.I.pa.S</a:t>
            </a:r>
            <a:r>
              <a:rPr lang="it-IT" dirty="0">
                <a:solidFill>
                  <a:schemeClr val="bg1"/>
                </a:solidFill>
              </a:rPr>
              <a:t>.</a:t>
            </a:r>
          </a:p>
          <a:p>
            <a:pPr algn="ctr"/>
            <a:endParaRPr lang="it-IT" sz="800" dirty="0">
              <a:solidFill>
                <a:schemeClr val="bg1"/>
              </a:solidFill>
            </a:endParaRPr>
          </a:p>
          <a:p>
            <a:pPr algn="ctr"/>
            <a:r>
              <a:rPr lang="it-IT" dirty="0">
                <a:solidFill>
                  <a:schemeClr val="bg1"/>
                </a:solidFill>
              </a:rPr>
              <a:t>Forum delle Associazioni  Socio-Sanitarie</a:t>
            </a:r>
          </a:p>
        </p:txBody>
      </p:sp>
      <p:sp>
        <p:nvSpPr>
          <p:cNvPr id="7" name="Ovale 6"/>
          <p:cNvSpPr/>
          <p:nvPr/>
        </p:nvSpPr>
        <p:spPr>
          <a:xfrm>
            <a:off x="920343" y="1638001"/>
            <a:ext cx="1872208"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Parroco</a:t>
            </a:r>
          </a:p>
        </p:txBody>
      </p:sp>
      <p:sp>
        <p:nvSpPr>
          <p:cNvPr id="9" name="Ovale 8"/>
          <p:cNvSpPr/>
          <p:nvPr/>
        </p:nvSpPr>
        <p:spPr>
          <a:xfrm>
            <a:off x="921768" y="4365104"/>
            <a:ext cx="1872208"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Direttore Ufficio</a:t>
            </a:r>
          </a:p>
          <a:p>
            <a:pPr algn="ctr"/>
            <a:r>
              <a:rPr lang="it-IT" dirty="0">
                <a:solidFill>
                  <a:schemeClr val="bg1"/>
                </a:solidFill>
              </a:rPr>
              <a:t>Pastorale della Salute</a:t>
            </a:r>
          </a:p>
        </p:txBody>
      </p:sp>
      <p:sp>
        <p:nvSpPr>
          <p:cNvPr id="10" name="Ovale 9"/>
          <p:cNvSpPr/>
          <p:nvPr/>
        </p:nvSpPr>
        <p:spPr>
          <a:xfrm>
            <a:off x="6372200" y="1638001"/>
            <a:ext cx="1944215"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Cappellano</a:t>
            </a:r>
          </a:p>
        </p:txBody>
      </p:sp>
      <p:sp>
        <p:nvSpPr>
          <p:cNvPr id="11" name="Ovale 10"/>
          <p:cNvSpPr/>
          <p:nvPr/>
        </p:nvSpPr>
        <p:spPr>
          <a:xfrm>
            <a:off x="6523084" y="4221088"/>
            <a:ext cx="1944215"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Vicario</a:t>
            </a:r>
          </a:p>
          <a:p>
            <a:pPr algn="ctr"/>
            <a:r>
              <a:rPr lang="it-IT" dirty="0">
                <a:solidFill>
                  <a:schemeClr val="bg1"/>
                </a:solidFill>
              </a:rPr>
              <a:t>foraneo</a:t>
            </a:r>
          </a:p>
        </p:txBody>
      </p:sp>
      <p:sp>
        <p:nvSpPr>
          <p:cNvPr id="12" name="Rettangolo arrotondato 11"/>
          <p:cNvSpPr/>
          <p:nvPr/>
        </p:nvSpPr>
        <p:spPr>
          <a:xfrm>
            <a:off x="2933119" y="1556792"/>
            <a:ext cx="3312368" cy="13589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Un movimento </a:t>
            </a:r>
          </a:p>
          <a:p>
            <a:pPr algn="ctr"/>
            <a:r>
              <a:rPr lang="it-IT" dirty="0">
                <a:solidFill>
                  <a:schemeClr val="bg1"/>
                </a:solidFill>
              </a:rPr>
              <a:t>dall’ideale al pratico Territorio- Parrocchia-Diocesi-Regione-Nazione</a:t>
            </a:r>
          </a:p>
        </p:txBody>
      </p:sp>
      <p:sp>
        <p:nvSpPr>
          <p:cNvPr id="13" name="Rettangolo arrotondato 12"/>
          <p:cNvSpPr/>
          <p:nvPr/>
        </p:nvSpPr>
        <p:spPr>
          <a:xfrm>
            <a:off x="2933119" y="5483581"/>
            <a:ext cx="338437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Consulta Regionale</a:t>
            </a:r>
          </a:p>
        </p:txBody>
      </p:sp>
    </p:spTree>
    <p:extLst>
      <p:ext uri="{BB962C8B-B14F-4D97-AF65-F5344CB8AC3E}">
        <p14:creationId xmlns:p14="http://schemas.microsoft.com/office/powerpoint/2010/main" val="283238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85192" y="1340768"/>
            <a:ext cx="8291264" cy="4968551"/>
          </a:xfrm>
          <a:solidFill>
            <a:schemeClr val="accent2"/>
          </a:solidFill>
        </p:spPr>
        <p:txBody>
          <a:bodyPr>
            <a:normAutofit/>
          </a:bodyPr>
          <a:lstStyle/>
          <a:p>
            <a:pPr marL="0" indent="0">
              <a:buNone/>
            </a:pPr>
            <a:r>
              <a:rPr lang="it-IT" dirty="0">
                <a:solidFill>
                  <a:schemeClr val="bg1"/>
                </a:solidFill>
              </a:rPr>
              <a:t> </a:t>
            </a:r>
            <a:endParaRPr lang="it-IT" dirty="0"/>
          </a:p>
        </p:txBody>
      </p:sp>
      <p:sp>
        <p:nvSpPr>
          <p:cNvPr id="3" name="Titolo 2"/>
          <p:cNvSpPr>
            <a:spLocks noGrp="1"/>
          </p:cNvSpPr>
          <p:nvPr>
            <p:ph type="title"/>
          </p:nvPr>
        </p:nvSpPr>
        <p:spPr>
          <a:xfrm>
            <a:off x="395536" y="152400"/>
            <a:ext cx="8291264" cy="1219200"/>
          </a:xfrm>
          <a:solidFill>
            <a:srgbClr val="FFC000"/>
          </a:solidFill>
        </p:spPr>
        <p:txBody>
          <a:bodyPr>
            <a:normAutofit/>
          </a:bodyPr>
          <a:lstStyle/>
          <a:p>
            <a:pPr algn="ctr"/>
            <a:r>
              <a:rPr lang="it-IT" dirty="0">
                <a:solidFill>
                  <a:srgbClr val="FF0000"/>
                </a:solidFill>
              </a:rPr>
              <a:t>La Nota pastorale della CEI </a:t>
            </a:r>
            <a:br>
              <a:rPr lang="it-IT" dirty="0">
                <a:solidFill>
                  <a:srgbClr val="FF0000"/>
                </a:solidFill>
              </a:rPr>
            </a:br>
            <a:r>
              <a:rPr lang="it-IT" sz="3200" i="1" dirty="0">
                <a:solidFill>
                  <a:srgbClr val="FF0000"/>
                </a:solidFill>
              </a:rPr>
              <a:t>La pastorale della salute nella chiesa italiana</a:t>
            </a:r>
            <a:endParaRPr lang="it-IT" sz="3200" dirty="0">
              <a:solidFill>
                <a:srgbClr val="FF0000"/>
              </a:solidFill>
            </a:endParaRPr>
          </a:p>
        </p:txBody>
      </p:sp>
      <p:sp>
        <p:nvSpPr>
          <p:cNvPr id="4" name="Elaborazione alternativa 3"/>
          <p:cNvSpPr/>
          <p:nvPr/>
        </p:nvSpPr>
        <p:spPr>
          <a:xfrm>
            <a:off x="683568" y="1628800"/>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Definizione della Pastorale della Salute</a:t>
            </a:r>
          </a:p>
          <a:p>
            <a:pPr algn="ctr"/>
            <a:endParaRPr lang="it-IT" dirty="0"/>
          </a:p>
        </p:txBody>
      </p:sp>
      <p:sp>
        <p:nvSpPr>
          <p:cNvPr id="5" name="Freccia a destra 4"/>
          <p:cNvSpPr/>
          <p:nvPr/>
        </p:nvSpPr>
        <p:spPr>
          <a:xfrm>
            <a:off x="4211959" y="1844824"/>
            <a:ext cx="867009" cy="403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Elaborazione alternativa 5"/>
          <p:cNvSpPr/>
          <p:nvPr/>
        </p:nvSpPr>
        <p:spPr>
          <a:xfrm>
            <a:off x="5148064" y="1628800"/>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bg1"/>
                </a:solidFill>
              </a:rPr>
              <a:t>Ambiti e azione della chiesa </a:t>
            </a:r>
          </a:p>
          <a:p>
            <a:pPr algn="ctr"/>
            <a:endParaRPr lang="it-IT" dirty="0"/>
          </a:p>
        </p:txBody>
      </p:sp>
      <p:sp>
        <p:nvSpPr>
          <p:cNvPr id="7" name="Nastro perforato 6"/>
          <p:cNvSpPr/>
          <p:nvPr/>
        </p:nvSpPr>
        <p:spPr>
          <a:xfrm>
            <a:off x="2558689" y="3955926"/>
            <a:ext cx="4320480" cy="136815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dirty="0">
              <a:solidFill>
                <a:schemeClr val="bg1"/>
              </a:solidFill>
            </a:endParaRPr>
          </a:p>
          <a:p>
            <a:pPr algn="ctr"/>
            <a:r>
              <a:rPr lang="it-IT" sz="2800" dirty="0">
                <a:solidFill>
                  <a:schemeClr val="bg1"/>
                </a:solidFill>
              </a:rPr>
              <a:t>Recare la luce e la grazia del Signore </a:t>
            </a:r>
          </a:p>
          <a:p>
            <a:pPr algn="ctr"/>
            <a:endParaRPr lang="it-IT" sz="2800" dirty="0"/>
          </a:p>
        </p:txBody>
      </p:sp>
      <p:sp>
        <p:nvSpPr>
          <p:cNvPr id="8" name="Ovale 7"/>
          <p:cNvSpPr/>
          <p:nvPr/>
        </p:nvSpPr>
        <p:spPr>
          <a:xfrm>
            <a:off x="5544108" y="2996952"/>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 quanti ne prendono cura</a:t>
            </a:r>
          </a:p>
        </p:txBody>
      </p:sp>
      <p:sp>
        <p:nvSpPr>
          <p:cNvPr id="9" name="Ovale 8"/>
          <p:cNvSpPr/>
          <p:nvPr/>
        </p:nvSpPr>
        <p:spPr>
          <a:xfrm>
            <a:off x="683568" y="2996952"/>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a coloro che soffrono </a:t>
            </a:r>
            <a:endParaRPr lang="it-IT" dirty="0"/>
          </a:p>
        </p:txBody>
      </p:sp>
      <p:sp>
        <p:nvSpPr>
          <p:cNvPr id="10" name="Ovale 9"/>
          <p:cNvSpPr/>
          <p:nvPr/>
        </p:nvSpPr>
        <p:spPr>
          <a:xfrm>
            <a:off x="589856" y="5030955"/>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Non solo ai malati</a:t>
            </a:r>
          </a:p>
        </p:txBody>
      </p:sp>
      <p:sp>
        <p:nvSpPr>
          <p:cNvPr id="11" name="Ovale 10"/>
          <p:cNvSpPr/>
          <p:nvPr/>
        </p:nvSpPr>
        <p:spPr>
          <a:xfrm>
            <a:off x="6804248" y="5076451"/>
            <a:ext cx="17498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Ma anche ai sani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764704"/>
            <a:ext cx="8229600" cy="5832648"/>
          </a:xfrm>
          <a:solidFill>
            <a:schemeClr val="accent2"/>
          </a:solidFill>
        </p:spPr>
        <p:txBody>
          <a:bodyPr>
            <a:normAutofit/>
          </a:bodyPr>
          <a:lstStyle/>
          <a:p>
            <a:endParaRPr lang="it-IT" dirty="0"/>
          </a:p>
          <a:p>
            <a:endParaRPr lang="it-IT" dirty="0"/>
          </a:p>
        </p:txBody>
      </p:sp>
      <p:sp>
        <p:nvSpPr>
          <p:cNvPr id="3" name="Titolo 2"/>
          <p:cNvSpPr>
            <a:spLocks noGrp="1"/>
          </p:cNvSpPr>
          <p:nvPr>
            <p:ph type="title"/>
          </p:nvPr>
        </p:nvSpPr>
        <p:spPr>
          <a:xfrm>
            <a:off x="457200" y="152400"/>
            <a:ext cx="8229600" cy="612304"/>
          </a:xfrm>
          <a:solidFill>
            <a:srgbClr val="FFC000"/>
          </a:solidFill>
        </p:spPr>
        <p:txBody>
          <a:bodyPr>
            <a:normAutofit fontScale="90000"/>
          </a:bodyPr>
          <a:lstStyle/>
          <a:p>
            <a:pPr algn="ctr"/>
            <a:r>
              <a:rPr lang="it-IT" dirty="0">
                <a:solidFill>
                  <a:srgbClr val="FF0000"/>
                </a:solidFill>
              </a:rPr>
              <a:t>Chiesa Cattolica</a:t>
            </a:r>
          </a:p>
        </p:txBody>
      </p:sp>
      <p:sp>
        <p:nvSpPr>
          <p:cNvPr id="4" name="Elaborazione alternativa 3"/>
          <p:cNvSpPr/>
          <p:nvPr/>
        </p:nvSpPr>
        <p:spPr>
          <a:xfrm>
            <a:off x="657284" y="1429544"/>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chemeClr val="bg1"/>
                </a:solidFill>
              </a:rPr>
              <a:t>La Chiesa universale </a:t>
            </a:r>
            <a:endParaRPr lang="it-IT" sz="2400" dirty="0"/>
          </a:p>
        </p:txBody>
      </p:sp>
      <p:sp>
        <p:nvSpPr>
          <p:cNvPr id="5" name="Elaborazione alternativa 4"/>
          <p:cNvSpPr/>
          <p:nvPr/>
        </p:nvSpPr>
        <p:spPr>
          <a:xfrm>
            <a:off x="5164654" y="1429544"/>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chemeClr val="bg1"/>
                </a:solidFill>
              </a:rPr>
              <a:t>La Chiesa particolare  </a:t>
            </a:r>
            <a:endParaRPr lang="it-IT" sz="2400" dirty="0"/>
          </a:p>
        </p:txBody>
      </p:sp>
      <p:sp>
        <p:nvSpPr>
          <p:cNvPr id="6" name="Elaborazione alternativa 5"/>
          <p:cNvSpPr/>
          <p:nvPr/>
        </p:nvSpPr>
        <p:spPr>
          <a:xfrm>
            <a:off x="2987824" y="2813007"/>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chemeClr val="bg1"/>
                </a:solidFill>
              </a:rPr>
              <a:t>La Chiesa locale   </a:t>
            </a:r>
            <a:endParaRPr lang="it-IT" sz="2400" dirty="0"/>
          </a:p>
        </p:txBody>
      </p:sp>
      <p:sp>
        <p:nvSpPr>
          <p:cNvPr id="7" name="Ovale 6"/>
          <p:cNvSpPr/>
          <p:nvPr/>
        </p:nvSpPr>
        <p:spPr>
          <a:xfrm>
            <a:off x="5873195" y="5085184"/>
            <a:ext cx="2696522" cy="1359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Tutti i credenti in Gesù Cristo in una porzione di territorio</a:t>
            </a:r>
            <a:endParaRPr lang="it-IT" dirty="0"/>
          </a:p>
        </p:txBody>
      </p:sp>
      <p:sp>
        <p:nvSpPr>
          <p:cNvPr id="8" name="Ovale 7"/>
          <p:cNvSpPr/>
          <p:nvPr/>
        </p:nvSpPr>
        <p:spPr>
          <a:xfrm>
            <a:off x="683568" y="4941168"/>
            <a:ext cx="2672680" cy="1359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Tutti i credenti in Gesù Cristo del mondo</a:t>
            </a:r>
            <a:endParaRPr lang="it-IT" dirty="0"/>
          </a:p>
        </p:txBody>
      </p:sp>
      <p:sp>
        <p:nvSpPr>
          <p:cNvPr id="9" name="Ovale 8"/>
          <p:cNvSpPr/>
          <p:nvPr/>
        </p:nvSpPr>
        <p:spPr>
          <a:xfrm>
            <a:off x="3295747" y="4281531"/>
            <a:ext cx="2696522" cy="1359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gruppo organico di Chiese particolari </a:t>
            </a:r>
            <a:endParaRPr lang="it-IT" dirty="0"/>
          </a:p>
        </p:txBody>
      </p:sp>
      <p:cxnSp>
        <p:nvCxnSpPr>
          <p:cNvPr id="11" name="Connettore 2 10"/>
          <p:cNvCxnSpPr/>
          <p:nvPr/>
        </p:nvCxnSpPr>
        <p:spPr>
          <a:xfrm flipH="1">
            <a:off x="2282662" y="2437656"/>
            <a:ext cx="293561" cy="247575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7114160" y="2465414"/>
            <a:ext cx="107296" cy="247575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4655758" y="3858110"/>
            <a:ext cx="0" cy="36515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35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1124744"/>
            <a:ext cx="8449816" cy="5544616"/>
          </a:xfrm>
          <a:solidFill>
            <a:schemeClr val="accent2"/>
          </a:solidFill>
          <a:ln>
            <a:solidFill>
              <a:schemeClr val="accent1"/>
            </a:solidFill>
          </a:ln>
        </p:spPr>
        <p:txBody>
          <a:bodyPr>
            <a:noAutofit/>
          </a:bodyPr>
          <a:lstStyle/>
          <a:p>
            <a:endParaRPr lang="it-IT" sz="2400" dirty="0">
              <a:solidFill>
                <a:schemeClr val="bg1"/>
              </a:solidFill>
            </a:endParaRPr>
          </a:p>
        </p:txBody>
      </p:sp>
      <p:sp>
        <p:nvSpPr>
          <p:cNvPr id="2" name="Titolo 1"/>
          <p:cNvSpPr>
            <a:spLocks noGrp="1"/>
          </p:cNvSpPr>
          <p:nvPr>
            <p:ph type="ctrTitle"/>
          </p:nvPr>
        </p:nvSpPr>
        <p:spPr>
          <a:xfrm>
            <a:off x="395536" y="188640"/>
            <a:ext cx="8424936" cy="936104"/>
          </a:xfrm>
          <a:solidFill>
            <a:srgbClr val="FFC000"/>
          </a:solidFill>
          <a:ln>
            <a:solidFill>
              <a:schemeClr val="accent1"/>
            </a:solidFill>
          </a:ln>
        </p:spPr>
        <p:txBody>
          <a:bodyPr>
            <a:normAutofit fontScale="90000"/>
          </a:bodyPr>
          <a:lstStyle/>
          <a:p>
            <a:br>
              <a:rPr lang="it-IT" sz="4000" dirty="0">
                <a:solidFill>
                  <a:srgbClr val="FF0000"/>
                </a:solidFill>
              </a:rPr>
            </a:br>
            <a:br>
              <a:rPr lang="it-IT" sz="4000" dirty="0">
                <a:solidFill>
                  <a:srgbClr val="FF0000"/>
                </a:solidFill>
              </a:rPr>
            </a:br>
            <a:br>
              <a:rPr lang="it-IT" sz="4000" dirty="0">
                <a:solidFill>
                  <a:srgbClr val="FF0000"/>
                </a:solidFill>
              </a:rPr>
            </a:br>
            <a:r>
              <a:rPr lang="it-IT" sz="4000" dirty="0">
                <a:solidFill>
                  <a:srgbClr val="FF0000"/>
                </a:solidFill>
              </a:rPr>
              <a:t>COMUNITA’ CRISTIANA  </a:t>
            </a:r>
            <a:endParaRPr lang="it-IT" sz="3600" dirty="0">
              <a:solidFill>
                <a:srgbClr val="FF0000"/>
              </a:solidFill>
            </a:endParaRPr>
          </a:p>
        </p:txBody>
      </p:sp>
      <p:sp>
        <p:nvSpPr>
          <p:cNvPr id="4" name="Elaborazione alternativa 3"/>
          <p:cNvSpPr/>
          <p:nvPr/>
        </p:nvSpPr>
        <p:spPr>
          <a:xfrm>
            <a:off x="3131840" y="1916832"/>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Territorio</a:t>
            </a:r>
            <a:endParaRPr lang="it-IT" sz="4000" dirty="0"/>
          </a:p>
        </p:txBody>
      </p:sp>
      <p:sp>
        <p:nvSpPr>
          <p:cNvPr id="5" name="Ovale 4"/>
          <p:cNvSpPr/>
          <p:nvPr/>
        </p:nvSpPr>
        <p:spPr>
          <a:xfrm>
            <a:off x="733872" y="3429000"/>
            <a:ext cx="275800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Dimora adeguata</a:t>
            </a:r>
          </a:p>
        </p:txBody>
      </p:sp>
      <p:sp>
        <p:nvSpPr>
          <p:cNvPr id="6" name="Ovale 5"/>
          <p:cNvSpPr/>
          <p:nvPr/>
        </p:nvSpPr>
        <p:spPr>
          <a:xfrm>
            <a:off x="3509361" y="4597896"/>
            <a:ext cx="2605608" cy="11809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Luogo funzionale </a:t>
            </a:r>
          </a:p>
        </p:txBody>
      </p:sp>
      <p:sp>
        <p:nvSpPr>
          <p:cNvPr id="7" name="Ovale 6"/>
          <p:cNvSpPr/>
          <p:nvPr/>
        </p:nvSpPr>
        <p:spPr>
          <a:xfrm>
            <a:off x="5596167" y="3501008"/>
            <a:ext cx="3101280" cy="11688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Luogo piacevole alla convivenza umana </a:t>
            </a:r>
          </a:p>
        </p:txBody>
      </p:sp>
      <p:cxnSp>
        <p:nvCxnSpPr>
          <p:cNvPr id="8" name="Connettore 2 7"/>
          <p:cNvCxnSpPr/>
          <p:nvPr/>
        </p:nvCxnSpPr>
        <p:spPr>
          <a:xfrm flipH="1">
            <a:off x="3131840" y="2924944"/>
            <a:ext cx="360041"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flipH="1">
            <a:off x="4788024" y="2875199"/>
            <a:ext cx="1" cy="156191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6114970" y="2924944"/>
            <a:ext cx="185222" cy="50405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884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24744"/>
            <a:ext cx="8229600" cy="5400600"/>
          </a:xfrm>
          <a:solidFill>
            <a:schemeClr val="accent2"/>
          </a:solidFill>
        </p:spPr>
        <p:txBody>
          <a:bodyPr>
            <a:normAutofit/>
          </a:bodyPr>
          <a:lstStyle/>
          <a:p>
            <a:endParaRPr lang="it-IT" sz="800" dirty="0">
              <a:solidFill>
                <a:srgbClr val="002060"/>
              </a:solidFill>
            </a:endParaRPr>
          </a:p>
          <a:p>
            <a:pPr>
              <a:buClr>
                <a:schemeClr val="bg2"/>
              </a:buClr>
              <a:buFont typeface="Wingdings" panose="05000000000000000000" pitchFamily="2" charset="2"/>
              <a:buChar char="Ø"/>
            </a:pPr>
            <a:endParaRPr lang="it-IT" dirty="0">
              <a:solidFill>
                <a:schemeClr val="bg1"/>
              </a:solidFill>
            </a:endParaRPr>
          </a:p>
        </p:txBody>
      </p:sp>
      <p:sp>
        <p:nvSpPr>
          <p:cNvPr id="4" name="Elaborazione alternativa 3"/>
          <p:cNvSpPr/>
          <p:nvPr/>
        </p:nvSpPr>
        <p:spPr>
          <a:xfrm>
            <a:off x="2873388" y="1412776"/>
            <a:ext cx="3312368"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a:solidFill>
                  <a:schemeClr val="bg1"/>
                </a:solidFill>
              </a:rPr>
              <a:t>Parrocchia</a:t>
            </a:r>
            <a:endParaRPr lang="it-IT" sz="4000" dirty="0"/>
          </a:p>
        </p:txBody>
      </p:sp>
      <p:sp>
        <p:nvSpPr>
          <p:cNvPr id="5" name="Ovale 4"/>
          <p:cNvSpPr/>
          <p:nvPr/>
        </p:nvSpPr>
        <p:spPr>
          <a:xfrm>
            <a:off x="611560" y="2914276"/>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portare l’annuncio</a:t>
            </a:r>
            <a:endParaRPr lang="it-IT" dirty="0"/>
          </a:p>
        </p:txBody>
      </p:sp>
      <p:sp>
        <p:nvSpPr>
          <p:cNvPr id="6" name="Ovale 5"/>
          <p:cNvSpPr/>
          <p:nvPr/>
        </p:nvSpPr>
        <p:spPr>
          <a:xfrm>
            <a:off x="5868144" y="2909308"/>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farsi carico dei problemi umani</a:t>
            </a:r>
            <a:endParaRPr lang="it-IT" dirty="0"/>
          </a:p>
        </p:txBody>
      </p:sp>
      <p:sp>
        <p:nvSpPr>
          <p:cNvPr id="7" name="Ovale 6"/>
          <p:cNvSpPr/>
          <p:nvPr/>
        </p:nvSpPr>
        <p:spPr>
          <a:xfrm>
            <a:off x="3269432" y="3498724"/>
            <a:ext cx="252028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rPr>
              <a:t>luogo di comunione dei credenti</a:t>
            </a:r>
            <a:endParaRPr lang="it-IT" dirty="0"/>
          </a:p>
        </p:txBody>
      </p:sp>
      <p:sp>
        <p:nvSpPr>
          <p:cNvPr id="8" name="Ovale 7"/>
          <p:cNvSpPr/>
          <p:nvPr/>
        </p:nvSpPr>
        <p:spPr>
          <a:xfrm>
            <a:off x="1871700" y="4869160"/>
            <a:ext cx="536459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bg1"/>
                </a:solidFill>
              </a:rPr>
              <a:t>Luogo ordinario della vita cristiana</a:t>
            </a:r>
            <a:endParaRPr lang="it-IT" sz="2800" dirty="0"/>
          </a:p>
        </p:txBody>
      </p:sp>
      <p:sp>
        <p:nvSpPr>
          <p:cNvPr id="10" name="Titolo 1"/>
          <p:cNvSpPr txBox="1">
            <a:spLocks/>
          </p:cNvSpPr>
          <p:nvPr/>
        </p:nvSpPr>
        <p:spPr>
          <a:xfrm>
            <a:off x="467544" y="160543"/>
            <a:ext cx="8239354" cy="936104"/>
          </a:xfrm>
          <a:prstGeom prst="rect">
            <a:avLst/>
          </a:prstGeom>
          <a:solidFill>
            <a:srgbClr val="FFC000"/>
          </a:solidFill>
          <a:ln w="6350" cap="rnd">
            <a:solidFill>
              <a:schemeClr val="accent1"/>
            </a:solidFill>
          </a:ln>
        </p:spPr>
        <p:txBody>
          <a:bodyPr vert="horz" rtlCol="0" anchor="b" anchorCtr="0">
            <a:normAutofit fontScale="32500" lnSpcReduction="20000"/>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pPr algn="ctr"/>
            <a:endParaRPr lang="it-IT" sz="4000" dirty="0">
              <a:solidFill>
                <a:srgbClr val="FF0000"/>
              </a:solidFill>
            </a:endParaRPr>
          </a:p>
          <a:p>
            <a:pPr algn="ctr"/>
            <a:br>
              <a:rPr lang="it-IT" sz="4000" dirty="0">
                <a:solidFill>
                  <a:srgbClr val="FF0000"/>
                </a:solidFill>
              </a:rPr>
            </a:br>
            <a:r>
              <a:rPr lang="it-IT" sz="11100" dirty="0">
                <a:solidFill>
                  <a:srgbClr val="FF0000"/>
                </a:solidFill>
              </a:rPr>
              <a:t>COMUNITA’ CRISTIANA  </a:t>
            </a:r>
          </a:p>
        </p:txBody>
      </p:sp>
    </p:spTree>
    <p:extLst>
      <p:ext uri="{BB962C8B-B14F-4D97-AF65-F5344CB8AC3E}">
        <p14:creationId xmlns:p14="http://schemas.microsoft.com/office/powerpoint/2010/main" val="8937898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6834</TotalTime>
  <Words>1279</Words>
  <Application>Microsoft Office PowerPoint</Application>
  <PresentationFormat>Presentazione su schermo (4:3)</PresentationFormat>
  <Paragraphs>316</Paragraphs>
  <Slides>28</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28</vt:i4>
      </vt:variant>
    </vt:vector>
  </HeadingPairs>
  <TitlesOfParts>
    <vt:vector size="33" baseType="lpstr">
      <vt:lpstr>Calibri</vt:lpstr>
      <vt:lpstr>Constantia</vt:lpstr>
      <vt:lpstr>Wingdings</vt:lpstr>
      <vt:lpstr>Wingdings 2</vt:lpstr>
      <vt:lpstr>Carta</vt:lpstr>
      <vt:lpstr>Presentazione standard di PowerPoint</vt:lpstr>
      <vt:lpstr>Introduzione</vt:lpstr>
      <vt:lpstr>Presentazione standard di PowerPoint</vt:lpstr>
      <vt:lpstr>Presentazione standard di PowerPoint</vt:lpstr>
      <vt:lpstr>Premessa:  dal dato teologico trascendente a quello antropologico immanente.</vt:lpstr>
      <vt:lpstr>La Nota pastorale della CEI  La pastorale della salute nella chiesa italiana</vt:lpstr>
      <vt:lpstr>Chiesa Cattolica</vt:lpstr>
      <vt:lpstr>   COMUNITA’ CRISTIANA  </vt:lpstr>
      <vt:lpstr>Presentazione standard di PowerPoint</vt:lpstr>
      <vt:lpstr>Alcuni importanti riferimenti</vt:lpstr>
      <vt:lpstr>Parrocchia e Pastorale Sanitaria</vt:lpstr>
      <vt:lpstr>Presentazione standard di PowerPoint</vt:lpstr>
      <vt:lpstr>Unire le forze</vt:lpstr>
      <vt:lpstr>1.Elementi di Unità Pastorale</vt:lpstr>
      <vt:lpstr>2.Elementi di Unità Pastorale</vt:lpstr>
      <vt:lpstr>3.Elementi di Unità Pastorale</vt:lpstr>
      <vt:lpstr>4.Elementi di Unità Pastorale</vt:lpstr>
      <vt:lpstr>5.Elementi di Unità Pastorale</vt:lpstr>
      <vt:lpstr>Cosa apprendiamo dalla Sacra Scrittura?</vt:lpstr>
      <vt:lpstr>1.La Carità Cristiana</vt:lpstr>
      <vt:lpstr>Presentazione standard di PowerPoint</vt:lpstr>
      <vt:lpstr>Il precetto di vivere la Carità</vt:lpstr>
      <vt:lpstr>La scelta preferenziale dei più piccoli</vt:lpstr>
      <vt:lpstr>Riflessione di David Maria Turoldo </vt:lpstr>
      <vt:lpstr>Cosa dovremmo domandarci?</vt:lpstr>
      <vt:lpstr>I compiti della Pastorale della salute in Parrocchia</vt:lpstr>
      <vt:lpstr>Educazione alla salute</vt:lpstr>
      <vt:lpstr>Realizzazione della Pastorale della salute in Parrocchia: Come?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COMUNITA’ CRISTIANA E TERRITORIO</dc:title>
  <dc:creator>Isidoro</dc:creator>
  <cp:lastModifiedBy>Ivan Raimondi</cp:lastModifiedBy>
  <cp:revision>175</cp:revision>
  <cp:lastPrinted>2019-03-13T15:29:46Z</cp:lastPrinted>
  <dcterms:created xsi:type="dcterms:W3CDTF">2019-03-06T09:20:57Z</dcterms:created>
  <dcterms:modified xsi:type="dcterms:W3CDTF">2022-04-21T07:37:03Z</dcterms:modified>
</cp:coreProperties>
</file>