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9" r:id="rId3"/>
    <p:sldId id="289" r:id="rId4"/>
    <p:sldId id="290" r:id="rId5"/>
    <p:sldId id="257" r:id="rId6"/>
    <p:sldId id="291" r:id="rId7"/>
    <p:sldId id="292" r:id="rId8"/>
    <p:sldId id="293" r:id="rId9"/>
    <p:sldId id="260" r:id="rId10"/>
    <p:sldId id="263" r:id="rId11"/>
    <p:sldId id="262" r:id="rId12"/>
    <p:sldId id="264" r:id="rId13"/>
    <p:sldId id="265" r:id="rId14"/>
    <p:sldId id="266" r:id="rId15"/>
    <p:sldId id="274" r:id="rId16"/>
    <p:sldId id="294" r:id="rId17"/>
    <p:sldId id="295" r:id="rId18"/>
    <p:sldId id="284" r:id="rId19"/>
    <p:sldId id="285" r:id="rId20"/>
    <p:sldId id="286" r:id="rId21"/>
    <p:sldId id="288" r:id="rId22"/>
    <p:sldId id="272" r:id="rId2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5" autoAdjust="0"/>
    <p:restoredTop sz="94484" autoAdjust="0"/>
  </p:normalViewPr>
  <p:slideViewPr>
    <p:cSldViewPr>
      <p:cViewPr>
        <p:scale>
          <a:sx n="75" d="100"/>
          <a:sy n="75" d="100"/>
        </p:scale>
        <p:origin x="-116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9BCD12-4839-4BD7-A435-0E8E1FCAD4B6}" type="datetimeFigureOut">
              <a:rPr lang="it-IT" smtClean="0"/>
              <a:t>22/05/2022</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318519-5013-4E57-8C90-389A4FAFAC69}" type="slidenum">
              <a:rPr lang="it-IT" smtClean="0"/>
              <a:t>‹N›</a:t>
            </a:fld>
            <a:endParaRPr lang="it-IT"/>
          </a:p>
        </p:txBody>
      </p:sp>
    </p:spTree>
    <p:extLst>
      <p:ext uri="{BB962C8B-B14F-4D97-AF65-F5344CB8AC3E}">
        <p14:creationId xmlns:p14="http://schemas.microsoft.com/office/powerpoint/2010/main" val="3548935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
        <p:nvSpPr>
          <p:cNvPr id="4" name="Segnaposto numero diapositiva 3"/>
          <p:cNvSpPr>
            <a:spLocks noGrp="1"/>
          </p:cNvSpPr>
          <p:nvPr>
            <p:ph type="sldNum" sz="quarter" idx="5"/>
          </p:nvPr>
        </p:nvSpPr>
        <p:spPr/>
        <p:txBody>
          <a:bodyPr/>
          <a:lstStyle/>
          <a:p>
            <a:pPr>
              <a:defRPr/>
            </a:pPr>
            <a:fld id="{BBDC62B6-C877-4E88-9ABF-9FE0997F81DE}" type="slidenum">
              <a:rPr lang="it-IT" smtClean="0"/>
              <a:pPr>
                <a:defRPr/>
              </a:pPr>
              <a:t>22</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094842C5-D877-499F-AEAA-D7A57913CA00}" type="datetimeFigureOut">
              <a:rPr lang="it-IT" smtClean="0"/>
              <a:t>22/05/2022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0C12EFC-F511-4165-AF25-7FDF08B257BA}" type="slidenum">
              <a:rPr lang="it-IT" smtClean="0"/>
              <a:t>‹N›</a:t>
            </a:fld>
            <a:endParaRPr lang="it-IT"/>
          </a:p>
        </p:txBody>
      </p:sp>
    </p:spTree>
    <p:extLst>
      <p:ext uri="{BB962C8B-B14F-4D97-AF65-F5344CB8AC3E}">
        <p14:creationId xmlns:p14="http://schemas.microsoft.com/office/powerpoint/2010/main" val="2611168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94842C5-D877-499F-AEAA-D7A57913CA00}" type="datetimeFigureOut">
              <a:rPr lang="it-IT" smtClean="0"/>
              <a:t>22/05/2022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0C12EFC-F511-4165-AF25-7FDF08B257BA}" type="slidenum">
              <a:rPr lang="it-IT" smtClean="0"/>
              <a:t>‹N›</a:t>
            </a:fld>
            <a:endParaRPr lang="it-IT"/>
          </a:p>
        </p:txBody>
      </p:sp>
    </p:spTree>
    <p:extLst>
      <p:ext uri="{BB962C8B-B14F-4D97-AF65-F5344CB8AC3E}">
        <p14:creationId xmlns:p14="http://schemas.microsoft.com/office/powerpoint/2010/main" val="492848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94842C5-D877-499F-AEAA-D7A57913CA00}" type="datetimeFigureOut">
              <a:rPr lang="it-IT" smtClean="0"/>
              <a:t>22/05/2022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0C12EFC-F511-4165-AF25-7FDF08B257BA}" type="slidenum">
              <a:rPr lang="it-IT" smtClean="0"/>
              <a:t>‹N›</a:t>
            </a:fld>
            <a:endParaRPr lang="it-IT"/>
          </a:p>
        </p:txBody>
      </p:sp>
    </p:spTree>
    <p:extLst>
      <p:ext uri="{BB962C8B-B14F-4D97-AF65-F5344CB8AC3E}">
        <p14:creationId xmlns:p14="http://schemas.microsoft.com/office/powerpoint/2010/main" val="3099502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94842C5-D877-499F-AEAA-D7A57913CA00}" type="datetimeFigureOut">
              <a:rPr lang="it-IT" smtClean="0"/>
              <a:t>22/05/2022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0C12EFC-F511-4165-AF25-7FDF08B257BA}" type="slidenum">
              <a:rPr lang="it-IT" smtClean="0"/>
              <a:t>‹N›</a:t>
            </a:fld>
            <a:endParaRPr lang="it-IT"/>
          </a:p>
        </p:txBody>
      </p:sp>
    </p:spTree>
    <p:extLst>
      <p:ext uri="{BB962C8B-B14F-4D97-AF65-F5344CB8AC3E}">
        <p14:creationId xmlns:p14="http://schemas.microsoft.com/office/powerpoint/2010/main" val="1159026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094842C5-D877-499F-AEAA-D7A57913CA00}" type="datetimeFigureOut">
              <a:rPr lang="it-IT" smtClean="0"/>
              <a:t>22/05/2022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0C12EFC-F511-4165-AF25-7FDF08B257BA}" type="slidenum">
              <a:rPr lang="it-IT" smtClean="0"/>
              <a:t>‹N›</a:t>
            </a:fld>
            <a:endParaRPr lang="it-IT"/>
          </a:p>
        </p:txBody>
      </p:sp>
    </p:spTree>
    <p:extLst>
      <p:ext uri="{BB962C8B-B14F-4D97-AF65-F5344CB8AC3E}">
        <p14:creationId xmlns:p14="http://schemas.microsoft.com/office/powerpoint/2010/main" val="1619090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094842C5-D877-499F-AEAA-D7A57913CA00}" type="datetimeFigureOut">
              <a:rPr lang="it-IT" smtClean="0"/>
              <a:t>22/05/2022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0C12EFC-F511-4165-AF25-7FDF08B257BA}" type="slidenum">
              <a:rPr lang="it-IT" smtClean="0"/>
              <a:t>‹N›</a:t>
            </a:fld>
            <a:endParaRPr lang="it-IT"/>
          </a:p>
        </p:txBody>
      </p:sp>
    </p:spTree>
    <p:extLst>
      <p:ext uri="{BB962C8B-B14F-4D97-AF65-F5344CB8AC3E}">
        <p14:creationId xmlns:p14="http://schemas.microsoft.com/office/powerpoint/2010/main" val="808661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094842C5-D877-499F-AEAA-D7A57913CA00}" type="datetimeFigureOut">
              <a:rPr lang="it-IT" smtClean="0"/>
              <a:t>22/05/2022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0C12EFC-F511-4165-AF25-7FDF08B257BA}" type="slidenum">
              <a:rPr lang="it-IT" smtClean="0"/>
              <a:t>‹N›</a:t>
            </a:fld>
            <a:endParaRPr lang="it-IT"/>
          </a:p>
        </p:txBody>
      </p:sp>
    </p:spTree>
    <p:extLst>
      <p:ext uri="{BB962C8B-B14F-4D97-AF65-F5344CB8AC3E}">
        <p14:creationId xmlns:p14="http://schemas.microsoft.com/office/powerpoint/2010/main" val="860844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094842C5-D877-499F-AEAA-D7A57913CA00}" type="datetimeFigureOut">
              <a:rPr lang="it-IT" smtClean="0"/>
              <a:t>22/05/2022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0C12EFC-F511-4165-AF25-7FDF08B257BA}" type="slidenum">
              <a:rPr lang="it-IT" smtClean="0"/>
              <a:t>‹N›</a:t>
            </a:fld>
            <a:endParaRPr lang="it-IT"/>
          </a:p>
        </p:txBody>
      </p:sp>
    </p:spTree>
    <p:extLst>
      <p:ext uri="{BB962C8B-B14F-4D97-AF65-F5344CB8AC3E}">
        <p14:creationId xmlns:p14="http://schemas.microsoft.com/office/powerpoint/2010/main" val="2999819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94842C5-D877-499F-AEAA-D7A57913CA00}" type="datetimeFigureOut">
              <a:rPr lang="it-IT" smtClean="0"/>
              <a:t>22/05/2022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0C12EFC-F511-4165-AF25-7FDF08B257BA}" type="slidenum">
              <a:rPr lang="it-IT" smtClean="0"/>
              <a:t>‹N›</a:t>
            </a:fld>
            <a:endParaRPr lang="it-IT"/>
          </a:p>
        </p:txBody>
      </p:sp>
    </p:spTree>
    <p:extLst>
      <p:ext uri="{BB962C8B-B14F-4D97-AF65-F5344CB8AC3E}">
        <p14:creationId xmlns:p14="http://schemas.microsoft.com/office/powerpoint/2010/main" val="3912865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94842C5-D877-499F-AEAA-D7A57913CA00}" type="datetimeFigureOut">
              <a:rPr lang="it-IT" smtClean="0"/>
              <a:t>22/05/2022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0C12EFC-F511-4165-AF25-7FDF08B257BA}" type="slidenum">
              <a:rPr lang="it-IT" smtClean="0"/>
              <a:t>‹N›</a:t>
            </a:fld>
            <a:endParaRPr lang="it-IT"/>
          </a:p>
        </p:txBody>
      </p:sp>
    </p:spTree>
    <p:extLst>
      <p:ext uri="{BB962C8B-B14F-4D97-AF65-F5344CB8AC3E}">
        <p14:creationId xmlns:p14="http://schemas.microsoft.com/office/powerpoint/2010/main" val="971993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94842C5-D877-499F-AEAA-D7A57913CA00}" type="datetimeFigureOut">
              <a:rPr lang="it-IT" smtClean="0"/>
              <a:t>22/05/2022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0C12EFC-F511-4165-AF25-7FDF08B257BA}" type="slidenum">
              <a:rPr lang="it-IT" smtClean="0"/>
              <a:t>‹N›</a:t>
            </a:fld>
            <a:endParaRPr lang="it-IT"/>
          </a:p>
        </p:txBody>
      </p:sp>
    </p:spTree>
    <p:extLst>
      <p:ext uri="{BB962C8B-B14F-4D97-AF65-F5344CB8AC3E}">
        <p14:creationId xmlns:p14="http://schemas.microsoft.com/office/powerpoint/2010/main" val="349936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4842C5-D877-499F-AEAA-D7A57913CA00}" type="datetimeFigureOut">
              <a:rPr lang="it-IT" smtClean="0"/>
              <a:t>22/05/2022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C12EFC-F511-4165-AF25-7FDF08B257BA}" type="slidenum">
              <a:rPr lang="it-IT" smtClean="0"/>
              <a:t>‹N›</a:t>
            </a:fld>
            <a:endParaRPr lang="it-IT"/>
          </a:p>
        </p:txBody>
      </p:sp>
    </p:spTree>
    <p:extLst>
      <p:ext uri="{BB962C8B-B14F-4D97-AF65-F5344CB8AC3E}">
        <p14:creationId xmlns:p14="http://schemas.microsoft.com/office/powerpoint/2010/main" val="2179250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51164" y="260648"/>
            <a:ext cx="7772400" cy="1440160"/>
          </a:xfrm>
        </p:spPr>
        <p:txBody>
          <a:bodyPr>
            <a:normAutofit/>
          </a:bodyPr>
          <a:lstStyle/>
          <a:p>
            <a:r>
              <a:rPr lang="it-IT" sz="2400" dirty="0" smtClean="0">
                <a:latin typeface="Arial Black" panose="020B0A04020102020204" pitchFamily="34" charset="0"/>
              </a:rPr>
              <a:t>L’UOMO DI FRONTE ALLA MORTE. </a:t>
            </a:r>
            <a:br>
              <a:rPr lang="it-IT" sz="2400" dirty="0" smtClean="0">
                <a:latin typeface="Arial Black" panose="020B0A04020102020204" pitchFamily="34" charset="0"/>
              </a:rPr>
            </a:br>
            <a:r>
              <a:rPr lang="it-IT" sz="2400" dirty="0" smtClean="0">
                <a:latin typeface="Arial Black" panose="020B0A04020102020204" pitchFamily="34" charset="0"/>
              </a:rPr>
              <a:t>PALLIAZIONE E FINE VITA </a:t>
            </a:r>
            <a:endParaRPr lang="it-IT" sz="2400" dirty="0">
              <a:latin typeface="Arial Black" panose="020B0A04020102020204" pitchFamily="34" charset="0"/>
            </a:endParaRPr>
          </a:p>
        </p:txBody>
      </p:sp>
      <p:sp>
        <p:nvSpPr>
          <p:cNvPr id="3" name="Sottotitolo 2"/>
          <p:cNvSpPr>
            <a:spLocks noGrp="1"/>
          </p:cNvSpPr>
          <p:nvPr>
            <p:ph type="subTitle" idx="1"/>
          </p:nvPr>
        </p:nvSpPr>
        <p:spPr>
          <a:xfrm>
            <a:off x="2195736" y="5877272"/>
            <a:ext cx="4856584" cy="504056"/>
          </a:xfrm>
        </p:spPr>
        <p:txBody>
          <a:bodyPr>
            <a:normAutofit fontScale="92500" lnSpcReduction="10000"/>
          </a:bodyPr>
          <a:lstStyle/>
          <a:p>
            <a:r>
              <a:rPr lang="it-IT" dirty="0" smtClean="0"/>
              <a:t> </a:t>
            </a:r>
            <a:endParaRPr lang="it-IT" dirty="0">
              <a:solidFill>
                <a:schemeClr val="tx1"/>
              </a:solidFill>
            </a:endParaRPr>
          </a:p>
        </p:txBody>
      </p:sp>
      <p:pic>
        <p:nvPicPr>
          <p:cNvPr id="2056" name="Picture 8" descr="L'icona Del Buon Samaritano | Chi Siamo | Caritas Diocesana Di Andria"/>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l="27774" t="7931" r="24114" b="7220"/>
          <a:stretch/>
        </p:blipFill>
        <p:spPr bwMode="auto">
          <a:xfrm>
            <a:off x="6597878" y="1772816"/>
            <a:ext cx="1782152" cy="4714412"/>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757955" y="2124774"/>
            <a:ext cx="5400600" cy="4339650"/>
          </a:xfrm>
          <a:prstGeom prst="rect">
            <a:avLst/>
          </a:prstGeom>
          <a:noFill/>
        </p:spPr>
        <p:txBody>
          <a:bodyPr wrap="square" rtlCol="0">
            <a:spAutoFit/>
          </a:bodyPr>
          <a:lstStyle/>
          <a:p>
            <a:r>
              <a:rPr lang="it-IT" sz="2000" dirty="0"/>
              <a:t>Nella sua vita </a:t>
            </a:r>
            <a:r>
              <a:rPr lang="it-IT" sz="2000" dirty="0" smtClean="0"/>
              <a:t>mortale</a:t>
            </a:r>
            <a:r>
              <a:rPr lang="it-IT" sz="2000" dirty="0"/>
              <a:t> </a:t>
            </a:r>
            <a:r>
              <a:rPr lang="it-IT" sz="2000" dirty="0" smtClean="0"/>
              <a:t>Gesù passò </a:t>
            </a:r>
          </a:p>
          <a:p>
            <a:r>
              <a:rPr lang="it-IT" sz="2000" dirty="0"/>
              <a:t>s</a:t>
            </a:r>
            <a:r>
              <a:rPr lang="it-IT" sz="2000" dirty="0" smtClean="0"/>
              <a:t>occorrendo e prendendosi cura</a:t>
            </a:r>
          </a:p>
          <a:p>
            <a:r>
              <a:rPr lang="it-IT" sz="2000" dirty="0" smtClean="0"/>
              <a:t>di tutti coloro</a:t>
            </a:r>
            <a:r>
              <a:rPr lang="it-IT" sz="2000" dirty="0"/>
              <a:t> </a:t>
            </a:r>
            <a:r>
              <a:rPr lang="it-IT" sz="2000" dirty="0" smtClean="0"/>
              <a:t>che </a:t>
            </a:r>
            <a:r>
              <a:rPr lang="it-IT" sz="2000" dirty="0"/>
              <a:t>erano prigionieri del male.</a:t>
            </a:r>
            <a:r>
              <a:rPr lang="it-IT" sz="2000" dirty="0" smtClean="0"/>
              <a:t/>
            </a:r>
            <a:br>
              <a:rPr lang="it-IT" sz="2000" dirty="0" smtClean="0"/>
            </a:br>
            <a:r>
              <a:rPr lang="it-IT" dirty="0" smtClean="0"/>
              <a:t/>
            </a:r>
            <a:br>
              <a:rPr lang="it-IT" dirty="0" smtClean="0"/>
            </a:br>
            <a:r>
              <a:rPr lang="it-IT" sz="2000" dirty="0" smtClean="0"/>
              <a:t>Ancora </a:t>
            </a:r>
            <a:r>
              <a:rPr lang="it-IT" sz="2000" dirty="0"/>
              <a:t>oggi come buon samaritano</a:t>
            </a:r>
            <a:r>
              <a:rPr lang="it-IT" sz="2000" dirty="0" smtClean="0"/>
              <a:t/>
            </a:r>
            <a:br>
              <a:rPr lang="it-IT" sz="2000" dirty="0" smtClean="0"/>
            </a:br>
            <a:r>
              <a:rPr lang="it-IT" sz="2000" dirty="0"/>
              <a:t>viene accanto ad ogni </a:t>
            </a:r>
            <a:r>
              <a:rPr lang="it-IT" sz="2000" dirty="0" smtClean="0"/>
              <a:t>donna e uomo</a:t>
            </a:r>
            <a:br>
              <a:rPr lang="it-IT" sz="2000" dirty="0" smtClean="0"/>
            </a:br>
            <a:r>
              <a:rPr lang="it-IT" sz="2000" dirty="0" smtClean="0"/>
              <a:t>feriti nel </a:t>
            </a:r>
            <a:r>
              <a:rPr lang="it-IT" sz="2000" dirty="0"/>
              <a:t>corpo e nello spirito</a:t>
            </a:r>
            <a:r>
              <a:rPr lang="it-IT" sz="2000" dirty="0" smtClean="0"/>
              <a:t/>
            </a:r>
            <a:br>
              <a:rPr lang="it-IT" sz="2000" dirty="0" smtClean="0"/>
            </a:br>
            <a:r>
              <a:rPr lang="it-IT" sz="2000" dirty="0"/>
              <a:t>e versa sulle </a:t>
            </a:r>
            <a:r>
              <a:rPr lang="it-IT" sz="2000" dirty="0" smtClean="0"/>
              <a:t>loro ferite</a:t>
            </a:r>
            <a:br>
              <a:rPr lang="it-IT" sz="2000" dirty="0" smtClean="0"/>
            </a:br>
            <a:r>
              <a:rPr lang="it-IT" sz="2000" dirty="0"/>
              <a:t>l’olio della </a:t>
            </a:r>
            <a:r>
              <a:rPr lang="it-IT" sz="2000" dirty="0" smtClean="0"/>
              <a:t>consolazione</a:t>
            </a:r>
            <a:r>
              <a:rPr lang="it-IT" sz="2000" dirty="0"/>
              <a:t> </a:t>
            </a:r>
            <a:r>
              <a:rPr lang="it-IT" sz="2000" dirty="0" smtClean="0"/>
              <a:t>e </a:t>
            </a:r>
            <a:r>
              <a:rPr lang="it-IT" sz="2000" dirty="0"/>
              <a:t>il vino della speranza.</a:t>
            </a:r>
            <a:r>
              <a:rPr lang="it-IT" sz="2000" dirty="0" smtClean="0"/>
              <a:t/>
            </a:r>
            <a:br>
              <a:rPr lang="it-IT" sz="2000" dirty="0" smtClean="0"/>
            </a:br>
            <a:r>
              <a:rPr lang="it-IT" dirty="0" smtClean="0"/>
              <a:t/>
            </a:r>
            <a:br>
              <a:rPr lang="it-IT" dirty="0" smtClean="0"/>
            </a:br>
            <a:r>
              <a:rPr lang="it-IT" sz="2000" dirty="0"/>
              <a:t>Per questo dono </a:t>
            </a:r>
            <a:r>
              <a:rPr lang="it-IT" sz="2000" dirty="0" smtClean="0"/>
              <a:t>del tuo amore, o Padre,</a:t>
            </a:r>
            <a:br>
              <a:rPr lang="it-IT" sz="2000" dirty="0" smtClean="0"/>
            </a:br>
            <a:r>
              <a:rPr lang="it-IT" sz="2000" dirty="0"/>
              <a:t>anche la notte del dolore</a:t>
            </a:r>
            <a:r>
              <a:rPr lang="it-IT" sz="2000" dirty="0" smtClean="0"/>
              <a:t/>
            </a:r>
            <a:br>
              <a:rPr lang="it-IT" sz="2000" dirty="0" smtClean="0"/>
            </a:br>
            <a:r>
              <a:rPr lang="it-IT" sz="2000" dirty="0"/>
              <a:t>si apre alla luce pasquale</a:t>
            </a:r>
            <a:r>
              <a:rPr lang="it-IT" sz="2000" dirty="0" smtClean="0"/>
              <a:t/>
            </a:r>
            <a:br>
              <a:rPr lang="it-IT" sz="2000" dirty="0" smtClean="0"/>
            </a:br>
            <a:r>
              <a:rPr lang="it-IT" sz="2000" dirty="0"/>
              <a:t>del tuo Figlio crocifisso e risorto</a:t>
            </a:r>
            <a:r>
              <a:rPr lang="it-IT" sz="2000" dirty="0" smtClean="0"/>
              <a:t>.</a:t>
            </a:r>
            <a:endParaRPr lang="it-IT" dirty="0"/>
          </a:p>
        </p:txBody>
      </p:sp>
    </p:spTree>
    <p:extLst>
      <p:ext uri="{BB962C8B-B14F-4D97-AF65-F5344CB8AC3E}">
        <p14:creationId xmlns:p14="http://schemas.microsoft.com/office/powerpoint/2010/main" val="1256208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82301" y="336550"/>
            <a:ext cx="8785225" cy="5309146"/>
          </a:xfrm>
          <a:prstGeom prst="rect">
            <a:avLst/>
          </a:prstGeom>
        </p:spPr>
        <p:txBody>
          <a:bodyPr>
            <a:spAutoFit/>
          </a:bodyPr>
          <a:lstStyle/>
          <a:p>
            <a:pPr algn="ctr">
              <a:defRPr/>
            </a:pPr>
            <a:r>
              <a:rPr lang="it-IT" sz="2800" b="1" dirty="0">
                <a:latin typeface="Arial" panose="020B0604020202020204" pitchFamily="34" charset="0"/>
                <a:cs typeface="Arial" panose="020B0604020202020204" pitchFamily="34" charset="0"/>
              </a:rPr>
              <a:t>LA STAZIONE DEI </a:t>
            </a:r>
            <a:r>
              <a:rPr lang="it-IT" sz="2800" b="1" dirty="0" smtClean="0">
                <a:latin typeface="Arial" panose="020B0604020202020204" pitchFamily="34" charset="0"/>
                <a:cs typeface="Arial" panose="020B0604020202020204" pitchFamily="34" charset="0"/>
              </a:rPr>
              <a:t>«PERCHÉ»</a:t>
            </a:r>
            <a:endParaRPr lang="it-IT" sz="2800" b="1" dirty="0">
              <a:latin typeface="Arial" panose="020B0604020202020204" pitchFamily="34" charset="0"/>
              <a:cs typeface="Arial" panose="020B0604020202020204" pitchFamily="34" charset="0"/>
            </a:endParaRPr>
          </a:p>
          <a:p>
            <a:pPr>
              <a:defRPr/>
            </a:pPr>
            <a:r>
              <a:rPr lang="it-IT" sz="2000" dirty="0">
                <a:latin typeface="Arial" panose="020B0604020202020204" pitchFamily="34" charset="0"/>
                <a:cs typeface="Arial" panose="020B0604020202020204" pitchFamily="34" charset="0"/>
              </a:rPr>
              <a:t> </a:t>
            </a:r>
          </a:p>
          <a:p>
            <a:pPr>
              <a:defRPr/>
            </a:pPr>
            <a:r>
              <a:rPr lang="it-IT" sz="2000" dirty="0">
                <a:latin typeface="Arial" panose="020B0604020202020204" pitchFamily="34" charset="0"/>
                <a:cs typeface="Arial" panose="020B0604020202020204" pitchFamily="34" charset="0"/>
              </a:rPr>
              <a:t>L'impatto con </a:t>
            </a:r>
            <a:r>
              <a:rPr lang="it-IT" sz="2000" b="1" dirty="0">
                <a:latin typeface="Arial" panose="020B0604020202020204" pitchFamily="34" charset="0"/>
                <a:cs typeface="Arial" panose="020B0604020202020204" pitchFamily="34" charset="0"/>
              </a:rPr>
              <a:t>una vita cambiata e una progettualità interrotta</a:t>
            </a:r>
            <a:r>
              <a:rPr lang="it-IT" sz="2000" dirty="0">
                <a:latin typeface="Arial" panose="020B0604020202020204" pitchFamily="34" charset="0"/>
                <a:cs typeface="Arial" panose="020B0604020202020204" pitchFamily="34" charset="0"/>
              </a:rPr>
              <a:t> genera, </a:t>
            </a:r>
          </a:p>
          <a:p>
            <a:pPr>
              <a:defRPr/>
            </a:pPr>
            <a:r>
              <a:rPr lang="it-IT" sz="2000" dirty="0">
                <a:latin typeface="Arial" panose="020B0604020202020204" pitchFamily="34" charset="0"/>
                <a:cs typeface="Arial" panose="020B0604020202020204" pitchFamily="34" charset="0"/>
              </a:rPr>
              <a:t>nella maggior parte dei casi, </a:t>
            </a:r>
            <a:r>
              <a:rPr lang="it-IT" sz="2000" b="1" dirty="0">
                <a:latin typeface="Arial" panose="020B0604020202020204" pitchFamily="34" charset="0"/>
                <a:cs typeface="Arial" panose="020B0604020202020204" pitchFamily="34" charset="0"/>
              </a:rPr>
              <a:t>sconforto, ribellione, crisi di fede</a:t>
            </a:r>
            <a:r>
              <a:rPr lang="it-IT" sz="2000" dirty="0">
                <a:latin typeface="Arial" panose="020B0604020202020204" pitchFamily="34" charset="0"/>
                <a:cs typeface="Arial" panose="020B0604020202020204" pitchFamily="34" charset="0"/>
              </a:rPr>
              <a:t>. </a:t>
            </a:r>
          </a:p>
          <a:p>
            <a:pPr>
              <a:defRPr/>
            </a:pPr>
            <a:endParaRPr lang="it-IT" sz="1200" dirty="0">
              <a:latin typeface="Arial" panose="020B0604020202020204" pitchFamily="34" charset="0"/>
              <a:cs typeface="Arial" panose="020B0604020202020204" pitchFamily="34" charset="0"/>
            </a:endParaRPr>
          </a:p>
          <a:p>
            <a:pPr>
              <a:defRPr/>
            </a:pPr>
            <a:r>
              <a:rPr lang="it-IT" sz="2100" dirty="0">
                <a:latin typeface="Arial" panose="020B0604020202020204" pitchFamily="34" charset="0"/>
                <a:cs typeface="Arial" panose="020B0604020202020204" pitchFamily="34" charset="0"/>
              </a:rPr>
              <a:t>C'è chi </a:t>
            </a:r>
            <a:r>
              <a:rPr lang="it-IT" sz="2100" dirty="0" smtClean="0">
                <a:latin typeface="Arial" panose="020B0604020202020204" pitchFamily="34" charset="0"/>
                <a:cs typeface="Arial" panose="020B0604020202020204" pitchFamily="34" charset="0"/>
              </a:rPr>
              <a:t>esprime </a:t>
            </a:r>
            <a:r>
              <a:rPr lang="it-IT" sz="2100" dirty="0">
                <a:latin typeface="Arial" panose="020B0604020202020204" pitchFamily="34" charset="0"/>
                <a:cs typeface="Arial" panose="020B0604020202020204" pitchFamily="34" charset="0"/>
              </a:rPr>
              <a:t>la propria </a:t>
            </a:r>
            <a:r>
              <a:rPr lang="it-IT" sz="2100" dirty="0" smtClean="0">
                <a:latin typeface="Arial" panose="020B0604020202020204" pitchFamily="34" charset="0"/>
                <a:cs typeface="Arial" panose="020B0604020202020204" pitchFamily="34" charset="0"/>
              </a:rPr>
              <a:t>rabbia </a:t>
            </a:r>
            <a:r>
              <a:rPr lang="it-IT" sz="2100" dirty="0">
                <a:latin typeface="Arial" panose="020B0604020202020204" pitchFamily="34" charset="0"/>
                <a:cs typeface="Arial" panose="020B0604020202020204" pitchFamily="34" charset="0"/>
              </a:rPr>
              <a:t>mettendo </a:t>
            </a:r>
            <a:r>
              <a:rPr lang="it-IT" sz="2100" dirty="0" smtClean="0">
                <a:latin typeface="Arial" panose="020B0604020202020204" pitchFamily="34" charset="0"/>
                <a:cs typeface="Arial" panose="020B0604020202020204" pitchFamily="34" charset="0"/>
              </a:rPr>
              <a:t>Dio </a:t>
            </a:r>
            <a:r>
              <a:rPr lang="it-IT" sz="2100" dirty="0">
                <a:latin typeface="Arial" panose="020B0604020202020204" pitchFamily="34" charset="0"/>
                <a:cs typeface="Arial" panose="020B0604020202020204" pitchFamily="34" charset="0"/>
              </a:rPr>
              <a:t>sul banco degli imputati:</a:t>
            </a:r>
          </a:p>
          <a:p>
            <a:pPr marL="342900" indent="-342900">
              <a:buFont typeface="Arial" panose="020B0604020202020204" pitchFamily="34" charset="0"/>
              <a:buChar char="•"/>
              <a:defRPr/>
            </a:pPr>
            <a:r>
              <a:rPr lang="it-IT" dirty="0">
                <a:latin typeface="Arial" panose="020B0604020202020204" pitchFamily="34" charset="0"/>
                <a:cs typeface="Arial" panose="020B0604020202020204" pitchFamily="34" charset="0"/>
              </a:rPr>
              <a:t>Perché Dio non manda queste malattie ai </a:t>
            </a:r>
            <a:r>
              <a:rPr lang="it-IT" dirty="0" smtClean="0">
                <a:latin typeface="Arial" panose="020B0604020202020204" pitchFamily="34" charset="0"/>
                <a:cs typeface="Arial" panose="020B0604020202020204" pitchFamily="34" charset="0"/>
              </a:rPr>
              <a:t>cattivi? </a:t>
            </a:r>
            <a:endParaRPr lang="it-IT"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it-IT" dirty="0">
                <a:latin typeface="Arial" panose="020B0604020202020204" pitchFamily="34" charset="0"/>
                <a:cs typeface="Arial" panose="020B0604020202020204" pitchFamily="34" charset="0"/>
              </a:rPr>
              <a:t>Perché non interviene per guarirmi? Perché non ascolta le mie preghiere? </a:t>
            </a:r>
          </a:p>
          <a:p>
            <a:pPr marL="342900" indent="-342900">
              <a:buFont typeface="Arial" panose="020B0604020202020204" pitchFamily="34" charset="0"/>
              <a:buChar char="•"/>
              <a:defRPr/>
            </a:pPr>
            <a:r>
              <a:rPr lang="it-IT" dirty="0">
                <a:latin typeface="Arial" panose="020B0604020202020204" pitchFamily="34" charset="0"/>
                <a:cs typeface="Arial" panose="020B0604020202020204" pitchFamily="34" charset="0"/>
              </a:rPr>
              <a:t>Perché non si fa presente in qualche modo? Perché...? Perché? </a:t>
            </a:r>
          </a:p>
          <a:p>
            <a:pPr>
              <a:defRPr/>
            </a:pPr>
            <a:endParaRPr lang="it-IT" sz="1200" dirty="0">
              <a:latin typeface="Arial" panose="020B0604020202020204" pitchFamily="34" charset="0"/>
              <a:cs typeface="Arial" panose="020B0604020202020204" pitchFamily="34" charset="0"/>
            </a:endParaRPr>
          </a:p>
          <a:p>
            <a:pPr>
              <a:defRPr/>
            </a:pPr>
            <a:r>
              <a:rPr lang="it-IT" sz="2000" dirty="0">
                <a:latin typeface="Arial" panose="020B0604020202020204" pitchFamily="34" charset="0"/>
                <a:cs typeface="Arial" panose="020B0604020202020204" pitchFamily="34" charset="0"/>
              </a:rPr>
              <a:t>Non è solo il tradimento del corpo a produrre divisione dentro di sé, </a:t>
            </a:r>
          </a:p>
          <a:p>
            <a:pPr>
              <a:defRPr/>
            </a:pPr>
            <a:r>
              <a:rPr lang="it-IT" sz="2000" dirty="0">
                <a:latin typeface="Arial" panose="020B0604020202020204" pitchFamily="34" charset="0"/>
                <a:cs typeface="Arial" panose="020B0604020202020204" pitchFamily="34" charset="0"/>
              </a:rPr>
              <a:t>ma è anche l'ingiustizia di un evento a produrre divisione con Dio.</a:t>
            </a:r>
          </a:p>
          <a:p>
            <a:pPr>
              <a:defRPr/>
            </a:pPr>
            <a:endParaRPr lang="it-IT" sz="1200" dirty="0">
              <a:latin typeface="Arial" panose="020B0604020202020204" pitchFamily="34" charset="0"/>
              <a:cs typeface="Arial" panose="020B0604020202020204" pitchFamily="34" charset="0"/>
            </a:endParaRPr>
          </a:p>
          <a:p>
            <a:pPr>
              <a:defRPr/>
            </a:pPr>
            <a:r>
              <a:rPr lang="it-IT" sz="2000" dirty="0">
                <a:latin typeface="Arial" panose="020B0604020202020204" pitchFamily="34" charset="0"/>
                <a:cs typeface="Arial" panose="020B0604020202020204" pitchFamily="34" charset="0"/>
              </a:rPr>
              <a:t>Farsi prossimo in questa stazione </a:t>
            </a:r>
            <a:endParaRPr lang="it-IT" sz="2000" dirty="0" smtClean="0">
              <a:latin typeface="Arial" panose="020B0604020202020204" pitchFamily="34" charset="0"/>
              <a:cs typeface="Arial" panose="020B0604020202020204" pitchFamily="34" charset="0"/>
            </a:endParaRPr>
          </a:p>
          <a:p>
            <a:pPr>
              <a:defRPr/>
            </a:pPr>
            <a:r>
              <a:rPr lang="it-IT" sz="2000" dirty="0" smtClean="0">
                <a:latin typeface="Arial" panose="020B0604020202020204" pitchFamily="34" charset="0"/>
                <a:cs typeface="Arial" panose="020B0604020202020204" pitchFamily="34" charset="0"/>
              </a:rPr>
              <a:t>significa </a:t>
            </a:r>
            <a:r>
              <a:rPr lang="it-IT" sz="2000" b="1" dirty="0">
                <a:latin typeface="Arial" panose="020B0604020202020204" pitchFamily="34" charset="0"/>
                <a:cs typeface="Arial" panose="020B0604020202020204" pitchFamily="34" charset="0"/>
              </a:rPr>
              <a:t>saper ascoltare </a:t>
            </a:r>
            <a:r>
              <a:rPr lang="it-IT" sz="2000" dirty="0" smtClean="0">
                <a:latin typeface="Arial" panose="020B0604020202020204" pitchFamily="34" charset="0"/>
                <a:cs typeface="Arial" panose="020B0604020202020204" pitchFamily="34" charset="0"/>
              </a:rPr>
              <a:t>e </a:t>
            </a:r>
            <a:r>
              <a:rPr lang="it-IT" sz="2000" b="1" dirty="0">
                <a:latin typeface="Arial" panose="020B0604020202020204" pitchFamily="34" charset="0"/>
                <a:cs typeface="Arial" panose="020B0604020202020204" pitchFamily="34" charset="0"/>
              </a:rPr>
              <a:t>comprendere i «perché»</a:t>
            </a:r>
            <a:r>
              <a:rPr lang="it-IT" sz="2000" dirty="0">
                <a:latin typeface="Arial" panose="020B0604020202020204" pitchFamily="34" charset="0"/>
                <a:cs typeface="Arial" panose="020B0604020202020204" pitchFamily="34" charset="0"/>
              </a:rPr>
              <a:t>, </a:t>
            </a:r>
            <a:endParaRPr lang="it-IT" sz="2000" dirty="0" smtClean="0">
              <a:latin typeface="Arial" panose="020B0604020202020204" pitchFamily="34" charset="0"/>
              <a:cs typeface="Arial" panose="020B0604020202020204" pitchFamily="34" charset="0"/>
            </a:endParaRPr>
          </a:p>
          <a:p>
            <a:pPr>
              <a:defRPr/>
            </a:pPr>
            <a:r>
              <a:rPr lang="it-IT" sz="2000" dirty="0" smtClean="0">
                <a:latin typeface="Arial" panose="020B0604020202020204" pitchFamily="34" charset="0"/>
                <a:cs typeface="Arial" panose="020B0604020202020204" pitchFamily="34" charset="0"/>
              </a:rPr>
              <a:t>dando </a:t>
            </a:r>
            <a:r>
              <a:rPr lang="it-IT" sz="2000" b="1" dirty="0">
                <a:latin typeface="Arial" panose="020B0604020202020204" pitchFamily="34" charset="0"/>
                <a:cs typeface="Arial" panose="020B0604020202020204" pitchFamily="34" charset="0"/>
              </a:rPr>
              <a:t>spazio al grido </a:t>
            </a:r>
            <a:r>
              <a:rPr lang="it-IT" sz="2000" dirty="0">
                <a:latin typeface="Arial" panose="020B0604020202020204" pitchFamily="34" charset="0"/>
                <a:cs typeface="Arial" panose="020B0604020202020204" pitchFamily="34" charset="0"/>
              </a:rPr>
              <a:t>delle creature sconvolte.</a:t>
            </a:r>
          </a:p>
          <a:p>
            <a:pPr>
              <a:defRPr/>
            </a:pPr>
            <a:r>
              <a:rPr lang="it-IT" sz="2000" b="1" dirty="0">
                <a:latin typeface="Arial" panose="020B0604020202020204" pitchFamily="34" charset="0"/>
                <a:cs typeface="Arial" panose="020B0604020202020204" pitchFamily="34" charset="0"/>
              </a:rPr>
              <a:t>I </a:t>
            </a:r>
            <a:r>
              <a:rPr lang="it-IT" sz="2000" b="1" dirty="0" smtClean="0">
                <a:latin typeface="Arial" panose="020B0604020202020204" pitchFamily="34" charset="0"/>
                <a:cs typeface="Arial" panose="020B0604020202020204" pitchFamily="34" charset="0"/>
              </a:rPr>
              <a:t>morenti hanno </a:t>
            </a:r>
            <a:r>
              <a:rPr lang="it-IT" sz="2000" b="1" dirty="0">
                <a:latin typeface="Arial" panose="020B0604020202020204" pitchFamily="34" charset="0"/>
                <a:cs typeface="Arial" panose="020B0604020202020204" pitchFamily="34" charset="0"/>
              </a:rPr>
              <a:t>bisogno di tempo per raccontarsi, </a:t>
            </a:r>
          </a:p>
          <a:p>
            <a:pPr>
              <a:defRPr/>
            </a:pPr>
            <a:r>
              <a:rPr lang="it-IT" sz="2000" b="1" dirty="0">
                <a:latin typeface="Arial" panose="020B0604020202020204" pitchFamily="34" charset="0"/>
                <a:cs typeface="Arial" panose="020B0604020202020204" pitchFamily="34" charset="0"/>
              </a:rPr>
              <a:t>di domande per esprimersi</a:t>
            </a:r>
            <a:r>
              <a:rPr lang="it-IT" sz="2000" dirty="0">
                <a:latin typeface="Arial" panose="020B0604020202020204" pitchFamily="34" charset="0"/>
                <a:cs typeface="Arial" panose="020B0604020202020204" pitchFamily="34" charset="0"/>
              </a:rPr>
              <a:t>. </a:t>
            </a:r>
          </a:p>
        </p:txBody>
      </p:sp>
      <p:pic>
        <p:nvPicPr>
          <p:cNvPr id="6" name="Picture 2" descr="Silhouette Di Un Punto Interrogativo Con Testa Umana - Immagini vettoriali  stock e altre immagini di Punto interrogativo - iStock"/>
          <p:cNvPicPr>
            <a:picLocks noChangeAspect="1" noChangeArrowheads="1"/>
          </p:cNvPicPr>
          <p:nvPr/>
        </p:nvPicPr>
        <p:blipFill rotWithShape="1">
          <a:blip r:embed="rId2">
            <a:extLst>
              <a:ext uri="{28A0092B-C50C-407E-A947-70E740481C1C}">
                <a14:useLocalDpi xmlns:a14="http://schemas.microsoft.com/office/drawing/2010/main" val="0"/>
              </a:ext>
            </a:extLst>
          </a:blip>
          <a:srcRect l="21300" t="11327" r="21008" b="12099"/>
          <a:stretch/>
        </p:blipFill>
        <p:spPr bwMode="auto">
          <a:xfrm>
            <a:off x="6732240" y="3861048"/>
            <a:ext cx="1906233" cy="2530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9224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ttangolo 4"/>
          <p:cNvSpPr>
            <a:spLocks noChangeArrowheads="1"/>
          </p:cNvSpPr>
          <p:nvPr/>
        </p:nvSpPr>
        <p:spPr bwMode="auto">
          <a:xfrm>
            <a:off x="250825" y="333375"/>
            <a:ext cx="8641655" cy="627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it-IT" altLang="it-IT" sz="2800" b="1" dirty="0">
                <a:latin typeface="Arial" panose="020B0604020202020204" pitchFamily="34" charset="0"/>
                <a:cs typeface="Arial" panose="020B0604020202020204" pitchFamily="34" charset="0"/>
              </a:rPr>
              <a:t>LA STAZIONE DEL </a:t>
            </a:r>
            <a:r>
              <a:rPr lang="it-IT" altLang="it-IT" sz="2800" b="1" dirty="0" smtClean="0">
                <a:latin typeface="Arial" panose="020B0604020202020204" pitchFamily="34" charset="0"/>
                <a:cs typeface="Arial" panose="020B0604020202020204" pitchFamily="34" charset="0"/>
              </a:rPr>
              <a:t>«TRADIMENTO»</a:t>
            </a:r>
            <a:endParaRPr lang="it-IT" altLang="it-IT" sz="2800" b="1" dirty="0">
              <a:latin typeface="Arial" panose="020B0604020202020204" pitchFamily="34" charset="0"/>
              <a:cs typeface="Arial" panose="020B0604020202020204" pitchFamily="34" charset="0"/>
            </a:endParaRPr>
          </a:p>
          <a:p>
            <a:pPr eaLnBrk="1" hangingPunct="1">
              <a:spcBef>
                <a:spcPct val="0"/>
              </a:spcBef>
              <a:buFontTx/>
              <a:buNone/>
            </a:pPr>
            <a:endParaRPr lang="it-IT" altLang="it-IT" sz="2000" b="1" dirty="0" smtClean="0">
              <a:latin typeface="Arial" panose="020B0604020202020204" pitchFamily="34" charset="0"/>
              <a:cs typeface="Arial" panose="020B0604020202020204" pitchFamily="34" charset="0"/>
            </a:endParaRPr>
          </a:p>
          <a:p>
            <a:pPr eaLnBrk="1" hangingPunct="1">
              <a:spcBef>
                <a:spcPct val="0"/>
              </a:spcBef>
              <a:buFontTx/>
              <a:buNone/>
            </a:pPr>
            <a:endParaRPr lang="it-IT" altLang="it-IT" sz="2000" b="1" dirty="0">
              <a:latin typeface="Arial" panose="020B0604020202020204" pitchFamily="34" charset="0"/>
              <a:cs typeface="Arial" panose="020B0604020202020204" pitchFamily="34" charset="0"/>
            </a:endParaRPr>
          </a:p>
          <a:p>
            <a:pPr eaLnBrk="1" hangingPunct="1">
              <a:spcBef>
                <a:spcPct val="0"/>
              </a:spcBef>
              <a:buFontTx/>
              <a:buNone/>
            </a:pPr>
            <a:r>
              <a:rPr lang="it-IT" altLang="it-IT" sz="2000" b="1" dirty="0">
                <a:latin typeface="Arial" panose="020B0604020202020204" pitchFamily="34" charset="0"/>
                <a:cs typeface="Arial" panose="020B0604020202020204" pitchFamily="34" charset="0"/>
              </a:rPr>
              <a:t>Gesù</a:t>
            </a:r>
            <a:r>
              <a:rPr lang="it-IT" altLang="it-IT" sz="2000" dirty="0">
                <a:latin typeface="Arial" panose="020B0604020202020204" pitchFamily="34" charset="0"/>
                <a:cs typeface="Arial" panose="020B0604020202020204" pitchFamily="34" charset="0"/>
              </a:rPr>
              <a:t> nella sua passione </a:t>
            </a:r>
            <a:r>
              <a:rPr lang="it-IT" altLang="it-IT" sz="2000" b="1" dirty="0">
                <a:latin typeface="Arial" panose="020B0604020202020204" pitchFamily="34" charset="0"/>
                <a:cs typeface="Arial" panose="020B0604020202020204" pitchFamily="34" charset="0"/>
              </a:rPr>
              <a:t>si è sentito tradito</a:t>
            </a:r>
            <a:r>
              <a:rPr lang="it-IT" altLang="it-IT" sz="2000" dirty="0">
                <a:latin typeface="Arial" panose="020B0604020202020204" pitchFamily="34" charset="0"/>
                <a:cs typeface="Arial" panose="020B0604020202020204" pitchFamily="34" charset="0"/>
              </a:rPr>
              <a:t>, </a:t>
            </a:r>
            <a:endParaRPr lang="it-IT" altLang="it-IT" sz="2000" dirty="0" smtClean="0">
              <a:latin typeface="Arial" panose="020B0604020202020204" pitchFamily="34" charset="0"/>
              <a:cs typeface="Arial" panose="020B0604020202020204" pitchFamily="34" charset="0"/>
            </a:endParaRPr>
          </a:p>
          <a:p>
            <a:pPr eaLnBrk="1" hangingPunct="1">
              <a:spcBef>
                <a:spcPct val="0"/>
              </a:spcBef>
              <a:buFontTx/>
              <a:buNone/>
            </a:pPr>
            <a:r>
              <a:rPr lang="it-IT" altLang="it-IT" sz="2000" dirty="0" smtClean="0">
                <a:latin typeface="Arial" panose="020B0604020202020204" pitchFamily="34" charset="0"/>
                <a:cs typeface="Arial" panose="020B0604020202020204" pitchFamily="34" charset="0"/>
              </a:rPr>
              <a:t>in </a:t>
            </a:r>
            <a:r>
              <a:rPr lang="it-IT" altLang="it-IT" sz="2000" dirty="0">
                <a:latin typeface="Arial" panose="020B0604020202020204" pitchFamily="34" charset="0"/>
                <a:cs typeface="Arial" panose="020B0604020202020204" pitchFamily="34" charset="0"/>
              </a:rPr>
              <a:t>particolare dagli amici: </a:t>
            </a:r>
          </a:p>
          <a:p>
            <a:pPr eaLnBrk="1" hangingPunct="1">
              <a:spcBef>
                <a:spcPct val="0"/>
              </a:spcBef>
              <a:buFontTx/>
              <a:buNone/>
            </a:pPr>
            <a:r>
              <a:rPr lang="it-IT" altLang="it-IT" sz="2000" b="1" dirty="0">
                <a:latin typeface="Arial" panose="020B0604020202020204" pitchFamily="34" charset="0"/>
                <a:cs typeface="Arial" panose="020B0604020202020204" pitchFamily="34" charset="0"/>
              </a:rPr>
              <a:t>Giuda</a:t>
            </a:r>
            <a:r>
              <a:rPr lang="it-IT" altLang="it-IT" sz="2000" dirty="0">
                <a:latin typeface="Arial" panose="020B0604020202020204" pitchFamily="34" charset="0"/>
                <a:cs typeface="Arial" panose="020B0604020202020204" pitchFamily="34" charset="0"/>
              </a:rPr>
              <a:t> che lo vende per un pugno di soldi, </a:t>
            </a:r>
          </a:p>
          <a:p>
            <a:pPr eaLnBrk="1" hangingPunct="1">
              <a:spcBef>
                <a:spcPct val="0"/>
              </a:spcBef>
              <a:buFontTx/>
              <a:buNone/>
            </a:pPr>
            <a:r>
              <a:rPr lang="it-IT" altLang="it-IT" sz="2000" b="1" dirty="0">
                <a:latin typeface="Arial" panose="020B0604020202020204" pitchFamily="34" charset="0"/>
                <a:cs typeface="Arial" panose="020B0604020202020204" pitchFamily="34" charset="0"/>
              </a:rPr>
              <a:t>Pietro</a:t>
            </a:r>
            <a:r>
              <a:rPr lang="it-IT" altLang="it-IT" sz="2000" dirty="0">
                <a:latin typeface="Arial" panose="020B0604020202020204" pitchFamily="34" charset="0"/>
                <a:cs typeface="Arial" panose="020B0604020202020204" pitchFamily="34" charset="0"/>
              </a:rPr>
              <a:t> che lo rinnega, </a:t>
            </a:r>
          </a:p>
          <a:p>
            <a:pPr eaLnBrk="1" hangingPunct="1">
              <a:spcBef>
                <a:spcPct val="0"/>
              </a:spcBef>
              <a:buFontTx/>
              <a:buNone/>
            </a:pPr>
            <a:r>
              <a:rPr lang="it-IT" altLang="it-IT" sz="2000" b="1" dirty="0">
                <a:latin typeface="Arial" panose="020B0604020202020204" pitchFamily="34" charset="0"/>
                <a:cs typeface="Arial" panose="020B0604020202020204" pitchFamily="34" charset="0"/>
              </a:rPr>
              <a:t>gli altri apostoli</a:t>
            </a:r>
            <a:r>
              <a:rPr lang="it-IT" altLang="it-IT" sz="2000" dirty="0">
                <a:latin typeface="Arial" panose="020B0604020202020204" pitchFamily="34" charset="0"/>
                <a:cs typeface="Arial" panose="020B0604020202020204" pitchFamily="34" charset="0"/>
              </a:rPr>
              <a:t> che fuggono</a:t>
            </a:r>
            <a:r>
              <a:rPr lang="it-IT" altLang="it-IT" sz="2000" dirty="0" smtClean="0">
                <a:latin typeface="Arial" panose="020B0604020202020204" pitchFamily="34" charset="0"/>
                <a:cs typeface="Arial" panose="020B0604020202020204" pitchFamily="34" charset="0"/>
              </a:rPr>
              <a:t>.</a:t>
            </a:r>
          </a:p>
          <a:p>
            <a:pPr eaLnBrk="1" hangingPunct="1">
              <a:spcBef>
                <a:spcPct val="0"/>
              </a:spcBef>
              <a:buFontTx/>
              <a:buNone/>
            </a:pPr>
            <a:endParaRPr lang="it-IT" altLang="it-IT" sz="1600" dirty="0">
              <a:latin typeface="Arial" panose="020B0604020202020204" pitchFamily="34" charset="0"/>
              <a:cs typeface="Arial" panose="020B0604020202020204" pitchFamily="34" charset="0"/>
            </a:endParaRPr>
          </a:p>
          <a:p>
            <a:pPr eaLnBrk="1" hangingPunct="1">
              <a:spcBef>
                <a:spcPct val="0"/>
              </a:spcBef>
              <a:buFontTx/>
              <a:buNone/>
            </a:pPr>
            <a:endParaRPr lang="it-IT" altLang="it-IT" sz="500" dirty="0">
              <a:latin typeface="Arial" panose="020B0604020202020204" pitchFamily="34" charset="0"/>
              <a:cs typeface="Arial" panose="020B0604020202020204" pitchFamily="34" charset="0"/>
            </a:endParaRPr>
          </a:p>
          <a:p>
            <a:pPr eaLnBrk="1" hangingPunct="1">
              <a:spcBef>
                <a:spcPct val="0"/>
              </a:spcBef>
              <a:buFontTx/>
              <a:buNone/>
            </a:pPr>
            <a:r>
              <a:rPr lang="it-IT" altLang="it-IT" sz="2000" b="1" dirty="0">
                <a:latin typeface="Arial" panose="020B0604020202020204" pitchFamily="34" charset="0"/>
                <a:cs typeface="Arial" panose="020B0604020202020204" pitchFamily="34" charset="0"/>
              </a:rPr>
              <a:t>Chi è malato </a:t>
            </a:r>
            <a:r>
              <a:rPr lang="it-IT" altLang="it-IT" sz="2000" b="1" dirty="0" smtClean="0">
                <a:latin typeface="Arial" panose="020B0604020202020204" pitchFamily="34" charset="0"/>
                <a:cs typeface="Arial" panose="020B0604020202020204" pitchFamily="34" charset="0"/>
              </a:rPr>
              <a:t>e si prepara a morire </a:t>
            </a:r>
          </a:p>
          <a:p>
            <a:pPr eaLnBrk="1" hangingPunct="1">
              <a:spcBef>
                <a:spcPct val="0"/>
              </a:spcBef>
              <a:buFontTx/>
              <a:buNone/>
            </a:pPr>
            <a:r>
              <a:rPr lang="it-IT" altLang="it-IT" sz="2000" b="1" dirty="0" smtClean="0">
                <a:latin typeface="Arial" panose="020B0604020202020204" pitchFamily="34" charset="0"/>
                <a:cs typeface="Arial" panose="020B0604020202020204" pitchFamily="34" charset="0"/>
              </a:rPr>
              <a:t>ha </a:t>
            </a:r>
            <a:r>
              <a:rPr lang="it-IT" altLang="it-IT" sz="2000" b="1" dirty="0">
                <a:latin typeface="Arial" panose="020B0604020202020204" pitchFamily="34" charset="0"/>
                <a:cs typeface="Arial" panose="020B0604020202020204" pitchFamily="34" charset="0"/>
              </a:rPr>
              <a:t>la sensazione di essere stato tradito dal proprio corpo</a:t>
            </a:r>
            <a:r>
              <a:rPr lang="it-IT" altLang="it-IT" sz="2000" dirty="0">
                <a:latin typeface="Arial" panose="020B0604020202020204" pitchFamily="34" charset="0"/>
                <a:cs typeface="Arial" panose="020B0604020202020204" pitchFamily="34" charset="0"/>
              </a:rPr>
              <a:t>: </a:t>
            </a:r>
          </a:p>
          <a:p>
            <a:pPr eaLnBrk="1" hangingPunct="1">
              <a:spcBef>
                <a:spcPct val="0"/>
              </a:spcBef>
              <a:buFontTx/>
              <a:buNone/>
            </a:pPr>
            <a:r>
              <a:rPr lang="it-IT" altLang="it-IT" sz="2000" dirty="0">
                <a:latin typeface="Arial" panose="020B0604020202020204" pitchFamily="34" charset="0"/>
                <a:cs typeface="Arial" panose="020B0604020202020204" pitchFamily="34" charset="0"/>
              </a:rPr>
              <a:t>quel corpo che prima era funzionale e una garanzia di salute, </a:t>
            </a:r>
          </a:p>
          <a:p>
            <a:pPr eaLnBrk="1" hangingPunct="1">
              <a:spcBef>
                <a:spcPct val="0"/>
              </a:spcBef>
              <a:buFontTx/>
              <a:buNone/>
            </a:pPr>
            <a:r>
              <a:rPr lang="it-IT" altLang="it-IT" sz="2000" dirty="0">
                <a:latin typeface="Arial" panose="020B0604020202020204" pitchFamily="34" charset="0"/>
                <a:cs typeface="Arial" panose="020B0604020202020204" pitchFamily="34" charset="0"/>
              </a:rPr>
              <a:t>all'improvviso si trasforma in nemico.</a:t>
            </a:r>
          </a:p>
          <a:p>
            <a:pPr eaLnBrk="1" hangingPunct="1">
              <a:spcBef>
                <a:spcPct val="0"/>
              </a:spcBef>
              <a:buFontTx/>
              <a:buNone/>
            </a:pPr>
            <a:r>
              <a:rPr lang="it-IT" altLang="it-IT" sz="2000" b="1" dirty="0">
                <a:latin typeface="Arial" panose="020B0604020202020204" pitchFamily="34" charset="0"/>
                <a:cs typeface="Arial" panose="020B0604020202020204" pitchFamily="34" charset="0"/>
              </a:rPr>
              <a:t>Il tradimento ha il volto di una diagnosi infausta</a:t>
            </a:r>
            <a:r>
              <a:rPr lang="it-IT" altLang="it-IT" sz="2000" dirty="0">
                <a:latin typeface="Arial" panose="020B0604020202020204" pitchFamily="34" charset="0"/>
                <a:cs typeface="Arial" panose="020B0604020202020204" pitchFamily="34" charset="0"/>
              </a:rPr>
              <a:t>, </a:t>
            </a:r>
            <a:endParaRPr lang="it-IT" altLang="it-IT" sz="2000" dirty="0" smtClean="0">
              <a:latin typeface="Arial" panose="020B0604020202020204" pitchFamily="34" charset="0"/>
              <a:cs typeface="Arial" panose="020B0604020202020204" pitchFamily="34" charset="0"/>
            </a:endParaRPr>
          </a:p>
          <a:p>
            <a:pPr eaLnBrk="1" hangingPunct="1">
              <a:spcBef>
                <a:spcPct val="0"/>
              </a:spcBef>
              <a:buFontTx/>
              <a:buNone/>
            </a:pPr>
            <a:r>
              <a:rPr lang="it-IT" altLang="it-IT" sz="2000" dirty="0" smtClean="0">
                <a:latin typeface="Arial" panose="020B0604020202020204" pitchFamily="34" charset="0"/>
                <a:cs typeface="Arial" panose="020B0604020202020204" pitchFamily="34" charset="0"/>
              </a:rPr>
              <a:t>un </a:t>
            </a:r>
            <a:r>
              <a:rPr lang="it-IT" altLang="it-IT" sz="2000" dirty="0">
                <a:latin typeface="Arial" panose="020B0604020202020204" pitchFamily="34" charset="0"/>
                <a:cs typeface="Arial" panose="020B0604020202020204" pitchFamily="34" charset="0"/>
              </a:rPr>
              <a:t>ciclo di chemioterapie</a:t>
            </a:r>
            <a:r>
              <a:rPr lang="it-IT" altLang="it-IT" sz="2000" dirty="0" smtClean="0">
                <a:latin typeface="Arial" panose="020B0604020202020204" pitchFamily="34" charset="0"/>
                <a:cs typeface="Arial" panose="020B0604020202020204" pitchFamily="34" charset="0"/>
              </a:rPr>
              <a:t>.</a:t>
            </a:r>
          </a:p>
          <a:p>
            <a:pPr eaLnBrk="1" hangingPunct="1">
              <a:spcBef>
                <a:spcPct val="0"/>
              </a:spcBef>
              <a:buFontTx/>
              <a:buNone/>
            </a:pPr>
            <a:endParaRPr lang="it-IT" altLang="it-IT" sz="1800" dirty="0">
              <a:latin typeface="Arial" panose="020B0604020202020204" pitchFamily="34" charset="0"/>
              <a:cs typeface="Arial" panose="020B0604020202020204" pitchFamily="34" charset="0"/>
            </a:endParaRPr>
          </a:p>
          <a:p>
            <a:pPr eaLnBrk="1" hangingPunct="1">
              <a:spcBef>
                <a:spcPct val="0"/>
              </a:spcBef>
              <a:buFontTx/>
              <a:buNone/>
            </a:pPr>
            <a:endParaRPr lang="it-IT" altLang="it-IT" sz="500" dirty="0">
              <a:latin typeface="Arial" panose="020B0604020202020204" pitchFamily="34" charset="0"/>
              <a:cs typeface="Arial" panose="020B0604020202020204" pitchFamily="34" charset="0"/>
            </a:endParaRPr>
          </a:p>
          <a:p>
            <a:pPr eaLnBrk="1" hangingPunct="1">
              <a:spcBef>
                <a:spcPct val="0"/>
              </a:spcBef>
              <a:buFontTx/>
              <a:buNone/>
            </a:pPr>
            <a:r>
              <a:rPr lang="it-IT" altLang="it-IT" sz="2000" dirty="0">
                <a:latin typeface="Arial" panose="020B0604020202020204" pitchFamily="34" charset="0"/>
                <a:cs typeface="Arial" panose="020B0604020202020204" pitchFamily="34" charset="0"/>
              </a:rPr>
              <a:t>L'arte di curare e consolare implica l'impegno a far sì che </a:t>
            </a:r>
            <a:endParaRPr lang="it-IT" altLang="it-IT" sz="2000" dirty="0" smtClean="0">
              <a:latin typeface="Arial" panose="020B0604020202020204" pitchFamily="34" charset="0"/>
              <a:cs typeface="Arial" panose="020B0604020202020204" pitchFamily="34" charset="0"/>
            </a:endParaRPr>
          </a:p>
          <a:p>
            <a:pPr eaLnBrk="1" hangingPunct="1">
              <a:spcBef>
                <a:spcPct val="0"/>
              </a:spcBef>
              <a:buFontTx/>
              <a:buNone/>
            </a:pPr>
            <a:r>
              <a:rPr lang="it-IT" altLang="it-IT" sz="2000" b="1" dirty="0" smtClean="0">
                <a:latin typeface="Arial" panose="020B0604020202020204" pitchFamily="34" charset="0"/>
                <a:cs typeface="Arial" panose="020B0604020202020204" pitchFamily="34" charset="0"/>
              </a:rPr>
              <a:t>il </a:t>
            </a:r>
            <a:r>
              <a:rPr lang="it-IT" altLang="it-IT" sz="2000" b="1" dirty="0">
                <a:latin typeface="Arial" panose="020B0604020202020204" pitchFamily="34" charset="0"/>
                <a:cs typeface="Arial" panose="020B0604020202020204" pitchFamily="34" charset="0"/>
              </a:rPr>
              <a:t>dolore </a:t>
            </a:r>
            <a:r>
              <a:rPr lang="it-IT" altLang="it-IT" sz="2000" b="1" dirty="0" smtClean="0">
                <a:latin typeface="Arial" panose="020B0604020202020204" pitchFamily="34" charset="0"/>
                <a:cs typeface="Arial" panose="020B0604020202020204" pitchFamily="34" charset="0"/>
              </a:rPr>
              <a:t>venga eliminato</a:t>
            </a:r>
            <a:r>
              <a:rPr lang="it-IT" altLang="it-IT" sz="2000" dirty="0" smtClean="0">
                <a:latin typeface="Arial" panose="020B0604020202020204" pitchFamily="34" charset="0"/>
                <a:cs typeface="Arial" panose="020B0604020202020204" pitchFamily="34" charset="0"/>
              </a:rPr>
              <a:t>, </a:t>
            </a:r>
            <a:endParaRPr lang="it-IT" altLang="it-IT" sz="2000" dirty="0">
              <a:latin typeface="Arial" panose="020B0604020202020204" pitchFamily="34" charset="0"/>
              <a:cs typeface="Arial" panose="020B0604020202020204" pitchFamily="34" charset="0"/>
            </a:endParaRPr>
          </a:p>
          <a:p>
            <a:pPr eaLnBrk="1" hangingPunct="1">
              <a:spcBef>
                <a:spcPct val="0"/>
              </a:spcBef>
              <a:buFontTx/>
              <a:buNone/>
            </a:pPr>
            <a:r>
              <a:rPr lang="it-IT" altLang="it-IT" sz="2000" b="1" dirty="0">
                <a:latin typeface="Arial" panose="020B0604020202020204" pitchFamily="34" charset="0"/>
                <a:cs typeface="Arial" panose="020B0604020202020204" pitchFamily="34" charset="0"/>
              </a:rPr>
              <a:t>c</a:t>
            </a:r>
            <a:r>
              <a:rPr lang="it-IT" altLang="it-IT" sz="2000" b="1" dirty="0" smtClean="0">
                <a:latin typeface="Arial" panose="020B0604020202020204" pitchFamily="34" charset="0"/>
                <a:cs typeface="Arial" panose="020B0604020202020204" pitchFamily="34" charset="0"/>
              </a:rPr>
              <a:t>osì da lasciare </a:t>
            </a:r>
            <a:r>
              <a:rPr lang="it-IT" altLang="it-IT" sz="2000" b="1" dirty="0">
                <a:latin typeface="Arial" panose="020B0604020202020204" pitchFamily="34" charset="0"/>
                <a:cs typeface="Arial" panose="020B0604020202020204" pitchFamily="34" charset="0"/>
              </a:rPr>
              <a:t>spazio alle relazioni e alla </a:t>
            </a:r>
            <a:r>
              <a:rPr lang="it-IT" altLang="it-IT" sz="2000" b="1" dirty="0" smtClean="0">
                <a:latin typeface="Arial" panose="020B0604020202020204" pitchFamily="34" charset="0"/>
                <a:cs typeface="Arial" panose="020B0604020202020204" pitchFamily="34" charset="0"/>
              </a:rPr>
              <a:t>preghiera.</a:t>
            </a:r>
            <a:endParaRPr lang="it-IT" altLang="it-IT" sz="2000" dirty="0">
              <a:latin typeface="Arial" panose="020B0604020202020204" pitchFamily="34" charset="0"/>
              <a:cs typeface="Arial" panose="020B0604020202020204" pitchFamily="34" charset="0"/>
            </a:endParaRPr>
          </a:p>
          <a:p>
            <a:pPr eaLnBrk="1" hangingPunct="1">
              <a:spcBef>
                <a:spcPct val="0"/>
              </a:spcBef>
              <a:buFontTx/>
              <a:buNone/>
            </a:pPr>
            <a:endParaRPr lang="it-IT" altLang="it-IT" sz="400" dirty="0">
              <a:latin typeface="Arial" panose="020B0604020202020204" pitchFamily="34" charset="0"/>
              <a:cs typeface="Arial" panose="020B0604020202020204" pitchFamily="34" charset="0"/>
            </a:endParaRPr>
          </a:p>
        </p:txBody>
      </p:sp>
      <p:pic>
        <p:nvPicPr>
          <p:cNvPr id="9218" name="Picture 2" descr="Cuore spezzato, cuore spezzato, schegge cardiache,' Poster | Spreadshirt"/>
          <p:cNvPicPr>
            <a:picLocks noChangeAspect="1" noChangeArrowheads="1"/>
          </p:cNvPicPr>
          <p:nvPr/>
        </p:nvPicPr>
        <p:blipFill rotWithShape="1">
          <a:blip r:embed="rId2">
            <a:extLst>
              <a:ext uri="{28A0092B-C50C-407E-A947-70E740481C1C}">
                <a14:useLocalDpi xmlns:a14="http://schemas.microsoft.com/office/drawing/2010/main" val="0"/>
              </a:ext>
            </a:extLst>
          </a:blip>
          <a:srcRect l="31001" t="11280" r="30089" b="15070"/>
          <a:stretch/>
        </p:blipFill>
        <p:spPr bwMode="auto">
          <a:xfrm>
            <a:off x="6732240" y="1219995"/>
            <a:ext cx="1957117" cy="1944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898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ttangolo 4"/>
          <p:cNvSpPr>
            <a:spLocks noChangeArrowheads="1"/>
          </p:cNvSpPr>
          <p:nvPr/>
        </p:nvSpPr>
        <p:spPr bwMode="auto">
          <a:xfrm>
            <a:off x="250825" y="260350"/>
            <a:ext cx="8713788"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it-IT" altLang="it-IT" sz="2800" b="1" dirty="0">
                <a:latin typeface="Arial" panose="020B0604020202020204" pitchFamily="34" charset="0"/>
                <a:cs typeface="Arial" panose="020B0604020202020204" pitchFamily="34" charset="0"/>
              </a:rPr>
              <a:t>LA STAZIONE DELLA </a:t>
            </a:r>
            <a:r>
              <a:rPr lang="it-IT" altLang="it-IT" sz="2800" b="1" dirty="0" smtClean="0">
                <a:latin typeface="Arial" panose="020B0604020202020204" pitchFamily="34" charset="0"/>
                <a:cs typeface="Arial" panose="020B0604020202020204" pitchFamily="34" charset="0"/>
              </a:rPr>
              <a:t>«RICERCA </a:t>
            </a:r>
            <a:r>
              <a:rPr lang="it-IT" altLang="it-IT" sz="2800" b="1" dirty="0">
                <a:latin typeface="Arial" panose="020B0604020202020204" pitchFamily="34" charset="0"/>
                <a:cs typeface="Arial" panose="020B0604020202020204" pitchFamily="34" charset="0"/>
              </a:rPr>
              <a:t>DI </a:t>
            </a:r>
            <a:r>
              <a:rPr lang="it-IT" altLang="it-IT" sz="2800" b="1" dirty="0" smtClean="0">
                <a:latin typeface="Arial" panose="020B0604020202020204" pitchFamily="34" charset="0"/>
                <a:cs typeface="Arial" panose="020B0604020202020204" pitchFamily="34" charset="0"/>
              </a:rPr>
              <a:t>SENSO»</a:t>
            </a:r>
            <a:endParaRPr lang="it-IT" altLang="it-IT" sz="2800" b="1" dirty="0">
              <a:latin typeface="Arial" panose="020B0604020202020204" pitchFamily="34" charset="0"/>
              <a:cs typeface="Arial" panose="020B0604020202020204" pitchFamily="34" charset="0"/>
            </a:endParaRPr>
          </a:p>
          <a:p>
            <a:pPr eaLnBrk="1" hangingPunct="1">
              <a:spcBef>
                <a:spcPct val="0"/>
              </a:spcBef>
              <a:buFontTx/>
              <a:buNone/>
            </a:pPr>
            <a:endParaRPr lang="it-IT" altLang="it-IT" sz="2800" dirty="0" smtClean="0">
              <a:latin typeface="Arial" panose="020B0604020202020204" pitchFamily="34" charset="0"/>
              <a:cs typeface="Arial" panose="020B0604020202020204" pitchFamily="34" charset="0"/>
            </a:endParaRPr>
          </a:p>
          <a:p>
            <a:pPr eaLnBrk="1" hangingPunct="1">
              <a:spcBef>
                <a:spcPct val="0"/>
              </a:spcBef>
              <a:buFontTx/>
              <a:buNone/>
            </a:pPr>
            <a:r>
              <a:rPr lang="it-IT" altLang="it-IT" sz="2000" dirty="0" smtClean="0">
                <a:latin typeface="Arial" panose="020B0604020202020204" pitchFamily="34" charset="0"/>
                <a:cs typeface="Arial" panose="020B0604020202020204" pitchFamily="34" charset="0"/>
              </a:rPr>
              <a:t>Cercare </a:t>
            </a:r>
            <a:r>
              <a:rPr lang="it-IT" altLang="it-IT" sz="2000" dirty="0">
                <a:latin typeface="Arial" panose="020B0604020202020204" pitchFamily="34" charset="0"/>
                <a:cs typeface="Arial" panose="020B0604020202020204" pitchFamily="34" charset="0"/>
              </a:rPr>
              <a:t>il significato nel dolore </a:t>
            </a:r>
            <a:endParaRPr lang="it-IT" altLang="it-IT" sz="2000" dirty="0" smtClean="0">
              <a:latin typeface="Arial" panose="020B0604020202020204" pitchFamily="34" charset="0"/>
              <a:cs typeface="Arial" panose="020B0604020202020204" pitchFamily="34" charset="0"/>
            </a:endParaRPr>
          </a:p>
          <a:p>
            <a:pPr eaLnBrk="1" hangingPunct="1">
              <a:spcBef>
                <a:spcPct val="0"/>
              </a:spcBef>
              <a:buFontTx/>
              <a:buNone/>
            </a:pPr>
            <a:r>
              <a:rPr lang="it-IT" altLang="it-IT" sz="2000" dirty="0" smtClean="0">
                <a:latin typeface="Arial" panose="020B0604020202020204" pitchFamily="34" charset="0"/>
                <a:cs typeface="Arial" panose="020B0604020202020204" pitchFamily="34" charset="0"/>
              </a:rPr>
              <a:t>significa </a:t>
            </a:r>
            <a:r>
              <a:rPr lang="it-IT" altLang="it-IT" sz="2000" dirty="0">
                <a:latin typeface="Arial" panose="020B0604020202020204" pitchFamily="34" charset="0"/>
                <a:cs typeface="Arial" panose="020B0604020202020204" pitchFamily="34" charset="0"/>
              </a:rPr>
              <a:t>passare dalla domanda</a:t>
            </a:r>
            <a:r>
              <a:rPr lang="it-IT" altLang="it-IT" sz="2000" dirty="0" smtClean="0">
                <a:latin typeface="Arial" panose="020B0604020202020204" pitchFamily="34" charset="0"/>
                <a:cs typeface="Arial" panose="020B0604020202020204" pitchFamily="34" charset="0"/>
              </a:rPr>
              <a:t>: </a:t>
            </a:r>
          </a:p>
          <a:p>
            <a:pPr eaLnBrk="1" hangingPunct="1">
              <a:spcBef>
                <a:spcPct val="0"/>
              </a:spcBef>
              <a:buFontTx/>
              <a:buNone/>
            </a:pPr>
            <a:r>
              <a:rPr lang="it-IT" altLang="it-IT" sz="2000" dirty="0" smtClean="0">
                <a:latin typeface="Arial" panose="020B0604020202020204" pitchFamily="34" charset="0"/>
                <a:cs typeface="Arial" panose="020B0604020202020204" pitchFamily="34" charset="0"/>
              </a:rPr>
              <a:t>«</a:t>
            </a:r>
            <a:r>
              <a:rPr lang="it-IT" altLang="it-IT" sz="2000" b="1" dirty="0">
                <a:latin typeface="Arial" panose="020B0604020202020204" pitchFamily="34" charset="0"/>
                <a:cs typeface="Arial" panose="020B0604020202020204" pitchFamily="34" charset="0"/>
              </a:rPr>
              <a:t>Perché proprio a me</a:t>
            </a:r>
            <a:r>
              <a:rPr lang="it-IT" altLang="it-IT" sz="2000" dirty="0">
                <a:latin typeface="Arial" panose="020B0604020202020204" pitchFamily="34" charset="0"/>
                <a:cs typeface="Arial" panose="020B0604020202020204" pitchFamily="34" charset="0"/>
              </a:rPr>
              <a:t>?» </a:t>
            </a:r>
            <a:r>
              <a:rPr lang="it-IT" altLang="it-IT" sz="2000" dirty="0" smtClean="0">
                <a:latin typeface="Arial" panose="020B0604020202020204" pitchFamily="34" charset="0"/>
                <a:cs typeface="Arial" panose="020B0604020202020204" pitchFamily="34" charset="0"/>
              </a:rPr>
              <a:t>a </a:t>
            </a:r>
            <a:r>
              <a:rPr lang="it-IT" altLang="it-IT" sz="2000" dirty="0">
                <a:latin typeface="Arial" panose="020B0604020202020204" pitchFamily="34" charset="0"/>
                <a:cs typeface="Arial" panose="020B0604020202020204" pitchFamily="34" charset="0"/>
              </a:rPr>
              <a:t>: </a:t>
            </a:r>
            <a:endParaRPr lang="it-IT" altLang="it-IT" sz="2000" dirty="0" smtClean="0">
              <a:latin typeface="Arial" panose="020B0604020202020204" pitchFamily="34" charset="0"/>
              <a:cs typeface="Arial" panose="020B0604020202020204" pitchFamily="34" charset="0"/>
            </a:endParaRPr>
          </a:p>
          <a:p>
            <a:pPr eaLnBrk="1" hangingPunct="1">
              <a:spcBef>
                <a:spcPct val="0"/>
              </a:spcBef>
              <a:buFontTx/>
              <a:buNone/>
            </a:pPr>
            <a:r>
              <a:rPr lang="it-IT" altLang="it-IT" sz="2000" dirty="0" smtClean="0">
                <a:latin typeface="Arial" panose="020B0604020202020204" pitchFamily="34" charset="0"/>
                <a:cs typeface="Arial" panose="020B0604020202020204" pitchFamily="34" charset="0"/>
              </a:rPr>
              <a:t>«</a:t>
            </a:r>
            <a:r>
              <a:rPr lang="it-IT" altLang="it-IT" sz="2000" b="1" dirty="0">
                <a:latin typeface="Arial" panose="020B0604020202020204" pitchFamily="34" charset="0"/>
                <a:cs typeface="Arial" panose="020B0604020202020204" pitchFamily="34" charset="0"/>
              </a:rPr>
              <a:t>Che </a:t>
            </a:r>
            <a:r>
              <a:rPr lang="it-IT" altLang="it-IT" sz="2000" b="1" dirty="0" smtClean="0">
                <a:latin typeface="Arial" panose="020B0604020202020204" pitchFamily="34" charset="0"/>
                <a:cs typeface="Arial" panose="020B0604020202020204" pitchFamily="34" charset="0"/>
              </a:rPr>
              <a:t>esperienza posso </a:t>
            </a:r>
            <a:r>
              <a:rPr lang="it-IT" altLang="it-IT" sz="2000" b="1" dirty="0">
                <a:latin typeface="Arial" panose="020B0604020202020204" pitchFamily="34" charset="0"/>
                <a:cs typeface="Arial" panose="020B0604020202020204" pitchFamily="34" charset="0"/>
              </a:rPr>
              <a:t>ricavare </a:t>
            </a:r>
            <a:r>
              <a:rPr lang="it-IT" altLang="it-IT" sz="2000" b="1" dirty="0" smtClean="0">
                <a:latin typeface="Arial" panose="020B0604020202020204" pitchFamily="34" charset="0"/>
                <a:cs typeface="Arial" panose="020B0604020202020204" pitchFamily="34" charset="0"/>
              </a:rPr>
              <a:t>da questa prova?</a:t>
            </a:r>
            <a:r>
              <a:rPr lang="it-IT" altLang="it-IT" sz="2000" dirty="0" smtClean="0">
                <a:latin typeface="Arial" panose="020B0604020202020204" pitchFamily="34" charset="0"/>
                <a:cs typeface="Arial" panose="020B0604020202020204" pitchFamily="34" charset="0"/>
              </a:rPr>
              <a:t>».</a:t>
            </a:r>
          </a:p>
          <a:p>
            <a:pPr eaLnBrk="1" hangingPunct="1">
              <a:spcBef>
                <a:spcPct val="0"/>
              </a:spcBef>
              <a:buFontTx/>
              <a:buNone/>
            </a:pPr>
            <a:endParaRPr lang="it-IT" altLang="it-IT" sz="2000" dirty="0" smtClean="0">
              <a:latin typeface="Arial" panose="020B0604020202020204" pitchFamily="34" charset="0"/>
              <a:cs typeface="Arial" panose="020B0604020202020204" pitchFamily="34" charset="0"/>
            </a:endParaRPr>
          </a:p>
          <a:p>
            <a:pPr eaLnBrk="1" hangingPunct="1">
              <a:spcBef>
                <a:spcPct val="0"/>
              </a:spcBef>
              <a:buFontTx/>
              <a:buNone/>
            </a:pPr>
            <a:endParaRPr lang="it-IT" altLang="it-IT" sz="2000" dirty="0">
              <a:latin typeface="Arial" panose="020B0604020202020204" pitchFamily="34" charset="0"/>
              <a:cs typeface="Arial" panose="020B0604020202020204" pitchFamily="34" charset="0"/>
            </a:endParaRPr>
          </a:p>
          <a:p>
            <a:pPr eaLnBrk="1" hangingPunct="1">
              <a:spcBef>
                <a:spcPct val="0"/>
              </a:spcBef>
              <a:buFontTx/>
              <a:buNone/>
            </a:pPr>
            <a:r>
              <a:rPr lang="it-IT" altLang="it-IT" sz="2000" dirty="0" smtClean="0">
                <a:latin typeface="Arial" panose="020B0604020202020204" pitchFamily="34" charset="0"/>
                <a:cs typeface="Arial" panose="020B0604020202020204" pitchFamily="34" charset="0"/>
              </a:rPr>
              <a:t>La </a:t>
            </a:r>
            <a:r>
              <a:rPr lang="it-IT" altLang="it-IT" sz="2000" dirty="0">
                <a:latin typeface="Arial" panose="020B0604020202020204" pitchFamily="34" charset="0"/>
                <a:cs typeface="Arial" panose="020B0604020202020204" pitchFamily="34" charset="0"/>
              </a:rPr>
              <a:t>tentazione della </a:t>
            </a:r>
            <a:r>
              <a:rPr lang="it-IT" altLang="it-IT" sz="2000" b="1" dirty="0">
                <a:latin typeface="Arial" panose="020B0604020202020204" pitchFamily="34" charset="0"/>
                <a:cs typeface="Arial" panose="020B0604020202020204" pitchFamily="34" charset="0"/>
              </a:rPr>
              <a:t>depressione </a:t>
            </a:r>
            <a:r>
              <a:rPr lang="it-IT" altLang="it-IT" sz="2000" b="1" dirty="0" smtClean="0">
                <a:latin typeface="Arial" panose="020B0604020202020204" pitchFamily="34" charset="0"/>
                <a:cs typeface="Arial" panose="020B0604020202020204" pitchFamily="34" charset="0"/>
              </a:rPr>
              <a:t>si </a:t>
            </a:r>
            <a:r>
              <a:rPr lang="it-IT" altLang="it-IT" sz="2000" b="1" dirty="0">
                <a:latin typeface="Arial" panose="020B0604020202020204" pitchFamily="34" charset="0"/>
                <a:cs typeface="Arial" panose="020B0604020202020204" pitchFamily="34" charset="0"/>
              </a:rPr>
              <a:t>combatte </a:t>
            </a:r>
            <a:endParaRPr lang="it-IT" altLang="it-IT" sz="2000" b="1" dirty="0" smtClean="0">
              <a:latin typeface="Arial" panose="020B0604020202020204" pitchFamily="34" charset="0"/>
              <a:cs typeface="Arial" panose="020B0604020202020204" pitchFamily="34" charset="0"/>
            </a:endParaRPr>
          </a:p>
          <a:p>
            <a:pPr eaLnBrk="1" hangingPunct="1">
              <a:spcBef>
                <a:spcPct val="0"/>
              </a:spcBef>
              <a:buFontTx/>
              <a:buNone/>
            </a:pPr>
            <a:r>
              <a:rPr lang="it-IT" altLang="it-IT" sz="2000" b="1" dirty="0" smtClean="0">
                <a:latin typeface="Arial" panose="020B0604020202020204" pitchFamily="34" charset="0"/>
                <a:cs typeface="Arial" panose="020B0604020202020204" pitchFamily="34" charset="0"/>
              </a:rPr>
              <a:t>scoprendo</a:t>
            </a:r>
            <a:r>
              <a:rPr lang="it-IT" altLang="it-IT" sz="2000" dirty="0" smtClean="0">
                <a:latin typeface="Arial" panose="020B0604020202020204" pitchFamily="34" charset="0"/>
                <a:cs typeface="Arial" panose="020B0604020202020204" pitchFamily="34" charset="0"/>
              </a:rPr>
              <a:t> </a:t>
            </a:r>
            <a:r>
              <a:rPr lang="it-IT" altLang="it-IT" sz="2000" b="1" dirty="0" smtClean="0">
                <a:latin typeface="Arial" panose="020B0604020202020204" pitchFamily="34" charset="0"/>
                <a:cs typeface="Arial" panose="020B0604020202020204" pitchFamily="34" charset="0"/>
              </a:rPr>
              <a:t>una </a:t>
            </a:r>
            <a:r>
              <a:rPr lang="it-IT" altLang="it-IT" sz="2000" b="1" dirty="0">
                <a:latin typeface="Arial" panose="020B0604020202020204" pitchFamily="34" charset="0"/>
                <a:cs typeface="Arial" panose="020B0604020202020204" pitchFamily="34" charset="0"/>
              </a:rPr>
              <a:t>nuova gerarchia di valori </a:t>
            </a:r>
            <a:endParaRPr lang="it-IT" altLang="it-IT" sz="2000" b="1" dirty="0" smtClean="0">
              <a:latin typeface="Arial" panose="020B0604020202020204" pitchFamily="34" charset="0"/>
              <a:cs typeface="Arial" panose="020B0604020202020204" pitchFamily="34" charset="0"/>
            </a:endParaRPr>
          </a:p>
          <a:p>
            <a:pPr eaLnBrk="1" hangingPunct="1">
              <a:spcBef>
                <a:spcPct val="0"/>
              </a:spcBef>
              <a:buFontTx/>
              <a:buNone/>
            </a:pPr>
            <a:r>
              <a:rPr lang="it-IT" altLang="it-IT" sz="2000" b="1" dirty="0" smtClean="0">
                <a:latin typeface="Arial" panose="020B0604020202020204" pitchFamily="34" charset="0"/>
                <a:cs typeface="Arial" panose="020B0604020202020204" pitchFamily="34" charset="0"/>
              </a:rPr>
              <a:t>e </a:t>
            </a:r>
            <a:r>
              <a:rPr lang="it-IT" altLang="it-IT" sz="2000" b="1" dirty="0">
                <a:latin typeface="Arial" panose="020B0604020202020204" pitchFamily="34" charset="0"/>
                <a:cs typeface="Arial" panose="020B0604020202020204" pitchFamily="34" charset="0"/>
              </a:rPr>
              <a:t>trasformando l'appuntamento scomodo </a:t>
            </a:r>
            <a:r>
              <a:rPr lang="it-IT" altLang="it-IT" sz="2000" b="1" dirty="0" smtClean="0">
                <a:latin typeface="Arial" panose="020B0604020202020204" pitchFamily="34" charset="0"/>
                <a:cs typeface="Arial" panose="020B0604020202020204" pitchFamily="34" charset="0"/>
              </a:rPr>
              <a:t>con </a:t>
            </a:r>
            <a:r>
              <a:rPr lang="it-IT" altLang="it-IT" sz="2000" b="1" dirty="0">
                <a:latin typeface="Arial" panose="020B0604020202020204" pitchFamily="34" charset="0"/>
                <a:cs typeface="Arial" panose="020B0604020202020204" pitchFamily="34" charset="0"/>
              </a:rPr>
              <a:t>la propria debolezza, </a:t>
            </a:r>
            <a:endParaRPr lang="it-IT" altLang="it-IT" sz="2000" b="1" dirty="0" smtClean="0">
              <a:latin typeface="Arial" panose="020B0604020202020204" pitchFamily="34" charset="0"/>
              <a:cs typeface="Arial" panose="020B0604020202020204" pitchFamily="34" charset="0"/>
            </a:endParaRPr>
          </a:p>
          <a:p>
            <a:pPr eaLnBrk="1" hangingPunct="1">
              <a:spcBef>
                <a:spcPct val="0"/>
              </a:spcBef>
              <a:buFontTx/>
              <a:buNone/>
            </a:pPr>
            <a:r>
              <a:rPr lang="it-IT" altLang="it-IT" sz="2000" b="1" dirty="0" smtClean="0">
                <a:latin typeface="Arial" panose="020B0604020202020204" pitchFamily="34" charset="0"/>
                <a:cs typeface="Arial" panose="020B0604020202020204" pitchFamily="34" charset="0"/>
              </a:rPr>
              <a:t>in </a:t>
            </a:r>
            <a:r>
              <a:rPr lang="it-IT" altLang="it-IT" sz="2000" b="1" dirty="0">
                <a:latin typeface="Arial" panose="020B0604020202020204" pitchFamily="34" charset="0"/>
                <a:cs typeface="Arial" panose="020B0604020202020204" pitchFamily="34" charset="0"/>
              </a:rPr>
              <a:t>cammino di scoperta di sé e degli altri</a:t>
            </a:r>
            <a:r>
              <a:rPr lang="it-IT" altLang="it-IT" sz="2000" dirty="0">
                <a:latin typeface="Arial" panose="020B0604020202020204" pitchFamily="34" charset="0"/>
                <a:cs typeface="Arial" panose="020B0604020202020204" pitchFamily="34" charset="0"/>
              </a:rPr>
              <a:t>.</a:t>
            </a:r>
          </a:p>
          <a:p>
            <a:pPr eaLnBrk="1" hangingPunct="1">
              <a:spcBef>
                <a:spcPct val="0"/>
              </a:spcBef>
              <a:buFontTx/>
              <a:buNone/>
            </a:pPr>
            <a:endParaRPr lang="it-IT" altLang="it-IT" sz="2000" dirty="0">
              <a:latin typeface="Arial" panose="020B0604020202020204" pitchFamily="34" charset="0"/>
              <a:cs typeface="Arial" panose="020B0604020202020204" pitchFamily="34" charset="0"/>
            </a:endParaRPr>
          </a:p>
          <a:p>
            <a:pPr eaLnBrk="1" hangingPunct="1">
              <a:spcBef>
                <a:spcPct val="0"/>
              </a:spcBef>
              <a:buFontTx/>
              <a:buNone/>
            </a:pPr>
            <a:r>
              <a:rPr lang="it-IT" altLang="it-IT" sz="2000" dirty="0">
                <a:latin typeface="Arial" panose="020B0604020202020204" pitchFamily="34" charset="0"/>
                <a:cs typeface="Arial" panose="020B0604020202020204" pitchFamily="34" charset="0"/>
              </a:rPr>
              <a:t>La crescita dipende dalla capacità di trovare nuove mappe d'orientamento </a:t>
            </a:r>
          </a:p>
          <a:p>
            <a:pPr eaLnBrk="1" hangingPunct="1">
              <a:spcBef>
                <a:spcPct val="0"/>
              </a:spcBef>
              <a:buFontTx/>
              <a:buNone/>
            </a:pPr>
            <a:r>
              <a:rPr lang="it-IT" altLang="it-IT" sz="2000" dirty="0">
                <a:latin typeface="Arial" panose="020B0604020202020204" pitchFamily="34" charset="0"/>
                <a:cs typeface="Arial" panose="020B0604020202020204" pitchFamily="34" charset="0"/>
              </a:rPr>
              <a:t>nella convinzione che, come scrive San Paolo: </a:t>
            </a:r>
          </a:p>
          <a:p>
            <a:pPr eaLnBrk="1" hangingPunct="1">
              <a:spcBef>
                <a:spcPct val="0"/>
              </a:spcBef>
              <a:buFontTx/>
              <a:buNone/>
            </a:pPr>
            <a:r>
              <a:rPr lang="it-IT" altLang="it-IT" sz="2000" b="1" dirty="0" smtClean="0">
                <a:latin typeface="Arial" panose="020B0604020202020204" pitchFamily="34" charset="0"/>
                <a:cs typeface="Arial" panose="020B0604020202020204" pitchFamily="34" charset="0"/>
              </a:rPr>
              <a:t>Quando </a:t>
            </a:r>
            <a:r>
              <a:rPr lang="it-IT" altLang="it-IT" sz="2000" b="1" dirty="0">
                <a:latin typeface="Arial" panose="020B0604020202020204" pitchFamily="34" charset="0"/>
                <a:cs typeface="Arial" panose="020B0604020202020204" pitchFamily="34" charset="0"/>
              </a:rPr>
              <a:t>sono debole, è allora che sono </a:t>
            </a:r>
            <a:r>
              <a:rPr lang="it-IT" altLang="it-IT" sz="2000" b="1" dirty="0" smtClean="0">
                <a:latin typeface="Arial" panose="020B0604020202020204" pitchFamily="34" charset="0"/>
                <a:cs typeface="Arial" panose="020B0604020202020204" pitchFamily="34" charset="0"/>
              </a:rPr>
              <a:t>forte</a:t>
            </a:r>
            <a:r>
              <a:rPr lang="it-IT" altLang="it-IT" sz="2000" dirty="0" smtClean="0">
                <a:latin typeface="Arial" panose="020B0604020202020204" pitchFamily="34" charset="0"/>
                <a:cs typeface="Arial" panose="020B0604020202020204" pitchFamily="34" charset="0"/>
              </a:rPr>
              <a:t> 2 </a:t>
            </a:r>
            <a:r>
              <a:rPr lang="it-IT" altLang="it-IT" sz="2000" dirty="0" err="1">
                <a:latin typeface="Arial" panose="020B0604020202020204" pitchFamily="34" charset="0"/>
                <a:cs typeface="Arial" panose="020B0604020202020204" pitchFamily="34" charset="0"/>
              </a:rPr>
              <a:t>Cor</a:t>
            </a:r>
            <a:r>
              <a:rPr lang="it-IT" altLang="it-IT" sz="2000" dirty="0">
                <a:latin typeface="Arial" panose="020B0604020202020204" pitchFamily="34" charset="0"/>
                <a:cs typeface="Arial" panose="020B0604020202020204" pitchFamily="34" charset="0"/>
              </a:rPr>
              <a:t>. </a:t>
            </a:r>
            <a:r>
              <a:rPr lang="it-IT" altLang="it-IT" sz="2000" dirty="0" smtClean="0">
                <a:latin typeface="Arial" panose="020B0604020202020204" pitchFamily="34" charset="0"/>
                <a:cs typeface="Arial" panose="020B0604020202020204" pitchFamily="34" charset="0"/>
              </a:rPr>
              <a:t>12,10</a:t>
            </a:r>
            <a:endParaRPr lang="it-IT" altLang="it-IT" sz="2000" dirty="0">
              <a:latin typeface="Arial" panose="020B0604020202020204" pitchFamily="34" charset="0"/>
              <a:cs typeface="Arial" panose="020B0604020202020204" pitchFamily="34" charset="0"/>
            </a:endParaRPr>
          </a:p>
          <a:p>
            <a:pPr eaLnBrk="1" hangingPunct="1">
              <a:spcBef>
                <a:spcPct val="0"/>
              </a:spcBef>
              <a:buFontTx/>
              <a:buNone/>
            </a:pPr>
            <a:endParaRPr lang="it-IT" altLang="it-IT" sz="1600" dirty="0">
              <a:latin typeface="Arial" panose="020B0604020202020204" pitchFamily="34" charset="0"/>
              <a:cs typeface="Arial" panose="020B0604020202020204" pitchFamily="34" charset="0"/>
            </a:endParaRPr>
          </a:p>
        </p:txBody>
      </p:sp>
      <p:pic>
        <p:nvPicPr>
          <p:cNvPr id="5" name="Picture 6" descr="Il Cammino: un viaggio del corpo e dello spirito - Officina del Sole"/>
          <p:cNvPicPr>
            <a:picLocks noChangeAspect="1" noChangeArrowheads="1"/>
          </p:cNvPicPr>
          <p:nvPr/>
        </p:nvPicPr>
        <p:blipFill rotWithShape="1">
          <a:blip r:embed="rId2">
            <a:extLst>
              <a:ext uri="{28A0092B-C50C-407E-A947-70E740481C1C}">
                <a14:useLocalDpi xmlns:a14="http://schemas.microsoft.com/office/drawing/2010/main" val="0"/>
              </a:ext>
            </a:extLst>
          </a:blip>
          <a:srcRect l="38306" t="13063" r="16988"/>
          <a:stretch/>
        </p:blipFill>
        <p:spPr bwMode="auto">
          <a:xfrm>
            <a:off x="6973218" y="1026943"/>
            <a:ext cx="1553315" cy="2265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7113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200025" y="188913"/>
            <a:ext cx="8783638" cy="6463308"/>
          </a:xfrm>
          <a:prstGeom prst="rect">
            <a:avLst/>
          </a:prstGeom>
        </p:spPr>
        <p:txBody>
          <a:bodyPr>
            <a:spAutoFit/>
          </a:bodyPr>
          <a:lstStyle/>
          <a:p>
            <a:pPr algn="ctr">
              <a:defRPr/>
            </a:pPr>
            <a:r>
              <a:rPr lang="it-IT" sz="2600" b="1" dirty="0">
                <a:latin typeface="Arial" panose="020B0604020202020204" pitchFamily="34" charset="0"/>
                <a:cs typeface="Arial" panose="020B0604020202020204" pitchFamily="34" charset="0"/>
              </a:rPr>
              <a:t>LA STAZIONE DELLA </a:t>
            </a:r>
            <a:r>
              <a:rPr lang="it-IT" sz="2600" b="1" dirty="0" smtClean="0">
                <a:latin typeface="Arial" panose="020B0604020202020204" pitchFamily="34" charset="0"/>
                <a:cs typeface="Arial" panose="020B0604020202020204" pitchFamily="34" charset="0"/>
              </a:rPr>
              <a:t>«RIVISITAZIONE BIOGRAFICA»</a:t>
            </a:r>
            <a:endParaRPr lang="it-IT" sz="2600" b="1" dirty="0">
              <a:latin typeface="Arial" panose="020B0604020202020204" pitchFamily="34" charset="0"/>
              <a:cs typeface="Arial" panose="020B0604020202020204" pitchFamily="34" charset="0"/>
            </a:endParaRPr>
          </a:p>
          <a:p>
            <a:pPr>
              <a:defRPr/>
            </a:pPr>
            <a:r>
              <a:rPr lang="it-IT" sz="2000" dirty="0">
                <a:latin typeface="Arial" panose="020B0604020202020204" pitchFamily="34" charset="0"/>
                <a:cs typeface="Arial" panose="020B0604020202020204" pitchFamily="34" charset="0"/>
              </a:rPr>
              <a:t> </a:t>
            </a:r>
          </a:p>
          <a:p>
            <a:pPr algn="just">
              <a:defRPr/>
            </a:pPr>
            <a:r>
              <a:rPr lang="it-IT" sz="2000" dirty="0" err="1">
                <a:latin typeface="Arial" panose="020B0604020202020204" pitchFamily="34" charset="0"/>
                <a:cs typeface="Arial" panose="020B0604020202020204" pitchFamily="34" charset="0"/>
              </a:rPr>
              <a:t>Kubler</a:t>
            </a:r>
            <a:r>
              <a:rPr lang="it-IT" sz="2000" dirty="0">
                <a:latin typeface="Arial" panose="020B0604020202020204" pitchFamily="34" charset="0"/>
                <a:cs typeface="Arial" panose="020B0604020202020204" pitchFamily="34" charset="0"/>
              </a:rPr>
              <a:t> </a:t>
            </a:r>
            <a:r>
              <a:rPr lang="it-IT" sz="2000" dirty="0" err="1" smtClean="0">
                <a:latin typeface="Arial" panose="020B0604020202020204" pitchFamily="34" charset="0"/>
                <a:cs typeface="Arial" panose="020B0604020202020204" pitchFamily="34" charset="0"/>
              </a:rPr>
              <a:t>Ross</a:t>
            </a:r>
            <a:r>
              <a:rPr lang="it-IT" sz="2000" dirty="0">
                <a:latin typeface="Arial" panose="020B0604020202020204" pitchFamily="34" charset="0"/>
                <a:cs typeface="Arial" panose="020B0604020202020204" pitchFamily="34" charset="0"/>
              </a:rPr>
              <a:t> </a:t>
            </a:r>
            <a:r>
              <a:rPr lang="it-IT" sz="2000" dirty="0" smtClean="0">
                <a:latin typeface="Arial" panose="020B0604020202020204" pitchFamily="34" charset="0"/>
                <a:cs typeface="Arial" panose="020B0604020202020204" pitchFamily="34" charset="0"/>
              </a:rPr>
              <a:t>scrive: «</a:t>
            </a:r>
            <a:r>
              <a:rPr lang="it-IT" sz="2000" b="1" dirty="0" smtClean="0">
                <a:latin typeface="Arial" panose="020B0604020202020204" pitchFamily="34" charset="0"/>
                <a:cs typeface="Arial" panose="020B0604020202020204" pitchFamily="34" charset="0"/>
              </a:rPr>
              <a:t>L'incertezza dell'approssimarsi </a:t>
            </a:r>
            <a:r>
              <a:rPr lang="it-IT" sz="2000" b="1" dirty="0">
                <a:latin typeface="Arial" panose="020B0604020202020204" pitchFamily="34" charset="0"/>
                <a:cs typeface="Arial" panose="020B0604020202020204" pitchFamily="34" charset="0"/>
              </a:rPr>
              <a:t>della </a:t>
            </a:r>
            <a:r>
              <a:rPr lang="it-IT" sz="2000" b="1" dirty="0" smtClean="0">
                <a:latin typeface="Arial" panose="020B0604020202020204" pitchFamily="34" charset="0"/>
                <a:cs typeface="Arial" panose="020B0604020202020204" pitchFamily="34" charset="0"/>
              </a:rPr>
              <a:t>morte spinge </a:t>
            </a:r>
            <a:r>
              <a:rPr lang="it-IT" sz="2000" b="1" dirty="0">
                <a:latin typeface="Arial" panose="020B0604020202020204" pitchFamily="34" charset="0"/>
                <a:cs typeface="Arial" panose="020B0604020202020204" pitchFamily="34" charset="0"/>
              </a:rPr>
              <a:t>a una rilettura della propria storia</a:t>
            </a:r>
            <a:r>
              <a:rPr lang="it-IT" sz="2000" dirty="0">
                <a:latin typeface="Arial" panose="020B0604020202020204" pitchFamily="34" charset="0"/>
                <a:cs typeface="Arial" panose="020B0604020202020204" pitchFamily="34" charset="0"/>
              </a:rPr>
              <a:t>: </a:t>
            </a:r>
            <a:r>
              <a:rPr lang="it-IT" sz="2000" u="sng" dirty="0">
                <a:latin typeface="Arial" panose="020B0604020202020204" pitchFamily="34" charset="0"/>
                <a:cs typeface="Arial" panose="020B0604020202020204" pitchFamily="34" charset="0"/>
              </a:rPr>
              <a:t>Ciò che è rilevante nel momento di morire è come abbiamo vissuto, come abbiamo amato, come abbiamo sperato, </a:t>
            </a:r>
            <a:r>
              <a:rPr lang="it-IT" sz="2000" u="sng" dirty="0" smtClean="0">
                <a:latin typeface="Arial" panose="020B0604020202020204" pitchFamily="34" charset="0"/>
                <a:cs typeface="Arial" panose="020B0604020202020204" pitchFamily="34" charset="0"/>
              </a:rPr>
              <a:t>e </a:t>
            </a:r>
            <a:r>
              <a:rPr lang="it-IT" sz="2000" u="sng" dirty="0">
                <a:latin typeface="Arial" panose="020B0604020202020204" pitchFamily="34" charset="0"/>
                <a:cs typeface="Arial" panose="020B0604020202020204" pitchFamily="34" charset="0"/>
              </a:rPr>
              <a:t>la fede che abbiamo avuto durante l'arco della nostra esistenza</a:t>
            </a:r>
            <a:r>
              <a:rPr lang="it-IT" sz="2000" dirty="0" smtClean="0">
                <a:latin typeface="Arial" panose="020B0604020202020204" pitchFamily="34" charset="0"/>
                <a:cs typeface="Arial" panose="020B0604020202020204" pitchFamily="34" charset="0"/>
              </a:rPr>
              <a:t>.</a:t>
            </a:r>
            <a:endParaRPr lang="it-IT" sz="2000" dirty="0">
              <a:latin typeface="Arial" panose="020B0604020202020204" pitchFamily="34" charset="0"/>
              <a:cs typeface="Arial" panose="020B0604020202020204" pitchFamily="34" charset="0"/>
            </a:endParaRPr>
          </a:p>
          <a:p>
            <a:pPr>
              <a:defRPr/>
            </a:pPr>
            <a:endParaRPr lang="it-IT" sz="3000" dirty="0" smtClean="0">
              <a:latin typeface="Arial" panose="020B0604020202020204" pitchFamily="34" charset="0"/>
              <a:cs typeface="Arial" panose="020B0604020202020204" pitchFamily="34" charset="0"/>
            </a:endParaRPr>
          </a:p>
          <a:p>
            <a:pPr>
              <a:defRPr/>
            </a:pPr>
            <a:endParaRPr lang="it-IT" sz="3000" dirty="0">
              <a:latin typeface="Arial" panose="020B0604020202020204" pitchFamily="34" charset="0"/>
              <a:cs typeface="Arial" panose="020B0604020202020204" pitchFamily="34" charset="0"/>
            </a:endParaRPr>
          </a:p>
          <a:p>
            <a:pPr>
              <a:defRPr/>
            </a:pPr>
            <a:r>
              <a:rPr lang="it-IT" sz="2000" dirty="0">
                <a:latin typeface="Arial" panose="020B0604020202020204" pitchFamily="34" charset="0"/>
                <a:cs typeface="Arial" panose="020B0604020202020204" pitchFamily="34" charset="0"/>
              </a:rPr>
              <a:t>Chi muore </a:t>
            </a:r>
            <a:r>
              <a:rPr lang="it-IT" sz="2000" dirty="0" smtClean="0">
                <a:latin typeface="Arial" panose="020B0604020202020204" pitchFamily="34" charset="0"/>
                <a:cs typeface="Arial" panose="020B0604020202020204" pitchFamily="34" charset="0"/>
              </a:rPr>
              <a:t>ha </a:t>
            </a:r>
            <a:r>
              <a:rPr lang="it-IT" sz="2000" dirty="0">
                <a:latin typeface="Arial" panose="020B0604020202020204" pitchFamily="34" charset="0"/>
                <a:cs typeface="Arial" panose="020B0604020202020204" pitchFamily="34" charset="0"/>
              </a:rPr>
              <a:t>bisogno di </a:t>
            </a:r>
            <a:endParaRPr lang="it-IT" sz="2000" dirty="0" smtClean="0">
              <a:latin typeface="Arial" panose="020B0604020202020204" pitchFamily="34" charset="0"/>
              <a:cs typeface="Arial" panose="020B0604020202020204" pitchFamily="34" charset="0"/>
            </a:endParaRPr>
          </a:p>
          <a:p>
            <a:pPr>
              <a:defRPr/>
            </a:pPr>
            <a:r>
              <a:rPr lang="it-IT" sz="2000" b="1" dirty="0" smtClean="0">
                <a:latin typeface="Arial" panose="020B0604020202020204" pitchFamily="34" charset="0"/>
                <a:cs typeface="Arial" panose="020B0604020202020204" pitchFamily="34" charset="0"/>
              </a:rPr>
              <a:t>riappropriarsi </a:t>
            </a:r>
            <a:r>
              <a:rPr lang="it-IT" sz="2000" b="1" dirty="0">
                <a:latin typeface="Arial" panose="020B0604020202020204" pitchFamily="34" charset="0"/>
                <a:cs typeface="Arial" panose="020B0604020202020204" pitchFamily="34" charset="0"/>
              </a:rPr>
              <a:t>della propria esistenza </a:t>
            </a:r>
            <a:endParaRPr lang="it-IT" sz="2000" b="1" dirty="0" smtClean="0">
              <a:latin typeface="Arial" panose="020B0604020202020204" pitchFamily="34" charset="0"/>
              <a:cs typeface="Arial" panose="020B0604020202020204" pitchFamily="34" charset="0"/>
            </a:endParaRPr>
          </a:p>
          <a:p>
            <a:pPr>
              <a:defRPr/>
            </a:pPr>
            <a:r>
              <a:rPr lang="it-IT" sz="2000" b="1" dirty="0" smtClean="0">
                <a:latin typeface="Arial" panose="020B0604020202020204" pitchFamily="34" charset="0"/>
                <a:cs typeface="Arial" panose="020B0604020202020204" pitchFamily="34" charset="0"/>
              </a:rPr>
              <a:t>per </a:t>
            </a:r>
            <a:r>
              <a:rPr lang="it-IT" sz="2000" b="1" dirty="0">
                <a:latin typeface="Arial" panose="020B0604020202020204" pitchFamily="34" charset="0"/>
                <a:cs typeface="Arial" panose="020B0604020202020204" pitchFamily="34" charset="0"/>
              </a:rPr>
              <a:t>cercarvi un senso</a:t>
            </a:r>
            <a:r>
              <a:rPr lang="it-IT" sz="2000" dirty="0">
                <a:latin typeface="Arial" panose="020B0604020202020204" pitchFamily="34" charset="0"/>
                <a:cs typeface="Arial" panose="020B0604020202020204" pitchFamily="34" charset="0"/>
              </a:rPr>
              <a:t>. </a:t>
            </a:r>
          </a:p>
          <a:p>
            <a:pPr>
              <a:defRPr/>
            </a:pPr>
            <a:endParaRPr lang="it-IT" sz="3000" dirty="0" smtClean="0">
              <a:latin typeface="Arial" panose="020B0604020202020204" pitchFamily="34" charset="0"/>
              <a:cs typeface="Arial" panose="020B0604020202020204" pitchFamily="34" charset="0"/>
            </a:endParaRPr>
          </a:p>
          <a:p>
            <a:pPr>
              <a:defRPr/>
            </a:pPr>
            <a:endParaRPr lang="it-IT" sz="3200" dirty="0">
              <a:latin typeface="Arial" panose="020B0604020202020204" pitchFamily="34" charset="0"/>
              <a:cs typeface="Arial" panose="020B0604020202020204" pitchFamily="34" charset="0"/>
            </a:endParaRPr>
          </a:p>
          <a:p>
            <a:pPr>
              <a:defRPr/>
            </a:pPr>
            <a:r>
              <a:rPr lang="it-IT" sz="2000" dirty="0">
                <a:latin typeface="Arial" panose="020B0604020202020204" pitchFamily="34" charset="0"/>
                <a:cs typeface="Arial" panose="020B0604020202020204" pitchFamily="34" charset="0"/>
              </a:rPr>
              <a:t>La sintesi della propria storia esistenziale richiede tre sforzi coordinati: </a:t>
            </a:r>
          </a:p>
          <a:p>
            <a:pPr marL="342900" indent="-342900">
              <a:buFont typeface="Arial" panose="020B0604020202020204" pitchFamily="34" charset="0"/>
              <a:buChar char="•"/>
              <a:defRPr/>
            </a:pPr>
            <a:r>
              <a:rPr lang="it-IT" sz="2000" b="1" dirty="0">
                <a:latin typeface="Arial" panose="020B0604020202020204" pitchFamily="34" charset="0"/>
                <a:cs typeface="Arial" panose="020B0604020202020204" pitchFamily="34" charset="0"/>
              </a:rPr>
              <a:t>rivisitare il passato </a:t>
            </a:r>
            <a:r>
              <a:rPr lang="it-IT" sz="2000" dirty="0">
                <a:latin typeface="Arial" panose="020B0604020202020204" pitchFamily="34" charset="0"/>
                <a:cs typeface="Arial" panose="020B0604020202020204" pitchFamily="34" charset="0"/>
              </a:rPr>
              <a:t>e il suo significato storico, </a:t>
            </a:r>
          </a:p>
          <a:p>
            <a:pPr marL="342900" indent="-342900">
              <a:buFont typeface="Arial" panose="020B0604020202020204" pitchFamily="34" charset="0"/>
              <a:buChar char="•"/>
              <a:defRPr/>
            </a:pPr>
            <a:r>
              <a:rPr lang="it-IT" sz="2000" b="1" dirty="0">
                <a:latin typeface="Arial" panose="020B0604020202020204" pitchFamily="34" charset="0"/>
                <a:cs typeface="Arial" panose="020B0604020202020204" pitchFamily="34" charset="0"/>
              </a:rPr>
              <a:t>dare valore al presente </a:t>
            </a:r>
            <a:r>
              <a:rPr lang="it-IT" sz="2000" dirty="0">
                <a:latin typeface="Arial" panose="020B0604020202020204" pitchFamily="34" charset="0"/>
                <a:cs typeface="Arial" panose="020B0604020202020204" pitchFamily="34" charset="0"/>
              </a:rPr>
              <a:t>come tempo da vivere, ricco di possibilità, </a:t>
            </a:r>
          </a:p>
          <a:p>
            <a:pPr marL="342900" indent="-342900">
              <a:buFont typeface="Arial" panose="020B0604020202020204" pitchFamily="34" charset="0"/>
              <a:buChar char="•"/>
              <a:defRPr/>
            </a:pPr>
            <a:r>
              <a:rPr lang="it-IT" sz="2000" b="1" dirty="0">
                <a:latin typeface="Arial" panose="020B0604020202020204" pitchFamily="34" charset="0"/>
                <a:cs typeface="Arial" panose="020B0604020202020204" pitchFamily="34" charset="0"/>
              </a:rPr>
              <a:t>saper riformulare il futuro</a:t>
            </a:r>
            <a:r>
              <a:rPr lang="it-IT" sz="2000" dirty="0">
                <a:latin typeface="Arial" panose="020B0604020202020204" pitchFamily="34" charset="0"/>
                <a:cs typeface="Arial" panose="020B0604020202020204" pitchFamily="34" charset="0"/>
              </a:rPr>
              <a:t>, alla luce delle nuove circostanze. </a:t>
            </a:r>
          </a:p>
          <a:p>
            <a:pPr>
              <a:defRPr/>
            </a:pPr>
            <a:endParaRPr lang="it-IT" sz="3000" dirty="0">
              <a:latin typeface="Arial" panose="020B0604020202020204" pitchFamily="34" charset="0"/>
              <a:cs typeface="Arial" panose="020B0604020202020204" pitchFamily="34" charset="0"/>
            </a:endParaRPr>
          </a:p>
        </p:txBody>
      </p:sp>
      <p:pic>
        <p:nvPicPr>
          <p:cNvPr id="6" name="Picture 8" descr="Libro Aperto Con Floreale Illustrazioni, Vettoriali E Clipart Stock –  (98,622 Illustrazioni St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2319173"/>
            <a:ext cx="2304256" cy="2255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9128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ttangolo 4"/>
          <p:cNvSpPr>
            <a:spLocks noChangeArrowheads="1"/>
          </p:cNvSpPr>
          <p:nvPr/>
        </p:nvSpPr>
        <p:spPr bwMode="auto">
          <a:xfrm>
            <a:off x="395536" y="444057"/>
            <a:ext cx="8928546" cy="6194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it-IT" altLang="it-IT" sz="2800" b="1" dirty="0">
                <a:latin typeface="Arial" panose="020B0604020202020204" pitchFamily="34" charset="0"/>
                <a:cs typeface="Arial" panose="020B0604020202020204" pitchFamily="34" charset="0"/>
              </a:rPr>
              <a:t>LA STAZIONE DEL </a:t>
            </a:r>
            <a:r>
              <a:rPr lang="it-IT" altLang="it-IT" sz="2800" b="1" dirty="0" smtClean="0">
                <a:latin typeface="Arial" panose="020B0604020202020204" pitchFamily="34" charset="0"/>
                <a:cs typeface="Arial" panose="020B0604020202020204" pitchFamily="34" charset="0"/>
              </a:rPr>
              <a:t>«PERDONO»</a:t>
            </a:r>
            <a:endParaRPr lang="it-IT" altLang="it-IT" sz="2800" b="1" dirty="0">
              <a:latin typeface="Arial" panose="020B0604020202020204" pitchFamily="34" charset="0"/>
              <a:cs typeface="Arial" panose="020B0604020202020204" pitchFamily="34" charset="0"/>
            </a:endParaRPr>
          </a:p>
          <a:p>
            <a:pPr eaLnBrk="1" hangingPunct="1">
              <a:spcBef>
                <a:spcPct val="0"/>
              </a:spcBef>
              <a:buFontTx/>
              <a:buNone/>
            </a:pPr>
            <a:r>
              <a:rPr lang="it-IT" altLang="it-IT" sz="1800" dirty="0">
                <a:latin typeface="Arial" panose="020B0604020202020204" pitchFamily="34" charset="0"/>
                <a:cs typeface="Arial" panose="020B0604020202020204" pitchFamily="34" charset="0"/>
              </a:rPr>
              <a:t> </a:t>
            </a:r>
          </a:p>
          <a:p>
            <a:pPr eaLnBrk="1" hangingPunct="1">
              <a:spcBef>
                <a:spcPct val="0"/>
              </a:spcBef>
              <a:buFontTx/>
              <a:buNone/>
            </a:pPr>
            <a:r>
              <a:rPr lang="it-IT" altLang="it-IT" sz="2000" dirty="0">
                <a:latin typeface="Arial" panose="020B0604020202020204" pitchFamily="34" charset="0"/>
                <a:cs typeface="Arial" panose="020B0604020202020204" pitchFamily="34" charset="0"/>
              </a:rPr>
              <a:t>Ogni </a:t>
            </a:r>
            <a:r>
              <a:rPr lang="it-IT" altLang="it-IT" sz="2000" dirty="0" smtClean="0">
                <a:latin typeface="Arial" panose="020B0604020202020204" pitchFamily="34" charset="0"/>
                <a:cs typeface="Arial" panose="020B0604020202020204" pitchFamily="34" charset="0"/>
              </a:rPr>
              <a:t>vita è </a:t>
            </a:r>
            <a:r>
              <a:rPr lang="it-IT" altLang="it-IT" sz="2000" dirty="0">
                <a:latin typeface="Arial" panose="020B0604020202020204" pitchFamily="34" charset="0"/>
                <a:cs typeface="Arial" panose="020B0604020202020204" pitchFamily="34" charset="0"/>
              </a:rPr>
              <a:t>segnata </a:t>
            </a:r>
            <a:endParaRPr lang="it-IT" altLang="it-IT" sz="2000" dirty="0" smtClean="0">
              <a:latin typeface="Arial" panose="020B0604020202020204" pitchFamily="34" charset="0"/>
              <a:cs typeface="Arial" panose="020B0604020202020204" pitchFamily="34" charset="0"/>
            </a:endParaRPr>
          </a:p>
          <a:p>
            <a:pPr eaLnBrk="1" hangingPunct="1">
              <a:spcBef>
                <a:spcPct val="0"/>
              </a:spcBef>
              <a:buFontTx/>
              <a:buNone/>
            </a:pPr>
            <a:r>
              <a:rPr lang="it-IT" altLang="it-IT" sz="2000" dirty="0" smtClean="0">
                <a:latin typeface="Arial" panose="020B0604020202020204" pitchFamily="34" charset="0"/>
                <a:cs typeface="Arial" panose="020B0604020202020204" pitchFamily="34" charset="0"/>
              </a:rPr>
              <a:t>dall'esperienza del </a:t>
            </a:r>
            <a:r>
              <a:rPr lang="it-IT" altLang="it-IT" sz="2000" b="1" dirty="0">
                <a:latin typeface="Arial" panose="020B0604020202020204" pitchFamily="34" charset="0"/>
                <a:cs typeface="Arial" panose="020B0604020202020204" pitchFamily="34" charset="0"/>
              </a:rPr>
              <a:t>limite</a:t>
            </a:r>
            <a:r>
              <a:rPr lang="it-IT" altLang="it-IT" sz="2000" dirty="0">
                <a:latin typeface="Arial" panose="020B0604020202020204" pitchFamily="34" charset="0"/>
                <a:cs typeface="Arial" panose="020B0604020202020204" pitchFamily="34" charset="0"/>
              </a:rPr>
              <a:t> e dalla </a:t>
            </a:r>
            <a:r>
              <a:rPr lang="it-IT" altLang="it-IT" sz="2000" b="1" dirty="0">
                <a:latin typeface="Arial" panose="020B0604020202020204" pitchFamily="34" charset="0"/>
                <a:cs typeface="Arial" panose="020B0604020202020204" pitchFamily="34" charset="0"/>
              </a:rPr>
              <a:t>fragilità</a:t>
            </a:r>
            <a:r>
              <a:rPr lang="it-IT" altLang="it-IT" sz="2000" dirty="0">
                <a:latin typeface="Arial" panose="020B0604020202020204" pitchFamily="34" charset="0"/>
                <a:cs typeface="Arial" panose="020B0604020202020204" pitchFamily="34" charset="0"/>
              </a:rPr>
              <a:t>. </a:t>
            </a:r>
          </a:p>
          <a:p>
            <a:pPr eaLnBrk="1" hangingPunct="1">
              <a:spcBef>
                <a:spcPct val="0"/>
              </a:spcBef>
              <a:buFontTx/>
              <a:buNone/>
            </a:pPr>
            <a:r>
              <a:rPr lang="it-IT" altLang="it-IT" sz="2000" dirty="0">
                <a:latin typeface="Arial" panose="020B0604020202020204" pitchFamily="34" charset="0"/>
                <a:cs typeface="Arial" panose="020B0604020202020204" pitchFamily="34" charset="0"/>
              </a:rPr>
              <a:t>La rivisitazione del passato </a:t>
            </a:r>
            <a:endParaRPr lang="it-IT" altLang="it-IT" sz="2000" dirty="0" smtClean="0">
              <a:latin typeface="Arial" panose="020B0604020202020204" pitchFamily="34" charset="0"/>
              <a:cs typeface="Arial" panose="020B0604020202020204" pitchFamily="34" charset="0"/>
            </a:endParaRPr>
          </a:p>
          <a:p>
            <a:pPr eaLnBrk="1" hangingPunct="1">
              <a:spcBef>
                <a:spcPct val="0"/>
              </a:spcBef>
              <a:buFontTx/>
              <a:buNone/>
            </a:pPr>
            <a:r>
              <a:rPr lang="it-IT" altLang="it-IT" sz="2000" dirty="0" smtClean="0">
                <a:latin typeface="Arial" panose="020B0604020202020204" pitchFamily="34" charset="0"/>
                <a:cs typeface="Arial" panose="020B0604020202020204" pitchFamily="34" charset="0"/>
              </a:rPr>
              <a:t>fa </a:t>
            </a:r>
            <a:r>
              <a:rPr lang="it-IT" altLang="it-IT" sz="2000" dirty="0">
                <a:latin typeface="Arial" panose="020B0604020202020204" pitchFamily="34" charset="0"/>
                <a:cs typeface="Arial" panose="020B0604020202020204" pitchFamily="34" charset="0"/>
              </a:rPr>
              <a:t>riemergere un insieme di vissuti </a:t>
            </a:r>
          </a:p>
          <a:p>
            <a:pPr eaLnBrk="1" hangingPunct="1">
              <a:spcBef>
                <a:spcPct val="0"/>
              </a:spcBef>
              <a:buFontTx/>
              <a:buNone/>
            </a:pPr>
            <a:r>
              <a:rPr lang="it-IT" altLang="it-IT" sz="2000" dirty="0">
                <a:latin typeface="Arial" panose="020B0604020202020204" pitchFamily="34" charset="0"/>
                <a:cs typeface="Arial" panose="020B0604020202020204" pitchFamily="34" charset="0"/>
              </a:rPr>
              <a:t>che invocano </a:t>
            </a:r>
            <a:r>
              <a:rPr lang="it-IT" altLang="it-IT" sz="2000" b="1" dirty="0">
                <a:latin typeface="Arial" panose="020B0604020202020204" pitchFamily="34" charset="0"/>
                <a:cs typeface="Arial" panose="020B0604020202020204" pitchFamily="34" charset="0"/>
              </a:rPr>
              <a:t>riconciliazione, rimpianti, sensi di colpa</a:t>
            </a:r>
            <a:r>
              <a:rPr lang="it-IT" altLang="it-IT" sz="2000" dirty="0">
                <a:latin typeface="Arial" panose="020B0604020202020204" pitchFamily="34" charset="0"/>
                <a:cs typeface="Arial" panose="020B0604020202020204" pitchFamily="34" charset="0"/>
              </a:rPr>
              <a:t>, </a:t>
            </a:r>
          </a:p>
          <a:p>
            <a:pPr eaLnBrk="1" hangingPunct="1">
              <a:spcBef>
                <a:spcPct val="0"/>
              </a:spcBef>
              <a:buFontTx/>
              <a:buNone/>
            </a:pPr>
            <a:r>
              <a:rPr lang="it-IT" altLang="it-IT" sz="2000" dirty="0">
                <a:latin typeface="Arial" panose="020B0604020202020204" pitchFamily="34" charset="0"/>
                <a:cs typeface="Arial" panose="020B0604020202020204" pitchFamily="34" charset="0"/>
              </a:rPr>
              <a:t>in qualche occasione </a:t>
            </a:r>
            <a:r>
              <a:rPr lang="it-IT" altLang="it-IT" sz="2000" b="1" dirty="0">
                <a:latin typeface="Arial" panose="020B0604020202020204" pitchFamily="34" charset="0"/>
                <a:cs typeface="Arial" panose="020B0604020202020204" pitchFamily="34" charset="0"/>
              </a:rPr>
              <a:t>sentimenti di vergogna </a:t>
            </a:r>
            <a:endParaRPr lang="it-IT" altLang="it-IT" sz="2000" b="1" dirty="0" smtClean="0">
              <a:latin typeface="Arial" panose="020B0604020202020204" pitchFamily="34" charset="0"/>
              <a:cs typeface="Arial" panose="020B0604020202020204" pitchFamily="34" charset="0"/>
            </a:endParaRPr>
          </a:p>
          <a:p>
            <a:pPr eaLnBrk="1" hangingPunct="1">
              <a:spcBef>
                <a:spcPct val="0"/>
              </a:spcBef>
              <a:buFontTx/>
              <a:buNone/>
            </a:pPr>
            <a:r>
              <a:rPr lang="it-IT" altLang="it-IT" sz="2000" dirty="0" smtClean="0">
                <a:latin typeface="Arial" panose="020B0604020202020204" pitchFamily="34" charset="0"/>
                <a:cs typeface="Arial" panose="020B0604020202020204" pitchFamily="34" charset="0"/>
              </a:rPr>
              <a:t>per </a:t>
            </a:r>
            <a:r>
              <a:rPr lang="it-IT" altLang="it-IT" sz="2000" dirty="0">
                <a:latin typeface="Arial" panose="020B0604020202020204" pitchFamily="34" charset="0"/>
                <a:cs typeface="Arial" panose="020B0604020202020204" pitchFamily="34" charset="0"/>
              </a:rPr>
              <a:t>atti compiuti o incompiuti</a:t>
            </a:r>
            <a:r>
              <a:rPr lang="it-IT" altLang="it-IT" sz="2000" dirty="0" smtClean="0">
                <a:latin typeface="Arial" panose="020B0604020202020204" pitchFamily="34" charset="0"/>
                <a:cs typeface="Arial" panose="020B0604020202020204" pitchFamily="34" charset="0"/>
              </a:rPr>
              <a:t>.</a:t>
            </a:r>
          </a:p>
          <a:p>
            <a:pPr eaLnBrk="1" hangingPunct="1">
              <a:spcBef>
                <a:spcPct val="0"/>
              </a:spcBef>
              <a:buFontTx/>
              <a:buNone/>
            </a:pPr>
            <a:endParaRPr lang="it-IT" altLang="it-IT" sz="2000" dirty="0">
              <a:latin typeface="Arial" panose="020B0604020202020204" pitchFamily="34" charset="0"/>
              <a:cs typeface="Arial" panose="020B0604020202020204" pitchFamily="34" charset="0"/>
            </a:endParaRPr>
          </a:p>
          <a:p>
            <a:pPr eaLnBrk="1" hangingPunct="1">
              <a:spcBef>
                <a:spcPct val="0"/>
              </a:spcBef>
              <a:buFontTx/>
              <a:buNone/>
            </a:pPr>
            <a:endParaRPr lang="it-IT" altLang="it-IT" sz="2000" dirty="0" smtClean="0">
              <a:latin typeface="Arial" panose="020B0604020202020204" pitchFamily="34" charset="0"/>
              <a:cs typeface="Arial" panose="020B0604020202020204" pitchFamily="34" charset="0"/>
            </a:endParaRPr>
          </a:p>
          <a:p>
            <a:pPr eaLnBrk="1" hangingPunct="1">
              <a:spcBef>
                <a:spcPct val="0"/>
              </a:spcBef>
              <a:buFontTx/>
              <a:buNone/>
            </a:pPr>
            <a:endParaRPr lang="it-IT" altLang="it-IT" sz="2000" dirty="0">
              <a:latin typeface="Arial" panose="020B0604020202020204" pitchFamily="34" charset="0"/>
              <a:cs typeface="Arial" panose="020B0604020202020204" pitchFamily="34" charset="0"/>
            </a:endParaRPr>
          </a:p>
          <a:p>
            <a:pPr eaLnBrk="1" hangingPunct="1">
              <a:spcBef>
                <a:spcPct val="0"/>
              </a:spcBef>
              <a:buFontTx/>
              <a:buNone/>
            </a:pPr>
            <a:r>
              <a:rPr lang="it-IT" altLang="it-IT" sz="2000" dirty="0">
                <a:latin typeface="Arial" panose="020B0604020202020204" pitchFamily="34" charset="0"/>
                <a:cs typeface="Arial" panose="020B0604020202020204" pitchFamily="34" charset="0"/>
              </a:rPr>
              <a:t>Non a caso le ultime parole di Gesù, sulla croce, sono di perdono: </a:t>
            </a:r>
          </a:p>
          <a:p>
            <a:pPr eaLnBrk="1" hangingPunct="1">
              <a:spcBef>
                <a:spcPct val="0"/>
              </a:spcBef>
              <a:buFontTx/>
              <a:buNone/>
            </a:pPr>
            <a:r>
              <a:rPr lang="it-IT" altLang="it-IT" sz="2000" dirty="0">
                <a:latin typeface="Arial" panose="020B0604020202020204" pitchFamily="34" charset="0"/>
                <a:cs typeface="Arial" panose="020B0604020202020204" pitchFamily="34" charset="0"/>
              </a:rPr>
              <a:t>si rivolge al Padre per invocare misericordia per i suoi assassini: </a:t>
            </a:r>
          </a:p>
          <a:p>
            <a:pPr eaLnBrk="1" hangingPunct="1">
              <a:spcBef>
                <a:spcPct val="0"/>
              </a:spcBef>
              <a:buFontTx/>
              <a:buNone/>
            </a:pPr>
            <a:r>
              <a:rPr lang="it-IT" altLang="it-IT" sz="2000" dirty="0">
                <a:latin typeface="Arial" panose="020B0604020202020204" pitchFamily="34" charset="0"/>
                <a:cs typeface="Arial" panose="020B0604020202020204" pitchFamily="34" charset="0"/>
              </a:rPr>
              <a:t>«</a:t>
            </a:r>
            <a:r>
              <a:rPr lang="it-IT" altLang="it-IT" sz="2000" b="1" dirty="0">
                <a:latin typeface="Arial" panose="020B0604020202020204" pitchFamily="34" charset="0"/>
                <a:cs typeface="Arial" panose="020B0604020202020204" pitchFamily="34" charset="0"/>
              </a:rPr>
              <a:t>Padre, perdonali perché non sanno quello che fanno</a:t>
            </a:r>
            <a:r>
              <a:rPr lang="it-IT" altLang="it-IT" sz="2000" dirty="0">
                <a:latin typeface="Arial" panose="020B0604020202020204" pitchFamily="34" charset="0"/>
                <a:cs typeface="Arial" panose="020B0604020202020204" pitchFamily="34" charset="0"/>
              </a:rPr>
              <a:t>» (Lc. 23,34</a:t>
            </a:r>
            <a:r>
              <a:rPr lang="it-IT" altLang="it-IT" sz="2000" dirty="0" smtClean="0">
                <a:latin typeface="Arial" panose="020B0604020202020204" pitchFamily="34" charset="0"/>
                <a:cs typeface="Arial" panose="020B0604020202020204" pitchFamily="34" charset="0"/>
              </a:rPr>
              <a:t>)</a:t>
            </a:r>
            <a:endParaRPr lang="it-IT" altLang="it-IT" sz="2000" dirty="0">
              <a:latin typeface="Arial" panose="020B0604020202020204" pitchFamily="34" charset="0"/>
              <a:cs typeface="Arial" panose="020B0604020202020204" pitchFamily="34" charset="0"/>
            </a:endParaRPr>
          </a:p>
          <a:p>
            <a:pPr eaLnBrk="1" hangingPunct="1">
              <a:spcBef>
                <a:spcPct val="0"/>
              </a:spcBef>
              <a:buFontTx/>
              <a:buNone/>
            </a:pPr>
            <a:r>
              <a:rPr lang="it-IT" altLang="it-IT" sz="2000" dirty="0" smtClean="0">
                <a:latin typeface="Arial" panose="020B0604020202020204" pitchFamily="34" charset="0"/>
                <a:cs typeface="Arial" panose="020B0604020202020204" pitchFamily="34" charset="0"/>
              </a:rPr>
              <a:t>«</a:t>
            </a:r>
            <a:r>
              <a:rPr lang="it-IT" altLang="it-IT" sz="2000" b="1" dirty="0">
                <a:latin typeface="Arial" panose="020B0604020202020204" pitchFamily="34" charset="0"/>
                <a:cs typeface="Arial" panose="020B0604020202020204" pitchFamily="34" charset="0"/>
              </a:rPr>
              <a:t>Oggi sarai con me nel Paradiso</a:t>
            </a:r>
            <a:r>
              <a:rPr lang="it-IT" altLang="it-IT" sz="2000" dirty="0">
                <a:latin typeface="Arial" panose="020B0604020202020204" pitchFamily="34" charset="0"/>
                <a:cs typeface="Arial" panose="020B0604020202020204" pitchFamily="34" charset="0"/>
              </a:rPr>
              <a:t>» (Lc. 23,43).</a:t>
            </a:r>
          </a:p>
          <a:p>
            <a:pPr eaLnBrk="1" hangingPunct="1">
              <a:spcBef>
                <a:spcPct val="0"/>
              </a:spcBef>
              <a:buFontTx/>
              <a:buNone/>
            </a:pPr>
            <a:endParaRPr lang="it-IT" altLang="it-IT" sz="2000" dirty="0">
              <a:latin typeface="Arial" panose="020B0604020202020204" pitchFamily="34" charset="0"/>
              <a:cs typeface="Arial" panose="020B0604020202020204" pitchFamily="34" charset="0"/>
            </a:endParaRPr>
          </a:p>
          <a:p>
            <a:pPr algn="ctr" eaLnBrk="1" hangingPunct="1">
              <a:spcBef>
                <a:spcPct val="0"/>
              </a:spcBef>
              <a:buFontTx/>
              <a:buNone/>
            </a:pPr>
            <a:r>
              <a:rPr lang="it-IT" altLang="it-IT" sz="2000" dirty="0">
                <a:latin typeface="Arial" panose="020B0604020202020204" pitchFamily="34" charset="0"/>
                <a:cs typeface="Arial" panose="020B0604020202020204" pitchFamily="34" charset="0"/>
              </a:rPr>
              <a:t>Morire in pace richiede la grazia </a:t>
            </a:r>
            <a:endParaRPr lang="it-IT" altLang="it-IT" sz="2000" dirty="0" smtClean="0">
              <a:latin typeface="Arial" panose="020B0604020202020204" pitchFamily="34" charset="0"/>
              <a:cs typeface="Arial" panose="020B0604020202020204" pitchFamily="34" charset="0"/>
            </a:endParaRPr>
          </a:p>
          <a:p>
            <a:pPr algn="ctr" eaLnBrk="1" hangingPunct="1">
              <a:spcBef>
                <a:spcPct val="0"/>
              </a:spcBef>
              <a:buFontTx/>
              <a:buNone/>
            </a:pPr>
            <a:r>
              <a:rPr lang="it-IT" altLang="it-IT" sz="2000" dirty="0" smtClean="0">
                <a:latin typeface="Arial" panose="020B0604020202020204" pitchFamily="34" charset="0"/>
                <a:cs typeface="Arial" panose="020B0604020202020204" pitchFamily="34" charset="0"/>
              </a:rPr>
              <a:t>di </a:t>
            </a:r>
            <a:r>
              <a:rPr lang="it-IT" altLang="it-IT" sz="2000" b="1" dirty="0">
                <a:latin typeface="Arial" panose="020B0604020202020204" pitchFamily="34" charset="0"/>
                <a:cs typeface="Arial" panose="020B0604020202020204" pitchFamily="34" charset="0"/>
              </a:rPr>
              <a:t>perdonarsi, perdonare, ricevere il perdono</a:t>
            </a:r>
            <a:r>
              <a:rPr lang="it-IT" altLang="it-IT" sz="2000" dirty="0">
                <a:latin typeface="Arial" panose="020B0604020202020204" pitchFamily="34" charset="0"/>
                <a:cs typeface="Arial" panose="020B0604020202020204" pitchFamily="34" charset="0"/>
              </a:rPr>
              <a:t>. </a:t>
            </a:r>
          </a:p>
          <a:p>
            <a:pPr eaLnBrk="1" hangingPunct="1">
              <a:spcBef>
                <a:spcPct val="0"/>
              </a:spcBef>
              <a:buFontTx/>
              <a:buNone/>
            </a:pPr>
            <a:endParaRPr lang="it-IT" altLang="it-IT" sz="1050" dirty="0">
              <a:latin typeface="Arial" panose="020B0604020202020204" pitchFamily="34" charset="0"/>
              <a:cs typeface="Arial" panose="020B0604020202020204" pitchFamily="34" charset="0"/>
            </a:endParaRPr>
          </a:p>
        </p:txBody>
      </p:sp>
      <p:pic>
        <p:nvPicPr>
          <p:cNvPr id="5" name="Picture 10" descr="Si doveva far festa!»"/>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200000"/>
                    </a14:imgEffect>
                    <a14:imgEffect>
                      <a14:brightnessContrast bright="20000"/>
                    </a14:imgEffect>
                  </a14:imgLayer>
                </a14:imgProps>
              </a:ext>
              <a:ext uri="{28A0092B-C50C-407E-A947-70E740481C1C}">
                <a14:useLocalDpi xmlns:a14="http://schemas.microsoft.com/office/drawing/2010/main" val="0"/>
              </a:ext>
            </a:extLst>
          </a:blip>
          <a:srcRect t="18470" r="30006"/>
          <a:stretch/>
        </p:blipFill>
        <p:spPr bwMode="auto">
          <a:xfrm>
            <a:off x="7092280" y="1268760"/>
            <a:ext cx="1512168" cy="2488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6999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251520" y="1340768"/>
            <a:ext cx="8300227" cy="1400383"/>
          </a:xfrm>
          <a:prstGeom prst="rect">
            <a:avLst/>
          </a:prstGeom>
          <a:ln>
            <a:noFill/>
          </a:ln>
        </p:spPr>
        <p:txBody>
          <a:bodyPr wrap="square">
            <a:spAutoFit/>
          </a:bodyPr>
          <a:lstStyle/>
          <a:p>
            <a:pPr fontAlgn="auto">
              <a:spcBef>
                <a:spcPts val="0"/>
              </a:spcBef>
              <a:spcAft>
                <a:spcPts val="0"/>
              </a:spcAft>
              <a:defRPr/>
            </a:pPr>
            <a:r>
              <a:rPr lang="it-IT" sz="2000" b="1" dirty="0" smtClean="0">
                <a:latin typeface="Arial" panose="020B0604020202020204" pitchFamily="34" charset="0"/>
                <a:cs typeface="Arial" panose="020B0604020202020204" pitchFamily="34" charset="0"/>
              </a:rPr>
              <a:t>AIUTARE</a:t>
            </a:r>
          </a:p>
          <a:p>
            <a:pPr fontAlgn="auto">
              <a:spcBef>
                <a:spcPts val="0"/>
              </a:spcBef>
              <a:spcAft>
                <a:spcPts val="0"/>
              </a:spcAft>
              <a:defRPr/>
            </a:pPr>
            <a:endParaRPr lang="it-IT" sz="900" b="1" dirty="0" smtClean="0">
              <a:latin typeface="Arial" panose="020B0604020202020204" pitchFamily="34" charset="0"/>
              <a:cs typeface="Arial" panose="020B0604020202020204" pitchFamily="34" charset="0"/>
            </a:endParaRPr>
          </a:p>
          <a:p>
            <a:pPr marL="342900" indent="-342900" fontAlgn="auto">
              <a:spcBef>
                <a:spcPts val="0"/>
              </a:spcBef>
              <a:spcAft>
                <a:spcPts val="0"/>
              </a:spcAft>
              <a:buFont typeface="+mj-lt"/>
              <a:buAutoNum type="arabicPeriod"/>
              <a:defRPr/>
            </a:pPr>
            <a:r>
              <a:rPr lang="it-IT" sz="1400" dirty="0">
                <a:latin typeface="Arial" panose="020B0604020202020204" pitchFamily="34" charset="0"/>
                <a:cs typeface="Arial" panose="020B0604020202020204" pitchFamily="34" charset="0"/>
              </a:rPr>
              <a:t>aiutare implica una </a:t>
            </a:r>
            <a:r>
              <a:rPr lang="it-IT" sz="1400" dirty="0" smtClean="0">
                <a:latin typeface="Arial" panose="020B0604020202020204" pitchFamily="34" charset="0"/>
                <a:cs typeface="Arial" panose="020B0604020202020204" pitchFamily="34" charset="0"/>
              </a:rPr>
              <a:t>disuguaglianza non </a:t>
            </a:r>
            <a:r>
              <a:rPr lang="it-IT" sz="1400" dirty="0">
                <a:latin typeface="Arial" panose="020B0604020202020204" pitchFamily="34" charset="0"/>
                <a:cs typeface="Arial" panose="020B0604020202020204" pitchFamily="34" charset="0"/>
              </a:rPr>
              <a:t>prevede un rapporto alla pari </a:t>
            </a:r>
          </a:p>
          <a:p>
            <a:pPr marL="342900" indent="-342900" fontAlgn="auto">
              <a:spcBef>
                <a:spcPts val="0"/>
              </a:spcBef>
              <a:spcAft>
                <a:spcPts val="0"/>
              </a:spcAft>
              <a:buFont typeface="+mj-lt"/>
              <a:buAutoNum type="arabicPeriod"/>
              <a:defRPr/>
            </a:pPr>
            <a:r>
              <a:rPr lang="it-IT" sz="1400" dirty="0">
                <a:latin typeface="Arial" panose="020B0604020202020204" pitchFamily="34" charset="0"/>
                <a:cs typeface="Arial" panose="020B0604020202020204" pitchFamily="34" charset="0"/>
              </a:rPr>
              <a:t>quando si aiuta, si usa la pro­pria forza </a:t>
            </a:r>
            <a:r>
              <a:rPr lang="it-IT" sz="1400" dirty="0" smtClean="0">
                <a:latin typeface="Arial" panose="020B0604020202020204" pitchFamily="34" charset="0"/>
                <a:cs typeface="Arial" panose="020B0604020202020204" pitchFamily="34" charset="0"/>
              </a:rPr>
              <a:t> a </a:t>
            </a:r>
            <a:r>
              <a:rPr lang="it-IT" sz="1400" dirty="0">
                <a:latin typeface="Arial" panose="020B0604020202020204" pitchFamily="34" charset="0"/>
                <a:cs typeface="Arial" panose="020B0604020202020204" pitchFamily="34" charset="0"/>
              </a:rPr>
              <a:t>beneficio di qualcuno che ne ha meno </a:t>
            </a:r>
          </a:p>
          <a:p>
            <a:pPr marL="342900" indent="-342900" fontAlgn="auto">
              <a:spcBef>
                <a:spcPts val="0"/>
              </a:spcBef>
              <a:spcAft>
                <a:spcPts val="0"/>
              </a:spcAft>
              <a:buFont typeface="+mj-lt"/>
              <a:buAutoNum type="arabicPeriod"/>
              <a:defRPr/>
            </a:pPr>
            <a:r>
              <a:rPr lang="it-IT" sz="1400" dirty="0">
                <a:latin typeface="Arial" panose="020B0604020202020204" pitchFamily="34" charset="0"/>
                <a:cs typeface="Arial" panose="020B0604020202020204" pitchFamily="34" charset="0"/>
              </a:rPr>
              <a:t>è un rappor­to dove una delle parti </a:t>
            </a:r>
            <a:r>
              <a:rPr lang="it-IT" sz="1400" dirty="0" smtClean="0">
                <a:latin typeface="Arial" panose="020B0604020202020204" pitchFamily="34" charset="0"/>
                <a:cs typeface="Arial" panose="020B0604020202020204" pitchFamily="34" charset="0"/>
              </a:rPr>
              <a:t>è </a:t>
            </a:r>
            <a:r>
              <a:rPr lang="it-IT" sz="1400" dirty="0">
                <a:latin typeface="Arial" panose="020B0604020202020204" pitchFamily="34" charset="0"/>
                <a:cs typeface="Arial" panose="020B0604020202020204" pitchFamily="34" charset="0"/>
              </a:rPr>
              <a:t>in una posizione </a:t>
            </a:r>
            <a:r>
              <a:rPr lang="it-IT" sz="1400" dirty="0" smtClean="0">
                <a:latin typeface="Arial" panose="020B0604020202020204" pitchFamily="34" charset="0"/>
                <a:cs typeface="Arial" panose="020B0604020202020204" pitchFamily="34" charset="0"/>
              </a:rPr>
              <a:t>svantaggiata e la </a:t>
            </a:r>
            <a:r>
              <a:rPr lang="it-IT" sz="1400" dirty="0">
                <a:latin typeface="Arial" panose="020B0604020202020204" pitchFamily="34" charset="0"/>
                <a:cs typeface="Arial" panose="020B0604020202020204" pitchFamily="34" charset="0"/>
              </a:rPr>
              <a:t>disuguaglianza è palpabile</a:t>
            </a:r>
          </a:p>
          <a:p>
            <a:pPr marL="342900" indent="-342900" fontAlgn="auto">
              <a:spcBef>
                <a:spcPts val="0"/>
              </a:spcBef>
              <a:spcAft>
                <a:spcPts val="0"/>
              </a:spcAft>
              <a:buFont typeface="+mj-lt"/>
              <a:buAutoNum type="arabicPeriod"/>
              <a:defRPr/>
            </a:pPr>
            <a:r>
              <a:rPr lang="it-IT" sz="1400" dirty="0">
                <a:latin typeface="Arial" panose="020B0604020202020204" pitchFamily="34" charset="0"/>
                <a:cs typeface="Arial" panose="020B0604020202020204" pitchFamily="34" charset="0"/>
              </a:rPr>
              <a:t>aiutare crea un </a:t>
            </a:r>
            <a:r>
              <a:rPr lang="it-IT" sz="1400" dirty="0" smtClean="0">
                <a:latin typeface="Arial" panose="020B0604020202020204" pitchFamily="34" charset="0"/>
                <a:cs typeface="Arial" panose="020B0604020202020204" pitchFamily="34" charset="0"/>
              </a:rPr>
              <a:t>debito, l'altro </a:t>
            </a:r>
            <a:r>
              <a:rPr lang="it-IT" sz="1400" dirty="0">
                <a:latin typeface="Arial" panose="020B0604020202020204" pitchFamily="34" charset="0"/>
                <a:cs typeface="Arial" panose="020B0604020202020204" pitchFamily="34" charset="0"/>
              </a:rPr>
              <a:t>sente di doverci </a:t>
            </a:r>
            <a:r>
              <a:rPr lang="it-IT" sz="1400" dirty="0" smtClean="0">
                <a:latin typeface="Arial" panose="020B0604020202020204" pitchFamily="34" charset="0"/>
                <a:cs typeface="Arial" panose="020B0604020202020204" pitchFamily="34" charset="0"/>
              </a:rPr>
              <a:t>qualcosa</a:t>
            </a:r>
            <a:endParaRPr lang="it-IT" sz="1400" dirty="0">
              <a:latin typeface="Arial" panose="020B0604020202020204" pitchFamily="34" charset="0"/>
              <a:cs typeface="Arial" panose="020B0604020202020204" pitchFamily="34" charset="0"/>
            </a:endParaRPr>
          </a:p>
        </p:txBody>
      </p:sp>
      <p:sp>
        <p:nvSpPr>
          <p:cNvPr id="7" name="Rettangolo 6"/>
          <p:cNvSpPr/>
          <p:nvPr/>
        </p:nvSpPr>
        <p:spPr>
          <a:xfrm>
            <a:off x="252250" y="3068960"/>
            <a:ext cx="7056053" cy="1831271"/>
          </a:xfrm>
          <a:prstGeom prst="rect">
            <a:avLst/>
          </a:prstGeom>
          <a:ln>
            <a:noFill/>
          </a:ln>
        </p:spPr>
        <p:txBody>
          <a:bodyPr wrap="square">
            <a:spAutoFit/>
          </a:bodyPr>
          <a:lstStyle/>
          <a:p>
            <a:pPr>
              <a:defRPr/>
            </a:pPr>
            <a:r>
              <a:rPr lang="it-IT" sz="2000" b="1" dirty="0" smtClean="0">
                <a:solidFill>
                  <a:prstClr val="black"/>
                </a:solidFill>
                <a:latin typeface="Arial" panose="020B0604020202020204" pitchFamily="34" charset="0"/>
                <a:cs typeface="Arial" panose="020B0604020202020204" pitchFamily="34" charset="0"/>
              </a:rPr>
              <a:t>SERVIRE</a:t>
            </a:r>
            <a:endParaRPr lang="it-IT" sz="1600" dirty="0" smtClean="0">
              <a:latin typeface="Arial" panose="020B0604020202020204" pitchFamily="34" charset="0"/>
              <a:cs typeface="Arial" panose="020B0604020202020204" pitchFamily="34" charset="0"/>
            </a:endParaRPr>
          </a:p>
          <a:p>
            <a:pPr>
              <a:defRPr/>
            </a:pPr>
            <a:endParaRPr lang="it-IT" sz="900" dirty="0">
              <a:latin typeface="Arial" panose="020B0604020202020204" pitchFamily="34" charset="0"/>
              <a:cs typeface="Arial" panose="020B0604020202020204" pitchFamily="34" charset="0"/>
            </a:endParaRPr>
          </a:p>
          <a:p>
            <a:pPr>
              <a:defRPr/>
            </a:pPr>
            <a:r>
              <a:rPr lang="it-IT" sz="1400" dirty="0" smtClean="0">
                <a:latin typeface="Arial" panose="020B0604020202020204" pitchFamily="34" charset="0"/>
                <a:cs typeface="Arial" panose="020B0604020202020204" pitchFamily="34" charset="0"/>
              </a:rPr>
              <a:t>Per </a:t>
            </a:r>
            <a:r>
              <a:rPr lang="it-IT" sz="1400" dirty="0">
                <a:latin typeface="Arial" panose="020B0604020202020204" pitchFamily="34" charset="0"/>
                <a:cs typeface="Arial" panose="020B0604020202020204" pitchFamily="34" charset="0"/>
              </a:rPr>
              <a:t>servire </a:t>
            </a:r>
            <a:r>
              <a:rPr lang="it-IT" sz="1400" dirty="0" smtClean="0">
                <a:latin typeface="Arial" panose="020B0604020202020204" pitchFamily="34" charset="0"/>
                <a:cs typeface="Arial" panose="020B0604020202020204" pitchFamily="34" charset="0"/>
              </a:rPr>
              <a:t>dob­biamo </a:t>
            </a:r>
            <a:r>
              <a:rPr lang="it-IT" sz="1400" dirty="0">
                <a:latin typeface="Arial" panose="020B0604020202020204" pitchFamily="34" charset="0"/>
                <a:cs typeface="Arial" panose="020B0604020202020204" pitchFamily="34" charset="0"/>
              </a:rPr>
              <a:t>mettere in </a:t>
            </a:r>
            <a:r>
              <a:rPr lang="it-IT" sz="1400" dirty="0" smtClean="0">
                <a:latin typeface="Arial" panose="020B0604020202020204" pitchFamily="34" charset="0"/>
                <a:cs typeface="Arial" panose="020B0604020202020204" pitchFamily="34" charset="0"/>
              </a:rPr>
              <a:t>gioco la </a:t>
            </a:r>
            <a:r>
              <a:rPr lang="it-IT" sz="1400" dirty="0">
                <a:latin typeface="Arial" panose="020B0604020202020204" pitchFamily="34" charset="0"/>
                <a:cs typeface="Arial" panose="020B0604020202020204" pitchFamily="34" charset="0"/>
              </a:rPr>
              <a:t>totalità di noi stessi </a:t>
            </a:r>
          </a:p>
          <a:p>
            <a:pPr fontAlgn="auto">
              <a:spcBef>
                <a:spcPts val="0"/>
              </a:spcBef>
              <a:spcAft>
                <a:spcPts val="0"/>
              </a:spcAft>
              <a:defRPr/>
            </a:pPr>
            <a:r>
              <a:rPr lang="it-IT" sz="1400" dirty="0">
                <a:latin typeface="Arial" panose="020B0604020202020204" pitchFamily="34" charset="0"/>
                <a:cs typeface="Arial" panose="020B0604020202020204" pitchFamily="34" charset="0"/>
              </a:rPr>
              <a:t>attingere all'inte­ra </a:t>
            </a:r>
            <a:r>
              <a:rPr lang="it-IT" sz="1400" dirty="0" smtClean="0">
                <a:latin typeface="Arial" panose="020B0604020202020204" pitchFamily="34" charset="0"/>
                <a:cs typeface="Arial" panose="020B0604020202020204" pitchFamily="34" charset="0"/>
              </a:rPr>
              <a:t>molteplicità delle </a:t>
            </a:r>
            <a:r>
              <a:rPr lang="it-IT" sz="1400" dirty="0">
                <a:latin typeface="Arial" panose="020B0604020202020204" pitchFamily="34" charset="0"/>
                <a:cs typeface="Arial" panose="020B0604020202020204" pitchFamily="34" charset="0"/>
              </a:rPr>
              <a:t>nostre esperienze</a:t>
            </a:r>
          </a:p>
          <a:p>
            <a:pPr fontAlgn="auto">
              <a:spcBef>
                <a:spcPts val="0"/>
              </a:spcBef>
              <a:spcAft>
                <a:spcPts val="0"/>
              </a:spcAft>
              <a:defRPr/>
            </a:pPr>
            <a:r>
              <a:rPr lang="it-IT" sz="1400" dirty="0">
                <a:latin typeface="Arial" panose="020B0604020202020204" pitchFamily="34" charset="0"/>
                <a:cs typeface="Arial" panose="020B0604020202020204" pitchFamily="34" charset="0"/>
              </a:rPr>
              <a:t>servono anche </a:t>
            </a:r>
            <a:r>
              <a:rPr lang="it-IT" sz="1400" dirty="0" smtClean="0">
                <a:latin typeface="Arial" panose="020B0604020202020204" pitchFamily="34" charset="0"/>
                <a:cs typeface="Arial" panose="020B0604020202020204" pitchFamily="34" charset="0"/>
              </a:rPr>
              <a:t> le </a:t>
            </a:r>
            <a:r>
              <a:rPr lang="it-IT" sz="1400" dirty="0">
                <a:latin typeface="Arial" panose="020B0604020202020204" pitchFamily="34" charset="0"/>
                <a:cs typeface="Arial" panose="020B0604020202020204" pitchFamily="34" charset="0"/>
              </a:rPr>
              <a:t>nostre ferite, i nostri limiti, </a:t>
            </a:r>
            <a:r>
              <a:rPr lang="it-IT" sz="1400" dirty="0" smtClean="0">
                <a:latin typeface="Arial" panose="020B0604020202020204" pitchFamily="34" charset="0"/>
                <a:cs typeface="Arial" panose="020B0604020202020204" pitchFamily="34" charset="0"/>
              </a:rPr>
              <a:t>i </a:t>
            </a:r>
            <a:r>
              <a:rPr lang="it-IT" sz="1400" dirty="0">
                <a:latin typeface="Arial" panose="020B0604020202020204" pitchFamily="34" charset="0"/>
                <a:cs typeface="Arial" panose="020B0604020202020204" pitchFamily="34" charset="0"/>
              </a:rPr>
              <a:t>nostri lati oscuri. </a:t>
            </a:r>
            <a:r>
              <a:rPr lang="it-IT" sz="1400" dirty="0" smtClean="0">
                <a:latin typeface="Arial" panose="020B0604020202020204" pitchFamily="34" charset="0"/>
                <a:cs typeface="Arial" panose="020B0604020202020204" pitchFamily="34" charset="0"/>
              </a:rPr>
              <a:t> </a:t>
            </a:r>
            <a:endParaRPr lang="it-IT" sz="1400" dirty="0">
              <a:latin typeface="Arial" panose="020B0604020202020204" pitchFamily="34" charset="0"/>
              <a:cs typeface="Arial" panose="020B0604020202020204" pitchFamily="34" charset="0"/>
            </a:endParaRPr>
          </a:p>
          <a:p>
            <a:r>
              <a:rPr lang="it-IT" sz="1400" b="1" dirty="0">
                <a:latin typeface="Arial" panose="020B0604020202020204" pitchFamily="34" charset="0"/>
                <a:cs typeface="Arial" panose="020B0604020202020204" pitchFamily="34" charset="0"/>
              </a:rPr>
              <a:t>Il servizio è autentico </a:t>
            </a:r>
            <a:r>
              <a:rPr lang="it-IT" sz="1400" b="1" dirty="0" smtClean="0">
                <a:latin typeface="Arial" panose="020B0604020202020204" pitchFamily="34" charset="0"/>
                <a:cs typeface="Arial" panose="020B0604020202020204" pitchFamily="34" charset="0"/>
              </a:rPr>
              <a:t>quando </a:t>
            </a:r>
            <a:r>
              <a:rPr lang="it-IT" sz="1400" b="1" dirty="0">
                <a:latin typeface="Arial" panose="020B0604020202020204" pitchFamily="34" charset="0"/>
                <a:cs typeface="Arial" panose="020B0604020202020204" pitchFamily="34" charset="0"/>
              </a:rPr>
              <a:t>sono coinvolte </a:t>
            </a:r>
            <a:r>
              <a:rPr lang="it-IT" sz="1400" b="1" dirty="0" smtClean="0">
                <a:latin typeface="Arial" panose="020B0604020202020204" pitchFamily="34" charset="0"/>
                <a:cs typeface="Arial" panose="020B0604020202020204" pitchFamily="34" charset="0"/>
              </a:rPr>
              <a:t>entrambe </a:t>
            </a:r>
            <a:r>
              <a:rPr lang="it-IT" sz="1400" b="1" dirty="0">
                <a:latin typeface="Arial" panose="020B0604020202020204" pitchFamily="34" charset="0"/>
                <a:cs typeface="Arial" panose="020B0604020202020204" pitchFamily="34" charset="0"/>
              </a:rPr>
              <a:t>le parti in causa</a:t>
            </a:r>
          </a:p>
          <a:p>
            <a:r>
              <a:rPr lang="it-IT" sz="1400" b="1" dirty="0">
                <a:latin typeface="Arial" panose="020B0604020202020204" pitchFamily="34" charset="0"/>
                <a:cs typeface="Arial" panose="020B0604020202020204" pitchFamily="34" charset="0"/>
              </a:rPr>
              <a:t>un rapporto in cui nessuno fa da guida all'al­tro </a:t>
            </a:r>
          </a:p>
          <a:p>
            <a:r>
              <a:rPr lang="it-IT" sz="1400" b="1" dirty="0">
                <a:latin typeface="Arial" panose="020B0604020202020204" pitchFamily="34" charset="0"/>
                <a:cs typeface="Arial" panose="020B0604020202020204" pitchFamily="34" charset="0"/>
              </a:rPr>
              <a:t>e in cui non ci sono guaritori e guariti</a:t>
            </a:r>
            <a:r>
              <a:rPr lang="it-IT" sz="1400" b="1" dirty="0" smtClean="0">
                <a:latin typeface="Arial" panose="020B0604020202020204" pitchFamily="34" charset="0"/>
                <a:cs typeface="Arial" panose="020B0604020202020204" pitchFamily="34" charset="0"/>
              </a:rPr>
              <a:t>.</a:t>
            </a:r>
          </a:p>
        </p:txBody>
      </p:sp>
      <p:sp>
        <p:nvSpPr>
          <p:cNvPr id="8" name="Rettangolo 1"/>
          <p:cNvSpPr>
            <a:spLocks noChangeArrowheads="1"/>
          </p:cNvSpPr>
          <p:nvPr/>
        </p:nvSpPr>
        <p:spPr bwMode="auto">
          <a:xfrm>
            <a:off x="213192" y="5013176"/>
            <a:ext cx="8509000" cy="55399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285750" indent="-285750" eaLnBrk="1" hangingPunct="1">
              <a:buFont typeface="Arial" panose="020B0604020202020204" pitchFamily="34" charset="0"/>
              <a:buChar char="•"/>
              <a:defRPr/>
            </a:pPr>
            <a:r>
              <a:rPr lang="it-IT" altLang="it-IT" sz="1400" dirty="0" smtClean="0">
                <a:latin typeface="Arial" panose="020B0604020202020204" pitchFamily="34" charset="0"/>
                <a:cs typeface="Arial" panose="020B0604020202020204" pitchFamily="34" charset="0"/>
              </a:rPr>
              <a:t>Quando </a:t>
            </a:r>
            <a:r>
              <a:rPr lang="it-IT" altLang="it-IT" sz="1400" b="1" dirty="0" smtClean="0">
                <a:latin typeface="Arial" panose="020B0604020202020204" pitchFamily="34" charset="0"/>
                <a:cs typeface="Arial" panose="020B0604020202020204" pitchFamily="34" charset="0"/>
              </a:rPr>
              <a:t>aiutiamo</a:t>
            </a:r>
            <a:r>
              <a:rPr lang="it-IT" altLang="it-IT" sz="1400" dirty="0" smtClean="0">
                <a:latin typeface="Arial" panose="020B0604020202020204" pitchFamily="34" charset="0"/>
                <a:cs typeface="Arial" panose="020B0604020202020204" pitchFamily="34" charset="0"/>
              </a:rPr>
              <a:t>, la </a:t>
            </a:r>
            <a:r>
              <a:rPr lang="it-IT" altLang="it-IT" sz="1400" b="1" dirty="0" smtClean="0">
                <a:latin typeface="Arial" panose="020B0604020202020204" pitchFamily="34" charset="0"/>
                <a:cs typeface="Arial" panose="020B0604020202020204" pitchFamily="34" charset="0"/>
              </a:rPr>
              <a:t>vita</a:t>
            </a:r>
            <a:r>
              <a:rPr lang="it-IT" altLang="it-IT" sz="1400" dirty="0" smtClean="0">
                <a:latin typeface="Arial" panose="020B0604020202020204" pitchFamily="34" charset="0"/>
                <a:cs typeface="Arial" panose="020B0604020202020204" pitchFamily="34" charset="0"/>
              </a:rPr>
              <a:t> ci appare </a:t>
            </a:r>
            <a:r>
              <a:rPr lang="it-IT" altLang="it-IT" sz="1400" b="1" dirty="0" smtClean="0">
                <a:latin typeface="Arial" panose="020B0604020202020204" pitchFamily="34" charset="0"/>
                <a:cs typeface="Arial" panose="020B0604020202020204" pitchFamily="34" charset="0"/>
              </a:rPr>
              <a:t>debole</a:t>
            </a:r>
            <a:r>
              <a:rPr lang="it-IT" altLang="it-IT" sz="1400" dirty="0" smtClean="0">
                <a:latin typeface="Arial" panose="020B0604020202020204" pitchFamily="34" charset="0"/>
                <a:cs typeface="Arial" panose="020B0604020202020204" pitchFamily="34" charset="0"/>
              </a:rPr>
              <a:t>, </a:t>
            </a:r>
            <a:r>
              <a:rPr lang="it-IT" altLang="it-IT" sz="1400" b="1" dirty="0" smtClean="0">
                <a:latin typeface="Arial" panose="020B0604020202020204" pitchFamily="34" charset="0"/>
                <a:cs typeface="Arial" panose="020B0604020202020204" pitchFamily="34" charset="0"/>
              </a:rPr>
              <a:t>ci sembra che abbia qualcosa che non va</a:t>
            </a:r>
            <a:r>
              <a:rPr lang="it-IT" altLang="it-IT" sz="1400" dirty="0" smtClean="0">
                <a:latin typeface="Arial" panose="020B0604020202020204" pitchFamily="34" charset="0"/>
                <a:cs typeface="Arial" panose="020B0604020202020204" pitchFamily="34" charset="0"/>
              </a:rPr>
              <a:t>.</a:t>
            </a:r>
          </a:p>
          <a:p>
            <a:pPr marL="285750" indent="-285750" eaLnBrk="1" hangingPunct="1">
              <a:buFont typeface="Arial" panose="020B0604020202020204" pitchFamily="34" charset="0"/>
              <a:buChar char="•"/>
              <a:defRPr/>
            </a:pPr>
            <a:r>
              <a:rPr lang="it-IT" altLang="it-IT" sz="1400" dirty="0" smtClean="0">
                <a:latin typeface="Arial" panose="020B0604020202020204" pitchFamily="34" charset="0"/>
                <a:cs typeface="Arial" panose="020B0604020202020204" pitchFamily="34" charset="0"/>
              </a:rPr>
              <a:t>Quando </a:t>
            </a:r>
            <a:r>
              <a:rPr lang="it-IT" altLang="it-IT" sz="1400" b="1" dirty="0" smtClean="0">
                <a:latin typeface="Arial" panose="020B0604020202020204" pitchFamily="34" charset="0"/>
                <a:cs typeface="Arial" panose="020B0604020202020204" pitchFamily="34" charset="0"/>
              </a:rPr>
              <a:t>serviamo</a:t>
            </a:r>
            <a:r>
              <a:rPr lang="it-IT" altLang="it-IT" sz="1400" dirty="0" smtClean="0">
                <a:latin typeface="Arial" panose="020B0604020202020204" pitchFamily="34" charset="0"/>
                <a:cs typeface="Arial" panose="020B0604020202020204" pitchFamily="34" charset="0"/>
              </a:rPr>
              <a:t>, la </a:t>
            </a:r>
            <a:r>
              <a:rPr lang="it-IT" altLang="it-IT" sz="1400" b="1" dirty="0" smtClean="0">
                <a:latin typeface="Arial" panose="020B0604020202020204" pitchFamily="34" charset="0"/>
                <a:cs typeface="Arial" panose="020B0604020202020204" pitchFamily="34" charset="0"/>
              </a:rPr>
              <a:t>vita ci ap­pare completa</a:t>
            </a:r>
            <a:r>
              <a:rPr lang="it-IT" altLang="it-IT" sz="1400" dirty="0" smtClean="0">
                <a:latin typeface="Arial" panose="020B0604020202020204" pitchFamily="34" charset="0"/>
                <a:cs typeface="Arial" panose="020B0604020202020204" pitchFamily="34" charset="0"/>
              </a:rPr>
              <a:t>, e facciamo da ponte a qualcosa di più grande di noi</a:t>
            </a:r>
            <a:r>
              <a:rPr lang="it-IT" altLang="it-IT" sz="1600" dirty="0" smtClean="0">
                <a:latin typeface="Arial" panose="020B0604020202020204" pitchFamily="34" charset="0"/>
                <a:cs typeface="Arial" panose="020B0604020202020204" pitchFamily="34" charset="0"/>
              </a:rPr>
              <a:t>.</a:t>
            </a:r>
          </a:p>
        </p:txBody>
      </p:sp>
      <p:sp>
        <p:nvSpPr>
          <p:cNvPr id="9" name="Rettangolo 8"/>
          <p:cNvSpPr/>
          <p:nvPr/>
        </p:nvSpPr>
        <p:spPr>
          <a:xfrm>
            <a:off x="251520" y="260648"/>
            <a:ext cx="8640960" cy="877163"/>
          </a:xfrm>
          <a:prstGeom prst="rect">
            <a:avLst/>
          </a:prstGeom>
          <a:ln w="3175">
            <a:noFill/>
          </a:ln>
        </p:spPr>
        <p:txBody>
          <a:bodyPr wrap="square">
            <a:spAutoFit/>
          </a:bodyPr>
          <a:lstStyle/>
          <a:p>
            <a:pPr algn="ctr">
              <a:spcBef>
                <a:spcPct val="0"/>
              </a:spcBef>
            </a:pPr>
            <a:r>
              <a:rPr lang="it-IT" altLang="it-IT" sz="1700" dirty="0">
                <a:latin typeface="Arial" panose="020B0604020202020204" pitchFamily="34" charset="0"/>
                <a:cs typeface="Arial" panose="020B0604020202020204" pitchFamily="34" charset="0"/>
              </a:rPr>
              <a:t>Le figure che ieri hanno umanizzato il calvario di Gesù (Maria, il Cireneo, la Veronica) </a:t>
            </a:r>
            <a:endParaRPr lang="it-IT" altLang="it-IT" sz="1700" dirty="0" smtClean="0">
              <a:latin typeface="Arial" panose="020B0604020202020204" pitchFamily="34" charset="0"/>
              <a:cs typeface="Arial" panose="020B0604020202020204" pitchFamily="34" charset="0"/>
            </a:endParaRPr>
          </a:p>
          <a:p>
            <a:pPr algn="ctr">
              <a:spcBef>
                <a:spcPct val="0"/>
              </a:spcBef>
            </a:pPr>
            <a:r>
              <a:rPr lang="it-IT" altLang="it-IT" sz="1700" dirty="0" smtClean="0">
                <a:latin typeface="Arial" panose="020B0604020202020204" pitchFamily="34" charset="0"/>
                <a:cs typeface="Arial" panose="020B0604020202020204" pitchFamily="34" charset="0"/>
              </a:rPr>
              <a:t>sono </a:t>
            </a:r>
            <a:r>
              <a:rPr lang="it-IT" altLang="it-IT" sz="1700" dirty="0">
                <a:latin typeface="Arial" panose="020B0604020202020204" pitchFamily="34" charset="0"/>
                <a:cs typeface="Arial" panose="020B0604020202020204" pitchFamily="34" charset="0"/>
              </a:rPr>
              <a:t>oggi interpretate da tutti coloro che si rendono «compagni di viaggio» </a:t>
            </a:r>
          </a:p>
          <a:p>
            <a:pPr algn="ctr">
              <a:spcBef>
                <a:spcPct val="0"/>
              </a:spcBef>
            </a:pPr>
            <a:r>
              <a:rPr lang="it-IT" altLang="it-IT" sz="1700" dirty="0">
                <a:latin typeface="Arial" panose="020B0604020202020204" pitchFamily="34" charset="0"/>
                <a:cs typeface="Arial" panose="020B0604020202020204" pitchFamily="34" charset="0"/>
              </a:rPr>
              <a:t>per chi si incammina verso l'ultima fase della propria vita.</a:t>
            </a:r>
          </a:p>
        </p:txBody>
      </p:sp>
      <p:sp>
        <p:nvSpPr>
          <p:cNvPr id="10" name="AutoShape 2" descr="80,744 Foto Bontà, Immagini e Vettorial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1" name="AutoShape 4" descr="80,744 Foto Bontà, Immagini e Vettorial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2" name="AutoShape 6" descr="Vettoriale - Mani E Cuore. Icona Di Bontà E Carità. Image 38809623."/>
          <p:cNvSpPr>
            <a:spLocks noChangeAspect="1" noChangeArrowheads="1"/>
          </p:cNvSpPr>
          <p:nvPr/>
        </p:nvSpPr>
        <p:spPr bwMode="auto">
          <a:xfrm>
            <a:off x="1691680" y="39545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3" name="Picture 16" descr="Mano corazon apreton de manos corazon, amor, texto png | PNGEgg"/>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6876255" y="3140967"/>
            <a:ext cx="1864957" cy="1717833"/>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p:cNvSpPr/>
          <p:nvPr/>
        </p:nvSpPr>
        <p:spPr>
          <a:xfrm>
            <a:off x="293107" y="5877272"/>
            <a:ext cx="8260128" cy="692497"/>
          </a:xfrm>
          <a:prstGeom prst="rect">
            <a:avLst/>
          </a:prstGeom>
        </p:spPr>
        <p:txBody>
          <a:bodyPr wrap="square">
            <a:spAutoFit/>
          </a:bodyPr>
          <a:lstStyle/>
          <a:p>
            <a:pPr algn="ctr"/>
            <a:r>
              <a:rPr lang="it-IT" sz="1300" b="1" dirty="0"/>
              <a:t>Luigi Pirandello nel libro </a:t>
            </a:r>
            <a:r>
              <a:rPr lang="it-IT" sz="1300" b="1" dirty="0" smtClean="0"/>
              <a:t>«Il </a:t>
            </a:r>
            <a:r>
              <a:rPr lang="it-IT" sz="1300" b="1" dirty="0"/>
              <a:t>fu Mattia </a:t>
            </a:r>
            <a:r>
              <a:rPr lang="it-IT" sz="1300" b="1" dirty="0" smtClean="0"/>
              <a:t>Pascal»</a:t>
            </a:r>
            <a:endParaRPr lang="it-IT" sz="1300" dirty="0" smtClean="0"/>
          </a:p>
          <a:p>
            <a:pPr algn="ctr"/>
            <a:r>
              <a:rPr lang="it-IT" sz="1300" dirty="0" smtClean="0"/>
              <a:t>«</a:t>
            </a:r>
            <a:r>
              <a:rPr lang="it-IT" sz="1300" dirty="0"/>
              <a:t>Le anime hanno un loro particolare modo </a:t>
            </a:r>
            <a:r>
              <a:rPr lang="it-IT" sz="1300" dirty="0" smtClean="0"/>
              <a:t>d’intendersi, di </a:t>
            </a:r>
            <a:r>
              <a:rPr lang="it-IT" sz="1300" dirty="0"/>
              <a:t>entrare in intimità, fino a darsi del tu. </a:t>
            </a:r>
            <a:endParaRPr lang="it-IT" sz="1300" dirty="0" smtClean="0"/>
          </a:p>
          <a:p>
            <a:pPr algn="ctr"/>
            <a:r>
              <a:rPr lang="it-IT" sz="1300" dirty="0" smtClean="0"/>
              <a:t>Mentre </a:t>
            </a:r>
            <a:r>
              <a:rPr lang="it-IT" sz="1300" dirty="0"/>
              <a:t>le nostre persone sono </a:t>
            </a:r>
            <a:r>
              <a:rPr lang="it-IT" sz="1300" dirty="0" smtClean="0"/>
              <a:t>impacciate nel </a:t>
            </a:r>
            <a:r>
              <a:rPr lang="it-IT" sz="1300" dirty="0"/>
              <a:t>commercio delle parole comuni, nella schiavitù delle esigenze </a:t>
            </a:r>
            <a:r>
              <a:rPr lang="it-IT" sz="1300" dirty="0" smtClean="0"/>
              <a:t>sociali».</a:t>
            </a:r>
            <a:endParaRPr lang="it-IT" sz="1300" dirty="0"/>
          </a:p>
        </p:txBody>
      </p:sp>
    </p:spTree>
    <p:extLst>
      <p:ext uri="{BB962C8B-B14F-4D97-AF65-F5344CB8AC3E}">
        <p14:creationId xmlns:p14="http://schemas.microsoft.com/office/powerpoint/2010/main" val="28717338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65424" y="188640"/>
            <a:ext cx="8784976" cy="6471002"/>
          </a:xfrm>
          <a:prstGeom prst="rect">
            <a:avLst/>
          </a:prstGeom>
        </p:spPr>
        <p:txBody>
          <a:bodyPr wrap="square">
            <a:spAutoFit/>
          </a:bodyPr>
          <a:lstStyle/>
          <a:p>
            <a:pPr algn="ctr"/>
            <a:r>
              <a:rPr lang="it-IT" sz="1600" dirty="0"/>
              <a:t>Alcuni </a:t>
            </a:r>
            <a:r>
              <a:rPr lang="it-IT" sz="1600" b="1" dirty="0"/>
              <a:t>atteggiamenti che </a:t>
            </a:r>
            <a:r>
              <a:rPr lang="it-IT" sz="1600" b="1" dirty="0" smtClean="0"/>
              <a:t>offrono consolazione umana </a:t>
            </a:r>
            <a:r>
              <a:rPr lang="it-IT" sz="1600" b="1" dirty="0"/>
              <a:t>e spirituale ai </a:t>
            </a:r>
            <a:r>
              <a:rPr lang="it-IT" sz="1600" b="1" dirty="0" smtClean="0"/>
              <a:t>morenti</a:t>
            </a:r>
            <a:r>
              <a:rPr lang="it-IT" sz="1600" dirty="0"/>
              <a:t>:</a:t>
            </a:r>
          </a:p>
          <a:p>
            <a:r>
              <a:rPr lang="it-IT" sz="1100" dirty="0"/>
              <a:t> </a:t>
            </a:r>
          </a:p>
          <a:p>
            <a:pPr lvl="0"/>
            <a:r>
              <a:rPr lang="it-IT" sz="1250" b="1" dirty="0"/>
              <a:t>rendersi prossimi</a:t>
            </a:r>
            <a:r>
              <a:rPr lang="it-IT" sz="1250" dirty="0"/>
              <a:t> a quanti stanno scrivendo l'ultimo capitolo della vita: la presenza è dono</a:t>
            </a:r>
            <a:r>
              <a:rPr lang="it-IT" sz="1250" dirty="0" smtClean="0"/>
              <a:t>;</a:t>
            </a:r>
            <a:endParaRPr lang="it-IT" sz="1250" dirty="0"/>
          </a:p>
          <a:p>
            <a:pPr lvl="0"/>
            <a:r>
              <a:rPr lang="it-IT" sz="1250" b="1" dirty="0"/>
              <a:t>relazionarsi alla persona, non al problema o alla malattia</a:t>
            </a:r>
            <a:r>
              <a:rPr lang="it-IT" sz="1250" dirty="0"/>
              <a:t>. </a:t>
            </a:r>
          </a:p>
          <a:p>
            <a:pPr lvl="0"/>
            <a:r>
              <a:rPr lang="it-IT" sz="1250" b="1" dirty="0"/>
              <a:t>mantenere una postura aperta, serena e </a:t>
            </a:r>
            <a:r>
              <a:rPr lang="it-IT" sz="1250" b="1" dirty="0" smtClean="0"/>
              <a:t>spontanea</a:t>
            </a:r>
            <a:r>
              <a:rPr lang="it-IT" sz="1250" dirty="0" smtClean="0"/>
              <a:t> </a:t>
            </a:r>
            <a:r>
              <a:rPr lang="it-IT" sz="1250" dirty="0"/>
              <a:t>non </a:t>
            </a:r>
            <a:r>
              <a:rPr lang="it-IT" sz="1250" dirty="0" smtClean="0"/>
              <a:t>di </a:t>
            </a:r>
            <a:r>
              <a:rPr lang="it-IT" sz="1250" dirty="0"/>
              <a:t>pietà e </a:t>
            </a:r>
            <a:r>
              <a:rPr lang="it-IT" sz="1250" dirty="0" smtClean="0"/>
              <a:t>compatimento;</a:t>
            </a:r>
            <a:endParaRPr lang="it-IT" sz="1250" dirty="0"/>
          </a:p>
          <a:p>
            <a:pPr lvl="0"/>
            <a:r>
              <a:rPr lang="it-IT" sz="1250" b="1" dirty="0"/>
              <a:t>rispettare i modi diversi di affrontare l'approssimarsi della morte</a:t>
            </a:r>
            <a:r>
              <a:rPr lang="it-IT" sz="1250" dirty="0"/>
              <a:t>, senza suggerire o imporre la propria </a:t>
            </a:r>
            <a:r>
              <a:rPr lang="it-IT" sz="1250" dirty="0" smtClean="0"/>
              <a:t>visione-valori;</a:t>
            </a:r>
            <a:endParaRPr lang="it-IT" sz="1250" dirty="0"/>
          </a:p>
          <a:p>
            <a:pPr lvl="0"/>
            <a:r>
              <a:rPr lang="it-IT" sz="1250" b="1" dirty="0"/>
              <a:t>coltivare un ascolto empatico</a:t>
            </a:r>
            <a:r>
              <a:rPr lang="it-IT" sz="1250" dirty="0"/>
              <a:t>, sapendo mettersi in sintonia con i bisogni, sentimenti e desideri degli interlocutori</a:t>
            </a:r>
            <a:r>
              <a:rPr lang="it-IT" sz="1250" dirty="0" smtClean="0"/>
              <a:t>;</a:t>
            </a:r>
            <a:endParaRPr lang="it-IT" sz="1250" dirty="0"/>
          </a:p>
          <a:p>
            <a:pPr lvl="0"/>
            <a:r>
              <a:rPr lang="it-IT" sz="1250" b="1" dirty="0"/>
              <a:t>essere consapevole che il proprio compito </a:t>
            </a:r>
            <a:r>
              <a:rPr lang="it-IT" sz="1250" b="1" dirty="0" smtClean="0"/>
              <a:t>è di </a:t>
            </a:r>
            <a:r>
              <a:rPr lang="it-IT" sz="1250" b="1" dirty="0"/>
              <a:t>rappresentare un compagno nel venerdì santo </a:t>
            </a:r>
            <a:r>
              <a:rPr lang="it-IT" sz="1250" b="1" dirty="0" smtClean="0"/>
              <a:t>segni </a:t>
            </a:r>
            <a:r>
              <a:rPr lang="it-IT" sz="1250" b="1" dirty="0"/>
              <a:t>di speranza</a:t>
            </a:r>
            <a:r>
              <a:rPr lang="it-IT" sz="1250" dirty="0" smtClean="0"/>
              <a:t>;</a:t>
            </a:r>
            <a:endParaRPr lang="it-IT" sz="1250" dirty="0"/>
          </a:p>
          <a:p>
            <a:pPr lvl="0"/>
            <a:r>
              <a:rPr lang="it-IT" sz="1250" b="1" dirty="0"/>
              <a:t>offrire ospitalità ai diversi stati d'animo del malato</a:t>
            </a:r>
            <a:r>
              <a:rPr lang="it-IT" sz="1250" dirty="0"/>
              <a:t>, </a:t>
            </a:r>
            <a:r>
              <a:rPr lang="it-IT" sz="1250" dirty="0"/>
              <a:t>t</a:t>
            </a:r>
            <a:r>
              <a:rPr lang="it-IT" sz="1250" dirty="0" smtClean="0"/>
              <a:t>ristezza</a:t>
            </a:r>
            <a:r>
              <a:rPr lang="it-IT" sz="1250" dirty="0"/>
              <a:t>, </a:t>
            </a:r>
            <a:r>
              <a:rPr lang="it-IT" sz="1250" dirty="0" smtClean="0"/>
              <a:t>rabbia, </a:t>
            </a:r>
            <a:r>
              <a:rPr lang="it-IT" sz="1250" dirty="0"/>
              <a:t>lo scoraggiamento, la paura, il senso di colpa.  </a:t>
            </a:r>
          </a:p>
          <a:p>
            <a:pPr lvl="0"/>
            <a:r>
              <a:rPr lang="it-IT" sz="1250" b="1" dirty="0"/>
              <a:t>sintonizzarsi con il linguaggio </a:t>
            </a:r>
            <a:r>
              <a:rPr lang="it-IT" sz="1250" b="1" dirty="0" smtClean="0"/>
              <a:t>dell'altro</a:t>
            </a:r>
            <a:endParaRPr lang="it-IT" sz="1250" dirty="0"/>
          </a:p>
          <a:p>
            <a:pPr lvl="0"/>
            <a:r>
              <a:rPr lang="it-IT" sz="1250" b="1" dirty="0"/>
              <a:t>far uso di un po' di umorismo, quando appropriato o in sintonia con la situazione</a:t>
            </a:r>
            <a:r>
              <a:rPr lang="it-IT" sz="1250" dirty="0"/>
              <a:t>. </a:t>
            </a:r>
          </a:p>
          <a:p>
            <a:pPr lvl="0"/>
            <a:r>
              <a:rPr lang="it-IT" sz="1250" b="1" dirty="0"/>
              <a:t>nell'incertezza sul come comportarsi o sul cosa </a:t>
            </a:r>
            <a:r>
              <a:rPr lang="it-IT" sz="1250" b="1" dirty="0" smtClean="0"/>
              <a:t>dire</a:t>
            </a:r>
            <a:r>
              <a:rPr lang="it-IT" sz="1250" dirty="0" smtClean="0"/>
              <a:t>: «</a:t>
            </a:r>
            <a:r>
              <a:rPr lang="it-IT" sz="1250" i="1" dirty="0"/>
              <a:t>Ti sto </a:t>
            </a:r>
            <a:r>
              <a:rPr lang="it-IT" sz="1250" i="1" dirty="0" smtClean="0"/>
              <a:t>disturbando? Hai </a:t>
            </a:r>
            <a:r>
              <a:rPr lang="it-IT" sz="1250" i="1" dirty="0"/>
              <a:t>piacere se mi </a:t>
            </a:r>
            <a:r>
              <a:rPr lang="it-IT" sz="1250" i="1" dirty="0" smtClean="0"/>
              <a:t>fermo un </a:t>
            </a:r>
            <a:r>
              <a:rPr lang="it-IT" sz="1250" i="1" dirty="0"/>
              <a:t>po', o preferisci riposarti</a:t>
            </a:r>
            <a:r>
              <a:rPr lang="it-IT" sz="1250" i="1" dirty="0" smtClean="0"/>
              <a:t>?</a:t>
            </a:r>
            <a:r>
              <a:rPr lang="it-IT" sz="1250" dirty="0" smtClean="0"/>
              <a:t>»…</a:t>
            </a:r>
            <a:r>
              <a:rPr lang="it-IT" sz="1250" dirty="0"/>
              <a:t> </a:t>
            </a:r>
            <a:endParaRPr lang="it-IT" sz="1250" dirty="0" smtClean="0"/>
          </a:p>
          <a:p>
            <a:pPr lvl="0"/>
            <a:endParaRPr lang="it-IT" sz="1250" dirty="0"/>
          </a:p>
          <a:p>
            <a:pPr lvl="0"/>
            <a:endParaRPr lang="it-IT" sz="1250" dirty="0" smtClean="0"/>
          </a:p>
          <a:p>
            <a:pPr lvl="0"/>
            <a:endParaRPr lang="it-IT" sz="1250" dirty="0"/>
          </a:p>
          <a:p>
            <a:pPr lvl="0"/>
            <a:endParaRPr lang="it-IT" sz="1250" dirty="0" smtClean="0"/>
          </a:p>
          <a:p>
            <a:pPr lvl="0"/>
            <a:endParaRPr lang="it-IT" sz="1250" dirty="0"/>
          </a:p>
          <a:p>
            <a:pPr lvl="0"/>
            <a:endParaRPr lang="it-IT" sz="1250" dirty="0" smtClean="0"/>
          </a:p>
          <a:p>
            <a:pPr lvl="0"/>
            <a:endParaRPr lang="it-IT" sz="1250" dirty="0" smtClean="0"/>
          </a:p>
          <a:p>
            <a:pPr lvl="0"/>
            <a:endParaRPr lang="it-IT" sz="1250" dirty="0"/>
          </a:p>
          <a:p>
            <a:pPr lvl="0"/>
            <a:r>
              <a:rPr lang="it-IT" sz="1250" b="1" dirty="0"/>
              <a:t>Se la persona sta attraversando un momento difficile, manifestarle comprensione</a:t>
            </a:r>
            <a:r>
              <a:rPr lang="it-IT" sz="1250" dirty="0"/>
              <a:t>  </a:t>
            </a:r>
          </a:p>
          <a:p>
            <a:pPr lvl="0"/>
            <a:r>
              <a:rPr lang="it-IT" sz="1250" b="1" dirty="0"/>
              <a:t>valorizzare il silenzio</a:t>
            </a:r>
            <a:r>
              <a:rPr lang="it-IT" sz="1250" dirty="0"/>
              <a:t>. Spesso la semplice presenza è il regalo più gradito che si offre a chi sta male</a:t>
            </a:r>
            <a:r>
              <a:rPr lang="it-IT" sz="1250" dirty="0" smtClean="0"/>
              <a:t>;</a:t>
            </a:r>
            <a:endParaRPr lang="it-IT" sz="1250" dirty="0"/>
          </a:p>
          <a:p>
            <a:pPr lvl="0"/>
            <a:r>
              <a:rPr lang="it-IT" sz="1250" b="1" dirty="0"/>
              <a:t>rispettando la sensibilità </a:t>
            </a:r>
            <a:r>
              <a:rPr lang="it-IT" sz="1250" b="1" dirty="0" smtClean="0"/>
              <a:t>del morente col </a:t>
            </a:r>
            <a:r>
              <a:rPr lang="it-IT" sz="1250" b="1" dirty="0"/>
              <a:t>contatto fisico per trasmettere vicinanza</a:t>
            </a:r>
            <a:r>
              <a:rPr lang="it-IT" sz="1250" dirty="0"/>
              <a:t>: </a:t>
            </a:r>
            <a:r>
              <a:rPr lang="it-IT" sz="1250" dirty="0"/>
              <a:t> </a:t>
            </a:r>
            <a:r>
              <a:rPr lang="it-IT" sz="1250" dirty="0" smtClean="0"/>
              <a:t>un </a:t>
            </a:r>
            <a:r>
              <a:rPr lang="it-IT" sz="1250" dirty="0"/>
              <a:t>massaggio delicato </a:t>
            </a:r>
            <a:r>
              <a:rPr lang="it-IT" sz="1250" dirty="0" smtClean="0"/>
              <a:t>dice più </a:t>
            </a:r>
            <a:r>
              <a:rPr lang="it-IT" sz="1250" dirty="0"/>
              <a:t>di mille parole</a:t>
            </a:r>
            <a:r>
              <a:rPr lang="it-IT" sz="1250" dirty="0" smtClean="0"/>
              <a:t>;</a:t>
            </a:r>
            <a:endParaRPr lang="it-IT" sz="1250" dirty="0"/>
          </a:p>
          <a:p>
            <a:pPr lvl="0"/>
            <a:r>
              <a:rPr lang="it-IT" sz="1250" b="1" dirty="0"/>
              <a:t>prestare attenzione ai bisogni dei familiari</a:t>
            </a:r>
            <a:r>
              <a:rPr lang="it-IT" sz="1250" dirty="0"/>
              <a:t> e lasciarsi guidare dall'intuizione nel dare sollievo e conforto</a:t>
            </a:r>
            <a:r>
              <a:rPr lang="it-IT" sz="1250" dirty="0" smtClean="0"/>
              <a:t>;</a:t>
            </a:r>
            <a:endParaRPr lang="it-IT" sz="1250" dirty="0"/>
          </a:p>
          <a:p>
            <a:pPr lvl="0"/>
            <a:r>
              <a:rPr lang="it-IT" sz="1250" b="1" dirty="0"/>
              <a:t>accogliere i rimorsi e il rammarico degli interlocutori</a:t>
            </a:r>
            <a:r>
              <a:rPr lang="it-IT" sz="1250" dirty="0"/>
              <a:t> </a:t>
            </a:r>
            <a:r>
              <a:rPr lang="it-IT" sz="1250" dirty="0" smtClean="0"/>
              <a:t>senza giudicare;</a:t>
            </a:r>
            <a:endParaRPr lang="it-IT" sz="1250" dirty="0"/>
          </a:p>
          <a:p>
            <a:pPr lvl="0"/>
            <a:r>
              <a:rPr lang="it-IT" sz="1250" b="1" dirty="0"/>
              <a:t>educarsi a identificare e a portare alla luce le risorse umane e spirituali degli </a:t>
            </a:r>
            <a:r>
              <a:rPr lang="it-IT" sz="1250" b="1" dirty="0" smtClean="0"/>
              <a:t>interlocutori</a:t>
            </a:r>
            <a:endParaRPr lang="it-IT" sz="1250" dirty="0"/>
          </a:p>
          <a:p>
            <a:pPr lvl="0"/>
            <a:r>
              <a:rPr lang="it-IT" sz="1250" b="1" dirty="0"/>
              <a:t>evitare di dare false speranze</a:t>
            </a:r>
            <a:r>
              <a:rPr lang="it-IT" sz="1250" dirty="0"/>
              <a:t>, ma sensibilizzare i malati e i familiari a scoprire i diversi orizzonti della </a:t>
            </a:r>
            <a:r>
              <a:rPr lang="it-IT" sz="1250" dirty="0" smtClean="0"/>
              <a:t>speranza;</a:t>
            </a:r>
            <a:endParaRPr lang="it-IT" sz="1250" dirty="0"/>
          </a:p>
          <a:p>
            <a:pPr lvl="0"/>
            <a:r>
              <a:rPr lang="it-IT" sz="1250" b="1" dirty="0"/>
              <a:t>adoperarsi, ove possibile, per facilitare l'addio</a:t>
            </a:r>
            <a:r>
              <a:rPr lang="it-IT" sz="1250" dirty="0"/>
              <a:t> incoraggiando la verbalizzazione di messaggi a persone </a:t>
            </a:r>
            <a:r>
              <a:rPr lang="it-IT" sz="1250" dirty="0" smtClean="0"/>
              <a:t>care;</a:t>
            </a:r>
            <a:endParaRPr lang="it-IT" sz="1250" dirty="0"/>
          </a:p>
          <a:p>
            <a:pPr lvl="0"/>
            <a:r>
              <a:rPr lang="it-IT" sz="1250" b="1" dirty="0"/>
              <a:t>rispettare i tempi e i desideri dei </a:t>
            </a:r>
            <a:r>
              <a:rPr lang="it-IT" sz="1250" b="1" dirty="0" smtClean="0"/>
              <a:t>morenti</a:t>
            </a:r>
            <a:r>
              <a:rPr lang="it-IT" sz="1250" dirty="0" smtClean="0"/>
              <a:t>;</a:t>
            </a:r>
            <a:endParaRPr lang="it-IT" sz="1250" dirty="0"/>
          </a:p>
          <a:p>
            <a:pPr lvl="0"/>
            <a:r>
              <a:rPr lang="it-IT" sz="1250" b="1" dirty="0"/>
              <a:t>pregare, quando opportuno</a:t>
            </a:r>
            <a:r>
              <a:rPr lang="it-IT" sz="1250" dirty="0"/>
              <a:t>, prendendo ispirazione dal modo di credere del malato e/o dei familiari</a:t>
            </a:r>
            <a:r>
              <a:rPr lang="it-IT" sz="1250" dirty="0" smtClean="0"/>
              <a:t>;</a:t>
            </a:r>
            <a:endParaRPr lang="it-IT" sz="1250" dirty="0"/>
          </a:p>
          <a:p>
            <a:pPr lvl="0"/>
            <a:r>
              <a:rPr lang="it-IT" sz="1250" b="1" dirty="0"/>
              <a:t>offrire, a chi lo richiede o gradisce, la consolazione dei sacramenti</a:t>
            </a:r>
            <a:r>
              <a:rPr lang="it-IT" sz="1250" dirty="0"/>
              <a:t>: la riconciliazione, l'unzione dei malati, il </a:t>
            </a:r>
            <a:r>
              <a:rPr lang="it-IT" sz="1250" dirty="0" smtClean="0"/>
              <a:t>viatico</a:t>
            </a:r>
            <a:endParaRPr lang="it-IT" sz="1250" dirty="0"/>
          </a:p>
          <a:p>
            <a:pPr lvl="0"/>
            <a:r>
              <a:rPr lang="it-IT" sz="1250" b="1" dirty="0" smtClean="0"/>
              <a:t>favorire </a:t>
            </a:r>
            <a:r>
              <a:rPr lang="it-IT" sz="1250" b="1" dirty="0"/>
              <a:t>attraverso </a:t>
            </a:r>
            <a:r>
              <a:rPr lang="it-IT" sz="1250" b="1" dirty="0" smtClean="0"/>
              <a:t>la preghiera o </a:t>
            </a:r>
            <a:r>
              <a:rPr lang="it-IT" sz="1250" b="1" dirty="0"/>
              <a:t>rituali appropriati, l'addio dei presenti alla salma del proprio caro</a:t>
            </a:r>
            <a:r>
              <a:rPr lang="it-IT" sz="1250" dirty="0" smtClean="0"/>
              <a:t>;</a:t>
            </a:r>
            <a:endParaRPr lang="it-IT" sz="1250" dirty="0"/>
          </a:p>
          <a:p>
            <a:pPr lvl="0"/>
            <a:r>
              <a:rPr lang="it-IT" sz="1250" b="1" dirty="0"/>
              <a:t>mantenere il contatto con la famiglia </a:t>
            </a:r>
            <a:r>
              <a:rPr lang="it-IT" sz="1250" b="1" dirty="0" smtClean="0"/>
              <a:t>dopo la morte del la persona cara, </a:t>
            </a:r>
            <a:r>
              <a:rPr lang="it-IT" sz="1250" b="1" dirty="0"/>
              <a:t>per contribuire alla graduale elaborazione del loro lutto</a:t>
            </a:r>
            <a:r>
              <a:rPr lang="it-IT" sz="1250" dirty="0" smtClean="0"/>
              <a:t>.</a:t>
            </a:r>
          </a:p>
        </p:txBody>
      </p:sp>
      <p:sp>
        <p:nvSpPr>
          <p:cNvPr id="5" name="AutoShape 2" descr="Come proteggere il cuore - Non spreca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028" name="Picture 4" descr="Frasi, citazioni e aforismi sul cuore - Aforisticamente"/>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t="27225" r="10754" b="11286"/>
          <a:stretch/>
        </p:blipFill>
        <p:spPr bwMode="auto">
          <a:xfrm>
            <a:off x="3563888" y="2708920"/>
            <a:ext cx="2713698"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472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58912" y="188640"/>
            <a:ext cx="8640960" cy="6317114"/>
          </a:xfrm>
          <a:prstGeom prst="rect">
            <a:avLst/>
          </a:prstGeom>
        </p:spPr>
        <p:txBody>
          <a:bodyPr wrap="square">
            <a:spAutoFit/>
          </a:bodyPr>
          <a:lstStyle/>
          <a:p>
            <a:pPr algn="ctr"/>
            <a:r>
              <a:rPr lang="it-IT" sz="1500" dirty="0"/>
              <a:t>Per favorire un accompagnamento più umano e dignitoso dei morenti ecco gli </a:t>
            </a:r>
            <a:r>
              <a:rPr lang="it-IT" sz="1500" b="1" dirty="0"/>
              <a:t>atteggiamenti da evitare</a:t>
            </a:r>
            <a:r>
              <a:rPr lang="it-IT" sz="1500" dirty="0"/>
              <a:t>:</a:t>
            </a:r>
          </a:p>
          <a:p>
            <a:r>
              <a:rPr lang="it-IT" sz="1000" b="1" dirty="0"/>
              <a:t> </a:t>
            </a:r>
            <a:endParaRPr lang="it-IT" sz="1000" dirty="0"/>
          </a:p>
          <a:p>
            <a:pPr lvl="0"/>
            <a:r>
              <a:rPr lang="it-IT" sz="1150" b="1" dirty="0"/>
              <a:t>Rinunciare a visitare i malati gravi o morenti solo perché non si sa cosa dire</a:t>
            </a:r>
            <a:r>
              <a:rPr lang="it-IT" sz="1150" dirty="0"/>
              <a:t>: </a:t>
            </a:r>
            <a:endParaRPr lang="it-IT" sz="1150" dirty="0" smtClean="0"/>
          </a:p>
          <a:p>
            <a:pPr lvl="0"/>
            <a:r>
              <a:rPr lang="it-IT" sz="1150" dirty="0" smtClean="0"/>
              <a:t>al letto del </a:t>
            </a:r>
            <a:r>
              <a:rPr lang="it-IT" sz="1150" dirty="0"/>
              <a:t>morente non </a:t>
            </a:r>
            <a:r>
              <a:rPr lang="it-IT" sz="1150" dirty="0" smtClean="0"/>
              <a:t>si pronunciano </a:t>
            </a:r>
            <a:r>
              <a:rPr lang="it-IT" sz="1150" dirty="0"/>
              <a:t>bei discorsi o </a:t>
            </a:r>
            <a:r>
              <a:rPr lang="it-IT" sz="1150" dirty="0" smtClean="0"/>
              <a:t>facili </a:t>
            </a:r>
            <a:r>
              <a:rPr lang="it-IT" sz="1150" dirty="0"/>
              <a:t>consigli. </a:t>
            </a:r>
          </a:p>
          <a:p>
            <a:pPr lvl="0"/>
            <a:r>
              <a:rPr lang="it-IT" sz="1150" b="1" dirty="0"/>
              <a:t>Assumere espressioni tristi o esprimere </a:t>
            </a:r>
            <a:r>
              <a:rPr lang="it-IT" sz="1150" b="1" dirty="0" smtClean="0"/>
              <a:t>commiserazione</a:t>
            </a:r>
            <a:r>
              <a:rPr lang="it-IT" sz="1150" i="1" dirty="0" smtClean="0"/>
              <a:t> </a:t>
            </a:r>
            <a:r>
              <a:rPr lang="it-IT" sz="1150" dirty="0" smtClean="0"/>
              <a:t>«</a:t>
            </a:r>
            <a:r>
              <a:rPr lang="it-IT" sz="1150" i="1" dirty="0"/>
              <a:t>Poverino, non meritavi tutte queste sofferenze</a:t>
            </a:r>
            <a:r>
              <a:rPr lang="it-IT" sz="1150" dirty="0"/>
              <a:t>»; «</a:t>
            </a:r>
            <a:r>
              <a:rPr lang="it-IT" sz="1150" i="1" dirty="0"/>
              <a:t>Dio mio, come sei dimagrito</a:t>
            </a:r>
            <a:r>
              <a:rPr lang="it-IT" sz="1150" i="1" dirty="0" smtClean="0"/>
              <a:t>!</a:t>
            </a:r>
            <a:r>
              <a:rPr lang="it-IT" sz="1150" dirty="0" smtClean="0"/>
              <a:t>»</a:t>
            </a:r>
            <a:r>
              <a:rPr lang="it-IT" sz="1150" i="1" dirty="0" smtClean="0"/>
              <a:t>;</a:t>
            </a:r>
            <a:r>
              <a:rPr lang="it-IT" sz="1150" dirty="0"/>
              <a:t> </a:t>
            </a:r>
          </a:p>
          <a:p>
            <a:pPr lvl="0"/>
            <a:r>
              <a:rPr lang="it-IT" sz="1150" b="1" dirty="0"/>
              <a:t>Confinare la conversazione all'orizzonte fisico</a:t>
            </a:r>
            <a:r>
              <a:rPr lang="it-IT" sz="1150" i="1" dirty="0"/>
              <a:t>:</a:t>
            </a:r>
            <a:r>
              <a:rPr lang="it-IT" sz="1150" dirty="0"/>
              <a:t> « </a:t>
            </a:r>
            <a:r>
              <a:rPr lang="it-IT" sz="1150" i="1" dirty="0"/>
              <a:t>Riesci a mangiare?</a:t>
            </a:r>
            <a:r>
              <a:rPr lang="it-IT" sz="1150" dirty="0"/>
              <a:t> »; «</a:t>
            </a:r>
            <a:r>
              <a:rPr lang="it-IT" sz="1150" i="1" dirty="0"/>
              <a:t>Ti fa ancora male lo stomaco?</a:t>
            </a:r>
            <a:r>
              <a:rPr lang="it-IT" sz="1150" dirty="0"/>
              <a:t> » ; «</a:t>
            </a:r>
            <a:r>
              <a:rPr lang="it-IT" sz="1150" i="1" dirty="0"/>
              <a:t>Ti è passata la febbre</a:t>
            </a:r>
            <a:r>
              <a:rPr lang="it-IT" sz="1150" i="1" dirty="0" smtClean="0"/>
              <a:t>?</a:t>
            </a:r>
            <a:r>
              <a:rPr lang="it-IT" sz="1150" dirty="0" smtClean="0"/>
              <a:t>»</a:t>
            </a:r>
            <a:endParaRPr lang="it-IT" sz="1150" dirty="0"/>
          </a:p>
          <a:p>
            <a:pPr lvl="0"/>
            <a:r>
              <a:rPr lang="it-IT" sz="1150" b="1" dirty="0"/>
              <a:t>Ricorrere a «bugie benevole» per non guardare in faccia la </a:t>
            </a:r>
            <a:r>
              <a:rPr lang="it-IT" sz="1150" b="1" dirty="0" smtClean="0"/>
              <a:t>realtà </a:t>
            </a:r>
            <a:r>
              <a:rPr lang="it-IT" sz="1150" dirty="0" smtClean="0"/>
              <a:t>: </a:t>
            </a:r>
            <a:r>
              <a:rPr lang="it-IT" sz="1150" dirty="0"/>
              <a:t> </a:t>
            </a:r>
          </a:p>
          <a:p>
            <a:pPr lvl="0"/>
            <a:r>
              <a:rPr lang="it-IT" sz="1150" b="1" dirty="0"/>
              <a:t>Cambiare argomento ogniqualvolta il morente tocca qualche tasto delicato</a:t>
            </a:r>
            <a:r>
              <a:rPr lang="it-IT" sz="1150" dirty="0"/>
              <a:t>: </a:t>
            </a:r>
            <a:r>
              <a:rPr lang="it-IT" sz="1150" dirty="0" smtClean="0"/>
              <a:t>«</a:t>
            </a:r>
            <a:r>
              <a:rPr lang="it-IT" sz="1150" dirty="0"/>
              <a:t>Ti racconto quello che mi è capitato l'altro giorno...»;  </a:t>
            </a:r>
          </a:p>
          <a:p>
            <a:pPr lvl="0"/>
            <a:r>
              <a:rPr lang="it-IT" sz="1150" b="1" dirty="0"/>
              <a:t>Avvertire la necessità o l'obbligo morale di contrastare i disappunti cercando sempre qualcosa di positivo da dire</a:t>
            </a:r>
            <a:r>
              <a:rPr lang="it-IT" sz="1150" i="1" dirty="0"/>
              <a:t>: </a:t>
            </a:r>
            <a:endParaRPr lang="it-IT" sz="1150" i="1" dirty="0" smtClean="0"/>
          </a:p>
          <a:p>
            <a:pPr lvl="0"/>
            <a:r>
              <a:rPr lang="it-IT" sz="1150" dirty="0" smtClean="0"/>
              <a:t>«</a:t>
            </a:r>
            <a:r>
              <a:rPr lang="it-IT" sz="1150" i="1" dirty="0"/>
              <a:t>Pensa a vivere, che a morire c'è tempo</a:t>
            </a:r>
            <a:r>
              <a:rPr lang="it-IT" sz="1150" dirty="0"/>
              <a:t> » ;  </a:t>
            </a:r>
          </a:p>
          <a:p>
            <a:pPr lvl="0"/>
            <a:r>
              <a:rPr lang="it-IT" sz="1150" b="1" dirty="0"/>
              <a:t>Giudicare i </a:t>
            </a:r>
            <a:r>
              <a:rPr lang="it-IT" sz="1150" b="1" dirty="0" smtClean="0"/>
              <a:t>sentimenti</a:t>
            </a:r>
            <a:r>
              <a:rPr lang="it-IT" sz="1150" i="1" dirty="0" smtClean="0"/>
              <a:t> </a:t>
            </a:r>
            <a:r>
              <a:rPr lang="it-IT" sz="1150" dirty="0" smtClean="0"/>
              <a:t>«</a:t>
            </a:r>
            <a:r>
              <a:rPr lang="it-IT" sz="1150" i="1" dirty="0"/>
              <a:t>Non sentirti così</a:t>
            </a:r>
            <a:r>
              <a:rPr lang="it-IT" sz="1150" dirty="0"/>
              <a:t>»; «</a:t>
            </a:r>
            <a:r>
              <a:rPr lang="it-IT" sz="1150" i="1" dirty="0"/>
              <a:t>Non dire così</a:t>
            </a:r>
            <a:r>
              <a:rPr lang="it-IT" sz="1150" dirty="0"/>
              <a:t>»; «</a:t>
            </a:r>
            <a:r>
              <a:rPr lang="it-IT" sz="1150" i="1" dirty="0"/>
              <a:t>Non piangere</a:t>
            </a:r>
            <a:r>
              <a:rPr lang="it-IT" sz="1150" dirty="0"/>
              <a:t>»; «</a:t>
            </a:r>
            <a:r>
              <a:rPr lang="it-IT" sz="1150" i="1" dirty="0"/>
              <a:t>Non arrabbiarti</a:t>
            </a:r>
            <a:r>
              <a:rPr lang="it-IT" sz="1150" dirty="0"/>
              <a:t>». </a:t>
            </a:r>
          </a:p>
          <a:p>
            <a:pPr lvl="0"/>
            <a:r>
              <a:rPr lang="it-IT" sz="1150" b="1" dirty="0"/>
              <a:t>Banalizzare o minimizzare le perdite, per tenere il malato su di </a:t>
            </a:r>
            <a:r>
              <a:rPr lang="it-IT" sz="1150" b="1" dirty="0" smtClean="0"/>
              <a:t>morale</a:t>
            </a:r>
            <a:r>
              <a:rPr lang="it-IT" sz="1150" dirty="0" smtClean="0"/>
              <a:t> «</a:t>
            </a:r>
            <a:r>
              <a:rPr lang="it-IT" sz="1150" i="1" dirty="0"/>
              <a:t>Sei fortunata a non avere i problemi di X</a:t>
            </a:r>
            <a:r>
              <a:rPr lang="it-IT" sz="1150" dirty="0"/>
              <a:t>»; </a:t>
            </a:r>
            <a:endParaRPr lang="it-IT" sz="1150" dirty="0" smtClean="0"/>
          </a:p>
          <a:p>
            <a:pPr lvl="0"/>
            <a:endParaRPr lang="it-IT" sz="1150" dirty="0"/>
          </a:p>
          <a:p>
            <a:pPr lvl="0"/>
            <a:endParaRPr lang="it-IT" sz="1150" dirty="0" smtClean="0"/>
          </a:p>
          <a:p>
            <a:pPr lvl="0"/>
            <a:endParaRPr lang="it-IT" sz="1150" dirty="0"/>
          </a:p>
          <a:p>
            <a:pPr lvl="0"/>
            <a:endParaRPr lang="it-IT" sz="1150" dirty="0" smtClean="0"/>
          </a:p>
          <a:p>
            <a:pPr lvl="0"/>
            <a:endParaRPr lang="it-IT" sz="1150" dirty="0"/>
          </a:p>
          <a:p>
            <a:pPr lvl="0"/>
            <a:endParaRPr lang="it-IT" sz="1150" dirty="0" smtClean="0"/>
          </a:p>
          <a:p>
            <a:pPr lvl="0"/>
            <a:endParaRPr lang="it-IT" sz="1150" dirty="0" smtClean="0"/>
          </a:p>
          <a:p>
            <a:pPr lvl="0"/>
            <a:endParaRPr lang="it-IT" sz="1150" dirty="0"/>
          </a:p>
          <a:p>
            <a:pPr lvl="0"/>
            <a:r>
              <a:rPr lang="it-IT" sz="1150" b="1" dirty="0" smtClean="0"/>
              <a:t>Imporre </a:t>
            </a:r>
            <a:r>
              <a:rPr lang="it-IT" sz="1150" b="1" dirty="0"/>
              <a:t>i propri schemi di riferimento</a:t>
            </a:r>
            <a:r>
              <a:rPr lang="it-IT" sz="1150" dirty="0"/>
              <a:t>: «</a:t>
            </a:r>
            <a:r>
              <a:rPr lang="it-IT" sz="1150" i="1" dirty="0"/>
              <a:t>Chi ha fede non si perde d'animo</a:t>
            </a:r>
            <a:r>
              <a:rPr lang="it-IT" sz="1150" dirty="0"/>
              <a:t>»; </a:t>
            </a:r>
            <a:r>
              <a:rPr lang="it-IT" sz="1150" dirty="0" smtClean="0"/>
              <a:t>«</a:t>
            </a:r>
            <a:r>
              <a:rPr lang="it-IT" sz="1150" i="1" dirty="0"/>
              <a:t>È la volontà di Dio</a:t>
            </a:r>
            <a:r>
              <a:rPr lang="it-IT" sz="1150" dirty="0"/>
              <a:t>»; «</a:t>
            </a:r>
            <a:r>
              <a:rPr lang="it-IT" sz="1150" i="1" dirty="0"/>
              <a:t>Prega, se vuoi guarire</a:t>
            </a:r>
            <a:r>
              <a:rPr lang="it-IT" sz="1150" dirty="0" smtClean="0"/>
              <a:t>».</a:t>
            </a:r>
            <a:endParaRPr lang="it-IT" sz="1150" dirty="0"/>
          </a:p>
          <a:p>
            <a:pPr lvl="0"/>
            <a:r>
              <a:rPr lang="it-IT" sz="1150" b="1" dirty="0"/>
              <a:t>Colpevolizzare chi soffre per pensieri o stati d'animo che ci vengono confidati</a:t>
            </a:r>
            <a:r>
              <a:rPr lang="it-IT" sz="1150" dirty="0"/>
              <a:t>: «</a:t>
            </a:r>
            <a:r>
              <a:rPr lang="it-IT" sz="1150" i="1" dirty="0"/>
              <a:t>Piangersi addosso non serve a nulla</a:t>
            </a:r>
            <a:r>
              <a:rPr lang="it-IT" sz="1150" dirty="0"/>
              <a:t>»; «</a:t>
            </a:r>
            <a:r>
              <a:rPr lang="it-IT" sz="1150" i="1" dirty="0"/>
              <a:t>Devi essere forte per i bambini</a:t>
            </a:r>
            <a:r>
              <a:rPr lang="it-IT" sz="1150" dirty="0"/>
              <a:t>»;  </a:t>
            </a:r>
          </a:p>
          <a:p>
            <a:pPr lvl="0"/>
            <a:r>
              <a:rPr lang="it-IT" sz="1150" b="1" dirty="0"/>
              <a:t>Rendere le persone completamente dipendenti dal proprio aiuto:</a:t>
            </a:r>
            <a:r>
              <a:rPr lang="it-IT" sz="1150" dirty="0"/>
              <a:t> «</a:t>
            </a:r>
            <a:r>
              <a:rPr lang="it-IT" sz="1150" i="1" dirty="0"/>
              <a:t>Non alzarti, ci penso io</a:t>
            </a:r>
            <a:r>
              <a:rPr lang="it-IT" sz="1150" dirty="0"/>
              <a:t>»; «</a:t>
            </a:r>
            <a:r>
              <a:rPr lang="it-IT" sz="1150" i="1" dirty="0"/>
              <a:t>Tu devi solo stare buona, al resto pensiamo noi</a:t>
            </a:r>
            <a:r>
              <a:rPr lang="it-IT" sz="1150" dirty="0"/>
              <a:t>» ;  </a:t>
            </a:r>
          </a:p>
          <a:p>
            <a:pPr lvl="0"/>
            <a:r>
              <a:rPr lang="it-IT" sz="1150" b="1" dirty="0"/>
              <a:t>Lasciare che la propria ansietà prenda il sopravvento</a:t>
            </a:r>
            <a:r>
              <a:rPr lang="it-IT" sz="1150" dirty="0"/>
              <a:t>: i familiari del morente lo forzano a mangiare o a bere nell'illusione di allungarne la </a:t>
            </a:r>
            <a:r>
              <a:rPr lang="it-IT" sz="1150" dirty="0" smtClean="0"/>
              <a:t>vita.</a:t>
            </a:r>
            <a:endParaRPr lang="it-IT" sz="1150" dirty="0"/>
          </a:p>
          <a:p>
            <a:pPr lvl="0"/>
            <a:r>
              <a:rPr lang="it-IT" sz="1150" b="1" dirty="0"/>
              <a:t>Dare false speranze a chi sta per congedarsi</a:t>
            </a:r>
            <a:r>
              <a:rPr lang="it-IT" sz="1150" dirty="0"/>
              <a:t>: «</a:t>
            </a:r>
            <a:r>
              <a:rPr lang="it-IT" sz="1150" i="1" dirty="0"/>
              <a:t>Tra qualche giorno starai meglio e tornerai a casa</a:t>
            </a:r>
            <a:r>
              <a:rPr lang="it-IT" sz="1150" dirty="0"/>
              <a:t>»; «</a:t>
            </a:r>
            <a:r>
              <a:rPr lang="it-IT" sz="1150" i="1" dirty="0"/>
              <a:t>Il peggio è passato, vedrai che guarirai</a:t>
            </a:r>
            <a:r>
              <a:rPr lang="it-IT" sz="1150" dirty="0"/>
              <a:t>»;  </a:t>
            </a:r>
          </a:p>
          <a:p>
            <a:pPr lvl="0"/>
            <a:r>
              <a:rPr lang="it-IT" sz="1150" b="1" dirty="0"/>
              <a:t>Rimandare il conforto religioso </a:t>
            </a:r>
            <a:r>
              <a:rPr lang="it-IT" sz="1150" b="1" dirty="0" smtClean="0"/>
              <a:t>al </a:t>
            </a:r>
            <a:r>
              <a:rPr lang="it-IT" sz="1150" b="1" dirty="0"/>
              <a:t>momento in cui il moribondo entra in coma, perché condizionati dalle proprie paure o dai propri pregiudizi</a:t>
            </a:r>
            <a:r>
              <a:rPr lang="it-IT" sz="1150" dirty="0"/>
              <a:t>: </a:t>
            </a:r>
            <a:endParaRPr lang="it-IT" sz="1150" dirty="0" smtClean="0"/>
          </a:p>
          <a:p>
            <a:pPr lvl="0"/>
            <a:r>
              <a:rPr lang="it-IT" sz="1150" dirty="0" smtClean="0"/>
              <a:t>«</a:t>
            </a:r>
            <a:r>
              <a:rPr lang="it-IT" sz="1150" i="1" dirty="0"/>
              <a:t>Padre, passi più tardi perché è ancora cosciente</a:t>
            </a:r>
            <a:r>
              <a:rPr lang="it-IT" sz="1150" dirty="0"/>
              <a:t>»; «</a:t>
            </a:r>
            <a:r>
              <a:rPr lang="it-IT" sz="1150" i="1" dirty="0"/>
              <a:t>Se la vede si spaventerà e penserà che non c'è più niente da fare</a:t>
            </a:r>
            <a:r>
              <a:rPr lang="it-IT" sz="1150" dirty="0" smtClean="0"/>
              <a:t>».</a:t>
            </a:r>
            <a:endParaRPr lang="it-IT" sz="1150" dirty="0"/>
          </a:p>
          <a:p>
            <a:pPr lvl="0"/>
            <a:r>
              <a:rPr lang="it-IT" sz="1150" b="1" dirty="0"/>
              <a:t>Contrastare i tentativi di chi muore di esprimere le «ultime volontà» colpevolizzandolo per il fatto stesso di avere questi pensieri</a:t>
            </a:r>
            <a:r>
              <a:rPr lang="it-IT" sz="1150" dirty="0"/>
              <a:t>: </a:t>
            </a:r>
            <a:endParaRPr lang="it-IT" sz="1150" dirty="0" smtClean="0"/>
          </a:p>
          <a:p>
            <a:pPr lvl="0"/>
            <a:r>
              <a:rPr lang="it-IT" sz="1150" dirty="0" smtClean="0"/>
              <a:t>«</a:t>
            </a:r>
            <a:r>
              <a:rPr lang="it-IT" sz="1150" i="1" dirty="0"/>
              <a:t>Non parlare più di questo argomento</a:t>
            </a:r>
            <a:r>
              <a:rPr lang="it-IT" sz="1150" dirty="0"/>
              <a:t>» ; «</a:t>
            </a:r>
            <a:r>
              <a:rPr lang="it-IT" sz="1150" i="1" dirty="0"/>
              <a:t>Non ti accorgi di quanto ci fai soffrire quando parli così</a:t>
            </a:r>
            <a:r>
              <a:rPr lang="it-IT" sz="1150" dirty="0"/>
              <a:t>» ;  </a:t>
            </a:r>
          </a:p>
          <a:p>
            <a:pPr lvl="0"/>
            <a:r>
              <a:rPr lang="it-IT" sz="1150" b="1" dirty="0"/>
              <a:t>Aver costante bisogno di dire o fare qualcosa attorno al </a:t>
            </a:r>
            <a:r>
              <a:rPr lang="it-IT" sz="1150" b="1" dirty="0" smtClean="0"/>
              <a:t>letto del morente</a:t>
            </a:r>
            <a:r>
              <a:rPr lang="it-IT" sz="1150" dirty="0" smtClean="0"/>
              <a:t>, </a:t>
            </a:r>
            <a:r>
              <a:rPr lang="it-IT" sz="1150" b="1" dirty="0"/>
              <a:t>per evitare il «vuoto del silenzio» o il senso di impotenza</a:t>
            </a:r>
            <a:r>
              <a:rPr lang="it-IT" sz="1150" dirty="0" smtClean="0"/>
              <a:t>.</a:t>
            </a:r>
            <a:endParaRPr lang="it-IT" sz="1150" dirty="0"/>
          </a:p>
          <a:p>
            <a:pPr lvl="0"/>
            <a:r>
              <a:rPr lang="it-IT" sz="1150" b="1" dirty="0"/>
              <a:t>Preparare il funerale </a:t>
            </a:r>
            <a:r>
              <a:rPr lang="it-IT" sz="1150" b="1" dirty="0" smtClean="0"/>
              <a:t>vicino al letto del morente </a:t>
            </a:r>
            <a:r>
              <a:rPr lang="it-IT" sz="1150" b="1" dirty="0"/>
              <a:t>in coma, ignari che è, spesso, in grado di sentire e registrare quanto sta accadendo attorno a </a:t>
            </a:r>
            <a:r>
              <a:rPr lang="it-IT" sz="1150" b="1" dirty="0" smtClean="0"/>
              <a:t>lui, anche </a:t>
            </a:r>
            <a:r>
              <a:rPr lang="it-IT" sz="1150" b="1" dirty="0"/>
              <a:t>se non è in grado di reagire</a:t>
            </a:r>
            <a:r>
              <a:rPr lang="it-IT" sz="1150" dirty="0"/>
              <a:t>. Non c'è l'urgenza di seppellire le persone prima che siano morte.</a:t>
            </a:r>
          </a:p>
        </p:txBody>
      </p:sp>
      <p:pic>
        <p:nvPicPr>
          <p:cNvPr id="5" name="Picture 2" descr="💔 Cuore Infranto Emoj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6006" y="2535893"/>
            <a:ext cx="1125637" cy="11256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Vettoriale Stock cuore spezzato riparato con cerotto disegno vettoriale |  Adobe Stock"/>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712" t="8000" r="9852" b="4363"/>
          <a:stretch/>
        </p:blipFill>
        <p:spPr bwMode="auto">
          <a:xfrm>
            <a:off x="6660232" y="2535893"/>
            <a:ext cx="1107279" cy="965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810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37778" y="160337"/>
            <a:ext cx="2057958" cy="6386364"/>
          </a:xfrm>
          <a:prstGeom prst="rect">
            <a:avLst/>
          </a:prstGeom>
          <a:ln w="3175">
            <a:solidFill>
              <a:schemeClr val="tx1"/>
            </a:solidFill>
          </a:ln>
        </p:spPr>
        <p:txBody>
          <a:bodyPr wrap="square">
            <a:spAutoFit/>
          </a:bodyPr>
          <a:lstStyle/>
          <a:p>
            <a:endParaRPr lang="it-IT" dirty="0"/>
          </a:p>
          <a:p>
            <a:r>
              <a:rPr lang="it-IT" sz="1600" b="1" dirty="0" smtClean="0"/>
              <a:t>Gli </a:t>
            </a:r>
            <a:r>
              <a:rPr lang="it-IT" sz="1600" b="1" dirty="0"/>
              <a:t>ultimi istanti </a:t>
            </a:r>
            <a:endParaRPr lang="it-IT" sz="1600" b="1" dirty="0" smtClean="0"/>
          </a:p>
          <a:p>
            <a:r>
              <a:rPr lang="it-IT" sz="1600" b="1" dirty="0" smtClean="0"/>
              <a:t>di </a:t>
            </a:r>
            <a:r>
              <a:rPr lang="it-IT" sz="1600" b="1" dirty="0"/>
              <a:t>vita di Cristo </a:t>
            </a:r>
            <a:endParaRPr lang="it-IT" sz="1600" b="1" dirty="0" smtClean="0"/>
          </a:p>
          <a:p>
            <a:r>
              <a:rPr lang="it-IT" sz="1600" b="1" dirty="0" smtClean="0"/>
              <a:t>sono </a:t>
            </a:r>
            <a:r>
              <a:rPr lang="it-IT" sz="1600" b="1" dirty="0"/>
              <a:t>scanditi </a:t>
            </a:r>
            <a:endParaRPr lang="it-IT" sz="1600" b="1" dirty="0" smtClean="0"/>
          </a:p>
          <a:p>
            <a:r>
              <a:rPr lang="it-IT" sz="1600" b="1" dirty="0" smtClean="0"/>
              <a:t>da </a:t>
            </a:r>
            <a:r>
              <a:rPr lang="it-IT" sz="1600" b="1" dirty="0"/>
              <a:t>sette </a:t>
            </a:r>
            <a:endParaRPr lang="it-IT" sz="1600" b="1" dirty="0" smtClean="0"/>
          </a:p>
          <a:p>
            <a:r>
              <a:rPr lang="it-IT" sz="1600" b="1" dirty="0" smtClean="0"/>
              <a:t>frasi </a:t>
            </a:r>
            <a:r>
              <a:rPr lang="it-IT" sz="1600" b="1" dirty="0"/>
              <a:t>brevissime </a:t>
            </a:r>
            <a:endParaRPr lang="it-IT" sz="1600" b="1" dirty="0" smtClean="0"/>
          </a:p>
          <a:p>
            <a:endParaRPr lang="it-IT" sz="1700" b="1" dirty="0" smtClean="0"/>
          </a:p>
          <a:p>
            <a:endParaRPr lang="it-IT" sz="1700" b="1" dirty="0"/>
          </a:p>
          <a:p>
            <a:endParaRPr lang="it-IT" sz="1700" b="1" dirty="0" smtClean="0"/>
          </a:p>
          <a:p>
            <a:endParaRPr lang="it-IT" sz="1700" b="1" dirty="0"/>
          </a:p>
          <a:p>
            <a:endParaRPr lang="it-IT" sz="1700" b="1" dirty="0" smtClean="0"/>
          </a:p>
          <a:p>
            <a:endParaRPr lang="it-IT" sz="1700" b="1" dirty="0"/>
          </a:p>
          <a:p>
            <a:endParaRPr lang="it-IT" sz="1700" b="1" dirty="0" smtClean="0"/>
          </a:p>
          <a:p>
            <a:endParaRPr lang="it-IT" sz="1700" b="1" dirty="0"/>
          </a:p>
          <a:p>
            <a:endParaRPr lang="it-IT" sz="1700" b="1" dirty="0" smtClean="0"/>
          </a:p>
          <a:p>
            <a:endParaRPr lang="it-IT" sz="1700" b="1" dirty="0"/>
          </a:p>
          <a:p>
            <a:endParaRPr lang="it-IT" sz="1700" b="1" dirty="0" smtClean="0"/>
          </a:p>
          <a:p>
            <a:endParaRPr lang="it-IT" sz="1700" b="1" dirty="0" smtClean="0"/>
          </a:p>
          <a:p>
            <a:r>
              <a:rPr lang="it-IT" sz="1600" b="1" dirty="0" smtClean="0"/>
              <a:t>che </a:t>
            </a:r>
            <a:r>
              <a:rPr lang="it-IT" sz="1600" b="1" dirty="0"/>
              <a:t>ci interrogano </a:t>
            </a:r>
            <a:endParaRPr lang="it-IT" sz="1600" b="1" dirty="0" smtClean="0"/>
          </a:p>
          <a:p>
            <a:r>
              <a:rPr lang="it-IT" sz="1600" b="1" dirty="0" smtClean="0"/>
              <a:t>sul </a:t>
            </a:r>
            <a:r>
              <a:rPr lang="it-IT" sz="1600" b="1" dirty="0"/>
              <a:t>mistero universale </a:t>
            </a:r>
            <a:endParaRPr lang="it-IT" sz="1600" b="1" dirty="0" smtClean="0"/>
          </a:p>
          <a:p>
            <a:r>
              <a:rPr lang="it-IT" sz="1600" b="1" dirty="0" smtClean="0"/>
              <a:t>dell’esistere</a:t>
            </a:r>
            <a:r>
              <a:rPr lang="it-IT" sz="1600" b="1" dirty="0"/>
              <a:t>, </a:t>
            </a:r>
            <a:endParaRPr lang="it-IT" sz="1600" b="1" dirty="0" smtClean="0"/>
          </a:p>
          <a:p>
            <a:r>
              <a:rPr lang="it-IT" sz="1600" b="1" dirty="0" smtClean="0"/>
              <a:t>del </a:t>
            </a:r>
            <a:r>
              <a:rPr lang="it-IT" sz="1600" b="1" dirty="0"/>
              <a:t>soffrire, </a:t>
            </a:r>
            <a:endParaRPr lang="it-IT" sz="1600" b="1" dirty="0" smtClean="0"/>
          </a:p>
          <a:p>
            <a:r>
              <a:rPr lang="it-IT" sz="1600" b="1" dirty="0" smtClean="0"/>
              <a:t>del </a:t>
            </a:r>
            <a:r>
              <a:rPr lang="it-IT" sz="1600" b="1" dirty="0"/>
              <a:t>morire </a:t>
            </a:r>
            <a:endParaRPr lang="it-IT" sz="1600" b="1" dirty="0" smtClean="0"/>
          </a:p>
          <a:p>
            <a:r>
              <a:rPr lang="it-IT" sz="1600" b="1" dirty="0" smtClean="0"/>
              <a:t>e </a:t>
            </a:r>
            <a:r>
              <a:rPr lang="it-IT" sz="1600" b="1" dirty="0"/>
              <a:t>di come sperare</a:t>
            </a:r>
          </a:p>
        </p:txBody>
      </p:sp>
      <p:sp>
        <p:nvSpPr>
          <p:cNvPr id="6" name="AutoShape 2" descr="Crocifisso con volto di Gesù Cristo pirografia su legno / | Etsy Ital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 name="AutoShape 4" descr="Crocifisso con volto di Gesù Cristo  pirografia su legno / immagine 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031" name="Picture 7"/>
          <p:cNvPicPr>
            <a:picLocks noChangeAspect="1" noChangeArrowheads="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17618" y="2018218"/>
            <a:ext cx="1498278" cy="23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ttangolo 17"/>
          <p:cNvSpPr/>
          <p:nvPr/>
        </p:nvSpPr>
        <p:spPr>
          <a:xfrm>
            <a:off x="2339752" y="160338"/>
            <a:ext cx="6552728" cy="6617196"/>
          </a:xfrm>
          <a:prstGeom prst="rect">
            <a:avLst/>
          </a:prstGeom>
          <a:solidFill>
            <a:schemeClr val="bg1"/>
          </a:solidFill>
        </p:spPr>
        <p:txBody>
          <a:bodyPr wrap="square">
            <a:spAutoFit/>
          </a:bodyPr>
          <a:lstStyle/>
          <a:p>
            <a:pPr marL="228600" indent="-228600" algn="just">
              <a:buSzPct val="130000"/>
              <a:buFont typeface="+mj-lt"/>
              <a:buAutoNum type="arabicPeriod"/>
            </a:pPr>
            <a:r>
              <a:rPr lang="it-IT" sz="1150" dirty="0" smtClean="0">
                <a:latin typeface="Arial" panose="020B0604020202020204" pitchFamily="34" charset="0"/>
                <a:cs typeface="Arial" panose="020B0604020202020204" pitchFamily="34" charset="0"/>
              </a:rPr>
              <a:t> </a:t>
            </a:r>
            <a:r>
              <a:rPr lang="it-IT" sz="1150" b="1" u="sng" dirty="0" smtClean="0">
                <a:latin typeface="Arial" panose="020B0604020202020204" pitchFamily="34" charset="0"/>
                <a:cs typeface="Arial" panose="020B0604020202020204" pitchFamily="34" charset="0"/>
              </a:rPr>
              <a:t>Padre</a:t>
            </a:r>
            <a:r>
              <a:rPr lang="it-IT" sz="1150" b="1" u="sng" dirty="0">
                <a:latin typeface="Arial" panose="020B0604020202020204" pitchFamily="34" charset="0"/>
                <a:cs typeface="Arial" panose="020B0604020202020204" pitchFamily="34" charset="0"/>
              </a:rPr>
              <a:t>, perdona loro, perché non sanno quello che fanno</a:t>
            </a:r>
            <a:r>
              <a:rPr lang="it-IT" sz="1150" b="1" dirty="0">
                <a:latin typeface="Arial" panose="020B0604020202020204" pitchFamily="34" charset="0"/>
                <a:cs typeface="Arial" panose="020B0604020202020204" pitchFamily="34" charset="0"/>
              </a:rPr>
              <a:t> </a:t>
            </a:r>
            <a:r>
              <a:rPr lang="it-IT" sz="1150" dirty="0">
                <a:latin typeface="Arial" panose="020B0604020202020204" pitchFamily="34" charset="0"/>
                <a:cs typeface="Arial" panose="020B0604020202020204" pitchFamily="34" charset="0"/>
              </a:rPr>
              <a:t>Gesù aveva </a:t>
            </a:r>
            <a:r>
              <a:rPr lang="it-IT" sz="1150" dirty="0" smtClean="0">
                <a:latin typeface="Arial" panose="020B0604020202020204" pitchFamily="34" charset="0"/>
                <a:cs typeface="Arial" panose="020B0604020202020204" pitchFamily="34" charset="0"/>
              </a:rPr>
              <a:t>detto: Diventate </a:t>
            </a:r>
            <a:r>
              <a:rPr lang="it-IT" sz="1150" dirty="0">
                <a:latin typeface="Arial" panose="020B0604020202020204" pitchFamily="34" charset="0"/>
                <a:cs typeface="Arial" panose="020B0604020202020204" pitchFamily="34" charset="0"/>
              </a:rPr>
              <a:t>misericordiosi come il Padre - anzi, materni come il Padre. </a:t>
            </a:r>
            <a:r>
              <a:rPr lang="it-IT" sz="1150" dirty="0" smtClean="0">
                <a:latin typeface="Arial" panose="020B0604020202020204" pitchFamily="34" charset="0"/>
                <a:cs typeface="Arial" panose="020B0604020202020204" pitchFamily="34" charset="0"/>
              </a:rPr>
              <a:t>Dio è Padre e Madre</a:t>
            </a:r>
            <a:r>
              <a:rPr lang="it-IT" sz="1150" dirty="0">
                <a:latin typeface="Arial" panose="020B0604020202020204" pitchFamily="34" charset="0"/>
                <a:cs typeface="Arial" panose="020B0604020202020204" pitchFamily="34" charset="0"/>
              </a:rPr>
              <a:t>, che ama </a:t>
            </a:r>
            <a:r>
              <a:rPr lang="it-IT" sz="1150" dirty="0" smtClean="0">
                <a:latin typeface="Arial" panose="020B0604020202020204" pitchFamily="34" charset="0"/>
                <a:cs typeface="Arial" panose="020B0604020202020204" pitchFamily="34" charset="0"/>
              </a:rPr>
              <a:t>sempre la persona per quello che è </a:t>
            </a:r>
            <a:r>
              <a:rPr lang="it-IT" sz="1150" dirty="0">
                <a:latin typeface="Arial" panose="020B0604020202020204" pitchFamily="34" charset="0"/>
                <a:cs typeface="Arial" panose="020B0604020202020204" pitchFamily="34" charset="0"/>
              </a:rPr>
              <a:t>E più il figlio è </a:t>
            </a:r>
            <a:r>
              <a:rPr lang="it-IT" sz="1150" dirty="0" smtClean="0">
                <a:latin typeface="Arial" panose="020B0604020202020204" pitchFamily="34" charset="0"/>
                <a:cs typeface="Arial" panose="020B0604020202020204" pitchFamily="34" charset="0"/>
              </a:rPr>
              <a:t>disgraziato più </a:t>
            </a:r>
            <a:r>
              <a:rPr lang="it-IT" sz="1150" dirty="0">
                <a:latin typeface="Arial" panose="020B0604020202020204" pitchFamily="34" charset="0"/>
                <a:cs typeface="Arial" panose="020B0604020202020204" pitchFamily="34" charset="0"/>
              </a:rPr>
              <a:t>lo ama. Gesù perdona </a:t>
            </a:r>
            <a:r>
              <a:rPr lang="it-IT" sz="1150" dirty="0" smtClean="0">
                <a:latin typeface="Arial" panose="020B0604020202020204" pitchFamily="34" charset="0"/>
                <a:cs typeface="Arial" panose="020B0604020202020204" pitchFamily="34" charset="0"/>
              </a:rPr>
              <a:t>e </a:t>
            </a:r>
            <a:r>
              <a:rPr lang="it-IT" sz="1150" dirty="0">
                <a:latin typeface="Arial" panose="020B0604020202020204" pitchFamily="34" charset="0"/>
                <a:cs typeface="Arial" panose="020B0604020202020204" pitchFamily="34" charset="0"/>
              </a:rPr>
              <a:t>in questo perdono Lui rivela chi è </a:t>
            </a:r>
            <a:r>
              <a:rPr lang="it-IT" sz="1150" dirty="0" smtClean="0">
                <a:latin typeface="Arial" panose="020B0604020202020204" pitchFamily="34" charset="0"/>
                <a:cs typeface="Arial" panose="020B0604020202020204" pitchFamily="34" charset="0"/>
              </a:rPr>
              <a:t>Dio. Gesù uomo-Dio è </a:t>
            </a:r>
            <a:r>
              <a:rPr lang="it-IT" sz="1150" dirty="0">
                <a:latin typeface="Arial" panose="020B0604020202020204" pitchFamily="34" charset="0"/>
                <a:cs typeface="Arial" panose="020B0604020202020204" pitchFamily="34" charset="0"/>
              </a:rPr>
              <a:t>uno che sempre accoglie e </a:t>
            </a:r>
            <a:r>
              <a:rPr lang="it-IT" sz="1150" dirty="0" smtClean="0">
                <a:latin typeface="Arial" panose="020B0604020202020204" pitchFamily="34" charset="0"/>
                <a:cs typeface="Arial" panose="020B0604020202020204" pitchFamily="34" charset="0"/>
              </a:rPr>
              <a:t>perdona.</a:t>
            </a:r>
          </a:p>
          <a:p>
            <a:pPr marL="228600" indent="-228600" algn="just">
              <a:buFont typeface="+mj-lt"/>
              <a:buAutoNum type="arabicPeriod"/>
            </a:pPr>
            <a:endParaRPr lang="it-IT" sz="1200" dirty="0">
              <a:latin typeface="Arial" panose="020B0604020202020204" pitchFamily="34" charset="0"/>
              <a:cs typeface="Arial" panose="020B0604020202020204" pitchFamily="34" charset="0"/>
            </a:endParaRPr>
          </a:p>
          <a:p>
            <a:pPr marL="228600" indent="-228600" algn="just">
              <a:buSzPct val="130000"/>
              <a:buFont typeface="+mj-lt"/>
              <a:buAutoNum type="arabicPeriod"/>
            </a:pPr>
            <a:r>
              <a:rPr lang="it-IT" sz="1150" dirty="0" smtClean="0">
                <a:latin typeface="Arial" panose="020B0604020202020204" pitchFamily="34" charset="0"/>
                <a:cs typeface="Arial" panose="020B0604020202020204" pitchFamily="34" charset="0"/>
              </a:rPr>
              <a:t>Qualunque </a:t>
            </a:r>
            <a:r>
              <a:rPr lang="it-IT" sz="1150" dirty="0">
                <a:latin typeface="Arial" panose="020B0604020202020204" pitchFamily="34" charset="0"/>
                <a:cs typeface="Arial" panose="020B0604020202020204" pitchFamily="34" charset="0"/>
              </a:rPr>
              <a:t>sia la </a:t>
            </a:r>
            <a:r>
              <a:rPr lang="it-IT" sz="1150" dirty="0" smtClean="0">
                <a:latin typeface="Arial" panose="020B0604020202020204" pitchFamily="34" charset="0"/>
                <a:cs typeface="Arial" panose="020B0604020202020204" pitchFamily="34" charset="0"/>
              </a:rPr>
              <a:t>tua morte</a:t>
            </a:r>
            <a:r>
              <a:rPr lang="it-IT" sz="1150" dirty="0">
                <a:latin typeface="Arial" panose="020B0604020202020204" pitchFamily="34" charset="0"/>
                <a:cs typeface="Arial" panose="020B0604020202020204" pitchFamily="34" charset="0"/>
              </a:rPr>
              <a:t>, anche da delinquente, non sei abbandonato Dio è lì con </a:t>
            </a:r>
            <a:r>
              <a:rPr lang="it-IT" sz="1150" dirty="0" smtClean="0">
                <a:latin typeface="Arial" panose="020B0604020202020204" pitchFamily="34" charset="0"/>
                <a:cs typeface="Arial" panose="020B0604020202020204" pitchFamily="34" charset="0"/>
              </a:rPr>
              <a:t>te</a:t>
            </a:r>
            <a:r>
              <a:rPr lang="it-IT" sz="1150" dirty="0">
                <a:latin typeface="Arial" panose="020B0604020202020204" pitchFamily="34" charset="0"/>
                <a:cs typeface="Arial" panose="020B0604020202020204" pitchFamily="34" charset="0"/>
              </a:rPr>
              <a:t>. Ed è </a:t>
            </a:r>
            <a:r>
              <a:rPr lang="it-IT" sz="1150" dirty="0" smtClean="0">
                <a:latin typeface="Arial" panose="020B0604020202020204" pitchFamily="34" charset="0"/>
                <a:cs typeface="Arial" panose="020B0604020202020204" pitchFamily="34" charset="0"/>
              </a:rPr>
              <a:t>ciò che comprende il </a:t>
            </a:r>
            <a:r>
              <a:rPr lang="it-IT" sz="1150" dirty="0">
                <a:latin typeface="Arial" panose="020B0604020202020204" pitchFamily="34" charset="0"/>
                <a:cs typeface="Arial" panose="020B0604020202020204" pitchFamily="34" charset="0"/>
              </a:rPr>
              <a:t>secondo malfattore crocifisso con Gesù. Dio è uno condannato alla stessa pena. Perché </a:t>
            </a:r>
            <a:r>
              <a:rPr lang="it-IT" sz="1150" dirty="0" smtClean="0">
                <a:latin typeface="Arial" panose="020B0604020202020204" pitchFamily="34" charset="0"/>
                <a:cs typeface="Arial" panose="020B0604020202020204" pitchFamily="34" charset="0"/>
              </a:rPr>
              <a:t>Dio è </a:t>
            </a:r>
            <a:r>
              <a:rPr lang="it-IT" sz="1150" dirty="0">
                <a:latin typeface="Arial" panose="020B0604020202020204" pitchFamily="34" charset="0"/>
                <a:cs typeface="Arial" panose="020B0604020202020204" pitchFamily="34" charset="0"/>
              </a:rPr>
              <a:t>qui? È qui per stare con me. Gesù risponde </a:t>
            </a:r>
            <a:r>
              <a:rPr lang="it-IT" sz="1150" b="1" u="sng" dirty="0">
                <a:latin typeface="Arial" panose="020B0604020202020204" pitchFamily="34" charset="0"/>
                <a:cs typeface="Arial" panose="020B0604020202020204" pitchFamily="34" charset="0"/>
              </a:rPr>
              <a:t>Oggi sarai con me nel paradiso</a:t>
            </a:r>
            <a:r>
              <a:rPr lang="it-IT" sz="1150" dirty="0">
                <a:latin typeface="Arial" panose="020B0604020202020204" pitchFamily="34" charset="0"/>
                <a:cs typeface="Arial" panose="020B0604020202020204" pitchFamily="34" charset="0"/>
              </a:rPr>
              <a:t>. La morte non è la parola definitiva, ma è già rotta da questo mio essere con te. E tu sarai con me: allora la morte diventa compagnia, non più solitudine, separazione, </a:t>
            </a:r>
            <a:r>
              <a:rPr lang="it-IT" sz="1150" dirty="0" smtClean="0">
                <a:latin typeface="Arial" panose="020B0604020202020204" pitchFamily="34" charset="0"/>
                <a:cs typeface="Arial" panose="020B0604020202020204" pitchFamily="34" charset="0"/>
              </a:rPr>
              <a:t>divisione.</a:t>
            </a:r>
          </a:p>
          <a:p>
            <a:pPr marL="228600" indent="-228600" algn="just">
              <a:buFont typeface="+mj-lt"/>
              <a:buAutoNum type="arabicPeriod"/>
            </a:pPr>
            <a:endParaRPr lang="it-IT" sz="1200" dirty="0" smtClean="0">
              <a:latin typeface="Arial" panose="020B0604020202020204" pitchFamily="34" charset="0"/>
              <a:cs typeface="Arial" panose="020B0604020202020204" pitchFamily="34" charset="0"/>
            </a:endParaRPr>
          </a:p>
          <a:p>
            <a:pPr marL="228600" indent="-228600" algn="just">
              <a:buSzPct val="130000"/>
              <a:buFont typeface="+mj-lt"/>
              <a:buAutoNum type="arabicPeriod"/>
            </a:pPr>
            <a:r>
              <a:rPr lang="it-IT" sz="1150" dirty="0">
                <a:latin typeface="Arial" panose="020B0604020202020204" pitchFamily="34" charset="0"/>
                <a:cs typeface="Arial" panose="020B0604020202020204" pitchFamily="34" charset="0"/>
              </a:rPr>
              <a:t>Gesù è attivo anche nella morte. Non è oggetto di compassione, è soggetto di compassione; invece di preoccuparsi per sé si preoccupa per chi gli è vicino. </a:t>
            </a:r>
            <a:r>
              <a:rPr lang="it-IT" sz="1150" b="1" u="sng" dirty="0" smtClean="0">
                <a:latin typeface="Arial" panose="020B0604020202020204" pitchFamily="34" charset="0"/>
                <a:cs typeface="Arial" panose="020B0604020202020204" pitchFamily="34" charset="0"/>
              </a:rPr>
              <a:t>Ecco </a:t>
            </a:r>
            <a:r>
              <a:rPr lang="it-IT" sz="1150" b="1" u="sng" dirty="0">
                <a:latin typeface="Arial" panose="020B0604020202020204" pitchFamily="34" charset="0"/>
                <a:cs typeface="Arial" panose="020B0604020202020204" pitchFamily="34" charset="0"/>
              </a:rPr>
              <a:t>tuo figlio… Ecco tua Madre…</a:t>
            </a:r>
            <a:r>
              <a:rPr lang="it-IT" sz="1150" b="1" dirty="0">
                <a:latin typeface="Arial" panose="020B0604020202020204" pitchFamily="34" charset="0"/>
                <a:cs typeface="Arial" panose="020B0604020202020204" pitchFamily="34" charset="0"/>
              </a:rPr>
              <a:t> </a:t>
            </a:r>
            <a:r>
              <a:rPr lang="it-IT" sz="1150" dirty="0">
                <a:latin typeface="Arial" panose="020B0604020202020204" pitchFamily="34" charset="0"/>
                <a:cs typeface="Arial" panose="020B0604020202020204" pitchFamily="34" charset="0"/>
              </a:rPr>
              <a:t>Gesù affidando la madre al discepolo e il discepolo alla madre, affida l’amore amante all’amore amato e viceversa, in modo che c’è sulla terra, per la prima volta, l’amore corrisposto. E l’amore corrisposto è lo Spirito Santo, è la vita di Dio, è ciò che tiene in piedi tutto l’universo e quindi tutto si compie in questo affidamento. Finalmente c’è Dio sulla terra, dove c’è chi ama e chi è amato che rispondono ambedue all’amore. </a:t>
            </a:r>
          </a:p>
          <a:p>
            <a:pPr marL="228600" indent="-228600" algn="just">
              <a:buFont typeface="+mj-lt"/>
              <a:buAutoNum type="arabicPeriod"/>
            </a:pPr>
            <a:endParaRPr lang="it-IT" sz="1200" b="1" u="sng" dirty="0" smtClean="0">
              <a:latin typeface="Arial" panose="020B0604020202020204" pitchFamily="34" charset="0"/>
              <a:cs typeface="Arial" panose="020B0604020202020204" pitchFamily="34" charset="0"/>
            </a:endParaRPr>
          </a:p>
          <a:p>
            <a:pPr marL="228600" indent="-228600" algn="just">
              <a:buSzPct val="130000"/>
              <a:buFont typeface="+mj-lt"/>
              <a:buAutoNum type="arabicPeriod"/>
            </a:pPr>
            <a:r>
              <a:rPr lang="it-IT" sz="1150" dirty="0" smtClean="0">
                <a:latin typeface="Arial" panose="020B0604020202020204" pitchFamily="34" charset="0"/>
                <a:cs typeface="Arial" panose="020B0604020202020204" pitchFamily="34" charset="0"/>
              </a:rPr>
              <a:t> </a:t>
            </a:r>
            <a:r>
              <a:rPr lang="it-IT" sz="1150" b="1" u="sng" dirty="0" smtClean="0">
                <a:latin typeface="Arial" panose="020B0604020202020204" pitchFamily="34" charset="0"/>
                <a:cs typeface="Arial" panose="020B0604020202020204" pitchFamily="34" charset="0"/>
              </a:rPr>
              <a:t>Dio </a:t>
            </a:r>
            <a:r>
              <a:rPr lang="it-IT" sz="1150" b="1" u="sng" dirty="0">
                <a:latin typeface="Arial" panose="020B0604020202020204" pitchFamily="34" charset="0"/>
                <a:cs typeface="Arial" panose="020B0604020202020204" pitchFamily="34" charset="0"/>
              </a:rPr>
              <a:t>mio perché mi hai abbandonato</a:t>
            </a:r>
            <a:r>
              <a:rPr lang="it-IT" sz="1150" dirty="0">
                <a:latin typeface="Arial" panose="020B0604020202020204" pitchFamily="34" charset="0"/>
                <a:cs typeface="Arial" panose="020B0604020202020204" pitchFamily="34" charset="0"/>
              </a:rPr>
              <a:t> Gesù </a:t>
            </a:r>
            <a:r>
              <a:rPr lang="it-IT" sz="1150" dirty="0" smtClean="0">
                <a:latin typeface="Arial" panose="020B0604020202020204" pitchFamily="34" charset="0"/>
                <a:cs typeface="Arial" panose="020B0604020202020204" pitchFamily="34" charset="0"/>
              </a:rPr>
              <a:t>che è colui </a:t>
            </a:r>
            <a:r>
              <a:rPr lang="it-IT" sz="1150" dirty="0">
                <a:latin typeface="Arial" panose="020B0604020202020204" pitchFamily="34" charset="0"/>
                <a:cs typeface="Arial" panose="020B0604020202020204" pitchFamily="34" charset="0"/>
              </a:rPr>
              <a:t>che non conobbe peccato si è fatto peccato perché ogni abbandono di Dio che vuol dire il nulla, il caos, la cosa peggiore, non sia più abbandonato da </a:t>
            </a:r>
            <a:r>
              <a:rPr lang="it-IT" sz="1150" dirty="0" smtClean="0">
                <a:latin typeface="Arial" panose="020B0604020202020204" pitchFamily="34" charset="0"/>
                <a:cs typeface="Arial" panose="020B0604020202020204" pitchFamily="34" charset="0"/>
              </a:rPr>
              <a:t>Dio. Il </a:t>
            </a:r>
            <a:r>
              <a:rPr lang="it-IT" sz="1150" dirty="0">
                <a:latin typeface="Arial" panose="020B0604020202020204" pitchFamily="34" charset="0"/>
                <a:cs typeface="Arial" panose="020B0604020202020204" pitchFamily="34" charset="0"/>
              </a:rPr>
              <a:t>grido di Gesù raccoglie ogni grido che va verso Dio da parte di ogni </a:t>
            </a:r>
            <a:r>
              <a:rPr lang="it-IT" sz="1150" dirty="0" smtClean="0">
                <a:latin typeface="Arial" panose="020B0604020202020204" pitchFamily="34" charset="0"/>
                <a:cs typeface="Arial" panose="020B0604020202020204" pitchFamily="34" charset="0"/>
              </a:rPr>
              <a:t>donna e uomo.</a:t>
            </a:r>
            <a:endParaRPr lang="it-IT" sz="1150" dirty="0">
              <a:latin typeface="Arial" panose="020B0604020202020204" pitchFamily="34" charset="0"/>
              <a:cs typeface="Arial" panose="020B0604020202020204" pitchFamily="34" charset="0"/>
            </a:endParaRPr>
          </a:p>
          <a:p>
            <a:pPr marL="228600" indent="-228600" algn="just">
              <a:buFont typeface="+mj-lt"/>
              <a:buAutoNum type="arabicPeriod"/>
            </a:pPr>
            <a:endParaRPr lang="it-IT" sz="1200" dirty="0" smtClean="0">
              <a:latin typeface="Arial" panose="020B0604020202020204" pitchFamily="34" charset="0"/>
              <a:cs typeface="Arial" panose="020B0604020202020204" pitchFamily="34" charset="0"/>
            </a:endParaRPr>
          </a:p>
          <a:p>
            <a:pPr marL="228600" indent="-228600" algn="just">
              <a:buSzPct val="130000"/>
              <a:buFont typeface="+mj-lt"/>
              <a:buAutoNum type="arabicPeriod"/>
            </a:pPr>
            <a:r>
              <a:rPr lang="it-IT" sz="1150" dirty="0" smtClean="0">
                <a:latin typeface="Arial" panose="020B0604020202020204" pitchFamily="34" charset="0"/>
                <a:cs typeface="Arial" panose="020B0604020202020204" pitchFamily="34" charset="0"/>
              </a:rPr>
              <a:t> </a:t>
            </a:r>
            <a:r>
              <a:rPr lang="it-IT" sz="1150" b="1" u="sng" dirty="0" smtClean="0">
                <a:latin typeface="Arial" panose="020B0604020202020204" pitchFamily="34" charset="0"/>
                <a:cs typeface="Arial" panose="020B0604020202020204" pitchFamily="34" charset="0"/>
              </a:rPr>
              <a:t>Ho </a:t>
            </a:r>
            <a:r>
              <a:rPr lang="it-IT" sz="1150" b="1" u="sng" dirty="0">
                <a:latin typeface="Arial" panose="020B0604020202020204" pitchFamily="34" charset="0"/>
                <a:cs typeface="Arial" panose="020B0604020202020204" pitchFamily="34" charset="0"/>
              </a:rPr>
              <a:t>sete</a:t>
            </a:r>
            <a:r>
              <a:rPr lang="it-IT" sz="1150" dirty="0">
                <a:latin typeface="Arial" panose="020B0604020202020204" pitchFamily="34" charset="0"/>
                <a:cs typeface="Arial" panose="020B0604020202020204" pitchFamily="34" charset="0"/>
              </a:rPr>
              <a:t> </a:t>
            </a:r>
            <a:r>
              <a:rPr lang="it-IT" sz="1150" dirty="0" smtClean="0">
                <a:latin typeface="Arial" panose="020B0604020202020204" pitchFamily="34" charset="0"/>
                <a:cs typeface="Arial" panose="020B0604020202020204" pitchFamily="34" charset="0"/>
              </a:rPr>
              <a:t>La </a:t>
            </a:r>
            <a:r>
              <a:rPr lang="it-IT" sz="1150" dirty="0">
                <a:latin typeface="Arial" panose="020B0604020202020204" pitchFamily="34" charset="0"/>
                <a:cs typeface="Arial" panose="020B0604020202020204" pitchFamily="34" charset="0"/>
              </a:rPr>
              <a:t>sete </a:t>
            </a:r>
            <a:r>
              <a:rPr lang="it-IT" sz="1150" dirty="0" smtClean="0">
                <a:latin typeface="Arial" panose="020B0604020202020204" pitchFamily="34" charset="0"/>
                <a:cs typeface="Arial" panose="020B0604020202020204" pitchFamily="34" charset="0"/>
              </a:rPr>
              <a:t>di Gesù è </a:t>
            </a:r>
            <a:r>
              <a:rPr lang="it-IT" sz="1150" dirty="0">
                <a:latin typeface="Arial" panose="020B0604020202020204" pitchFamily="34" charset="0"/>
                <a:cs typeface="Arial" panose="020B0604020202020204" pitchFamily="34" charset="0"/>
              </a:rPr>
              <a:t>la sete stessa di </a:t>
            </a:r>
            <a:r>
              <a:rPr lang="it-IT" sz="1150" dirty="0" smtClean="0">
                <a:latin typeface="Arial" panose="020B0604020202020204" pitchFamily="34" charset="0"/>
                <a:cs typeface="Arial" panose="020B0604020202020204" pitchFamily="34" charset="0"/>
              </a:rPr>
              <a:t>Dio </a:t>
            </a:r>
            <a:r>
              <a:rPr lang="it-IT" sz="1150" dirty="0">
                <a:latin typeface="Arial" panose="020B0604020202020204" pitchFamily="34" charset="0"/>
                <a:cs typeface="Arial" panose="020B0604020202020204" pitchFamily="34" charset="0"/>
              </a:rPr>
              <a:t>che è amore, ha sete di comunicare il suo amore a tutti, ha sete di dare l’acqua dello Spirito, ha sete di dare la vita, ha sete di amare sino all’estremo limite</a:t>
            </a:r>
            <a:r>
              <a:rPr lang="it-IT" sz="1150" dirty="0" smtClean="0">
                <a:latin typeface="Arial" panose="020B0604020202020204" pitchFamily="34" charset="0"/>
                <a:cs typeface="Arial" panose="020B0604020202020204" pitchFamily="34" charset="0"/>
              </a:rPr>
              <a:t>.</a:t>
            </a:r>
          </a:p>
          <a:p>
            <a:pPr marL="228600" indent="-228600" algn="just">
              <a:buFont typeface="+mj-lt"/>
              <a:buAutoNum type="arabicPeriod"/>
            </a:pPr>
            <a:endParaRPr lang="it-IT" sz="1200" dirty="0">
              <a:latin typeface="Arial" panose="020B0604020202020204" pitchFamily="34" charset="0"/>
              <a:cs typeface="Arial" panose="020B0604020202020204" pitchFamily="34" charset="0"/>
            </a:endParaRPr>
          </a:p>
          <a:p>
            <a:pPr marL="228600" indent="-228600" algn="just">
              <a:buSzPct val="130000"/>
              <a:buFont typeface="+mj-lt"/>
              <a:buAutoNum type="arabicPeriod"/>
            </a:pPr>
            <a:r>
              <a:rPr lang="it-IT" sz="1150" dirty="0" smtClean="0">
                <a:latin typeface="Arial" panose="020B0604020202020204" pitchFamily="34" charset="0"/>
                <a:cs typeface="Arial" panose="020B0604020202020204" pitchFamily="34" charset="0"/>
              </a:rPr>
              <a:t> </a:t>
            </a:r>
            <a:r>
              <a:rPr lang="it-IT" sz="1150" b="1" u="sng" dirty="0" smtClean="0">
                <a:latin typeface="Arial" panose="020B0604020202020204" pitchFamily="34" charset="0"/>
                <a:cs typeface="Arial" panose="020B0604020202020204" pitchFamily="34" charset="0"/>
              </a:rPr>
              <a:t>Tutto è </a:t>
            </a:r>
            <a:r>
              <a:rPr lang="it-IT" sz="1150" b="1" u="sng" dirty="0">
                <a:latin typeface="Arial" panose="020B0604020202020204" pitchFamily="34" charset="0"/>
                <a:cs typeface="Arial" panose="020B0604020202020204" pitchFamily="34" charset="0"/>
              </a:rPr>
              <a:t>compiuto</a:t>
            </a:r>
            <a:r>
              <a:rPr lang="it-IT" sz="1150" dirty="0">
                <a:latin typeface="Arial" panose="020B0604020202020204" pitchFamily="34" charset="0"/>
                <a:cs typeface="Arial" panose="020B0604020202020204" pitchFamily="34" charset="0"/>
              </a:rPr>
              <a:t>. Dio </a:t>
            </a:r>
            <a:r>
              <a:rPr lang="it-IT" sz="1150" dirty="0" smtClean="0">
                <a:latin typeface="Arial" panose="020B0604020202020204" pitchFamily="34" charset="0"/>
                <a:cs typeface="Arial" panose="020B0604020202020204" pitchFamily="34" charset="0"/>
              </a:rPr>
              <a:t>dà tutto </a:t>
            </a:r>
            <a:r>
              <a:rPr lang="it-IT" sz="1150" dirty="0">
                <a:latin typeface="Arial" panose="020B0604020202020204" pitchFamily="34" charset="0"/>
                <a:cs typeface="Arial" panose="020B0604020202020204" pitchFamily="34" charset="0"/>
              </a:rPr>
              <a:t>se stesso. È come dire: la porta </a:t>
            </a:r>
            <a:r>
              <a:rPr lang="it-IT" sz="1150" dirty="0" smtClean="0">
                <a:latin typeface="Arial" panose="020B0604020202020204" pitchFamily="34" charset="0"/>
                <a:cs typeface="Arial" panose="020B0604020202020204" pitchFamily="34" charset="0"/>
              </a:rPr>
              <a:t>del </a:t>
            </a:r>
            <a:r>
              <a:rPr lang="it-IT" sz="1150" dirty="0">
                <a:latin typeface="Arial" panose="020B0604020202020204" pitchFamily="34" charset="0"/>
                <a:cs typeface="Arial" panose="020B0604020202020204" pitchFamily="34" charset="0"/>
              </a:rPr>
              <a:t>cielo è aperta, resta sempre aperta</a:t>
            </a:r>
            <a:r>
              <a:rPr lang="it-IT" sz="1150" dirty="0" smtClean="0">
                <a:latin typeface="Arial" panose="020B0604020202020204" pitchFamily="34" charset="0"/>
                <a:cs typeface="Arial" panose="020B0604020202020204" pitchFamily="34" charset="0"/>
              </a:rPr>
              <a:t>.</a:t>
            </a:r>
          </a:p>
          <a:p>
            <a:pPr marL="228600" indent="-228600" algn="just">
              <a:buFont typeface="+mj-lt"/>
              <a:buAutoNum type="arabicPeriod"/>
            </a:pPr>
            <a:endParaRPr lang="it-IT" sz="1200" dirty="0">
              <a:latin typeface="Arial" panose="020B0604020202020204" pitchFamily="34" charset="0"/>
              <a:cs typeface="Arial" panose="020B0604020202020204" pitchFamily="34" charset="0"/>
            </a:endParaRPr>
          </a:p>
          <a:p>
            <a:pPr marL="228600" indent="-228600" algn="just">
              <a:buSzPct val="130000"/>
              <a:buFont typeface="+mj-lt"/>
              <a:buAutoNum type="arabicPeriod"/>
            </a:pPr>
            <a:r>
              <a:rPr lang="it-IT" sz="1150" dirty="0" smtClean="0">
                <a:latin typeface="Arial" panose="020B0604020202020204" pitchFamily="34" charset="0"/>
                <a:cs typeface="Arial" panose="020B0604020202020204" pitchFamily="34" charset="0"/>
              </a:rPr>
              <a:t> </a:t>
            </a:r>
            <a:r>
              <a:rPr lang="it-IT" sz="1150" b="1" u="sng" dirty="0" smtClean="0">
                <a:latin typeface="Arial" panose="020B0604020202020204" pitchFamily="34" charset="0"/>
                <a:cs typeface="Arial" panose="020B0604020202020204" pitchFamily="34" charset="0"/>
              </a:rPr>
              <a:t>Nelle tue mani consegno il mio spirito</a:t>
            </a:r>
            <a:r>
              <a:rPr lang="it-IT" sz="1150" b="1" dirty="0" smtClean="0">
                <a:latin typeface="Arial" panose="020B0604020202020204" pitchFamily="34" charset="0"/>
                <a:cs typeface="Arial" panose="020B0604020202020204" pitchFamily="34" charset="0"/>
              </a:rPr>
              <a:t> </a:t>
            </a:r>
            <a:r>
              <a:rPr lang="it-IT" sz="1150" dirty="0" smtClean="0">
                <a:latin typeface="Arial" panose="020B0604020202020204" pitchFamily="34" charset="0"/>
                <a:cs typeface="Arial" panose="020B0604020202020204" pitchFamily="34" charset="0"/>
              </a:rPr>
              <a:t>Gesù</a:t>
            </a:r>
            <a:r>
              <a:rPr lang="it-IT" sz="1150" b="1" dirty="0" smtClean="0">
                <a:latin typeface="Arial" panose="020B0604020202020204" pitchFamily="34" charset="0"/>
                <a:cs typeface="Arial" panose="020B0604020202020204" pitchFamily="34" charset="0"/>
              </a:rPr>
              <a:t> </a:t>
            </a:r>
            <a:r>
              <a:rPr lang="it-IT" sz="1150" dirty="0" smtClean="0">
                <a:latin typeface="Arial" panose="020B0604020202020204" pitchFamily="34" charset="0"/>
                <a:cs typeface="Arial" panose="020B0604020202020204" pitchFamily="34" charset="0"/>
              </a:rPr>
              <a:t>consegna</a:t>
            </a:r>
            <a:r>
              <a:rPr lang="it-IT" sz="1150" b="1" dirty="0" smtClean="0">
                <a:latin typeface="Arial" panose="020B0604020202020204" pitchFamily="34" charset="0"/>
                <a:cs typeface="Arial" panose="020B0604020202020204" pitchFamily="34" charset="0"/>
              </a:rPr>
              <a:t> </a:t>
            </a:r>
            <a:r>
              <a:rPr lang="it-IT" sz="1150" dirty="0" smtClean="0">
                <a:latin typeface="Arial" panose="020B0604020202020204" pitchFamily="34" charset="0"/>
                <a:cs typeface="Arial" panose="020B0604020202020204" pitchFamily="34" charset="0"/>
              </a:rPr>
              <a:t>lo Spirito che fa nuove tutte le cose. È lo Spirito che ci toglie il cuore di pietra e ci dà un cuore di carne. È lo Spirito che ci ricorderà tutto ciò che Gesù ha fatto e ci renderà capaci di vivere come Lui è vissuto. È lo Spirito che grida in noi “Abbà”, Padre.</a:t>
            </a:r>
          </a:p>
          <a:p>
            <a:pPr algn="just"/>
            <a:endParaRPr lang="it-IT" sz="1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47144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23528" y="260648"/>
            <a:ext cx="8424936" cy="738664"/>
          </a:xfrm>
          <a:prstGeom prst="rect">
            <a:avLst/>
          </a:prstGeom>
        </p:spPr>
        <p:txBody>
          <a:bodyPr wrap="square">
            <a:spAutoFit/>
          </a:bodyPr>
          <a:lstStyle/>
          <a:p>
            <a:pPr algn="ctr"/>
            <a:r>
              <a:rPr lang="it-IT" sz="1400" dirty="0">
                <a:latin typeface="Arial" panose="020B0604020202020204" pitchFamily="34" charset="0"/>
                <a:cs typeface="Arial" panose="020B0604020202020204" pitchFamily="34" charset="0"/>
              </a:rPr>
              <a:t>Maria sta vicino a Gesù morente in croce. «Stare» è</a:t>
            </a:r>
            <a:r>
              <a:rPr lang="it-IT" sz="1400" dirty="0" smtClean="0">
                <a:latin typeface="Arial" panose="020B0604020202020204" pitchFamily="34" charset="0"/>
                <a:cs typeface="Arial" panose="020B0604020202020204" pitchFamily="34" charset="0"/>
              </a:rPr>
              <a:t> </a:t>
            </a:r>
            <a:r>
              <a:rPr lang="it-IT" sz="1400" dirty="0">
                <a:latin typeface="Arial" panose="020B0604020202020204" pitchFamily="34" charset="0"/>
                <a:cs typeface="Arial" panose="020B0604020202020204" pitchFamily="34" charset="0"/>
              </a:rPr>
              <a:t>stare in piedi, è la posizione attenta e vigile.  </a:t>
            </a:r>
            <a:endParaRPr lang="it-IT" sz="1400" dirty="0" smtClean="0">
              <a:latin typeface="Arial" panose="020B0604020202020204" pitchFamily="34" charset="0"/>
              <a:cs typeface="Arial" panose="020B0604020202020204" pitchFamily="34" charset="0"/>
            </a:endParaRPr>
          </a:p>
          <a:p>
            <a:pPr algn="ctr"/>
            <a:r>
              <a:rPr lang="it-IT" sz="1400" dirty="0" smtClean="0">
                <a:latin typeface="Arial" panose="020B0604020202020204" pitchFamily="34" charset="0"/>
                <a:cs typeface="Arial" panose="020B0604020202020204" pitchFamily="34" charset="0"/>
              </a:rPr>
              <a:t>La </a:t>
            </a:r>
            <a:r>
              <a:rPr lang="it-IT" sz="1400" dirty="0">
                <a:latin typeface="Arial" panose="020B0604020202020204" pitchFamily="34" charset="0"/>
                <a:cs typeface="Arial" panose="020B0604020202020204" pitchFamily="34" charset="0"/>
              </a:rPr>
              <a:t>morte è il limite ultimo, la separazione, dove ognuno è solo </a:t>
            </a:r>
            <a:r>
              <a:rPr lang="it-IT" sz="1400" dirty="0" smtClean="0">
                <a:latin typeface="Arial" panose="020B0604020202020204" pitchFamily="34" charset="0"/>
                <a:cs typeface="Arial" panose="020B0604020202020204" pitchFamily="34" charset="0"/>
              </a:rPr>
              <a:t>e </a:t>
            </a:r>
            <a:r>
              <a:rPr lang="it-IT" sz="1400" dirty="0">
                <a:latin typeface="Arial" panose="020B0604020202020204" pitchFamily="34" charset="0"/>
                <a:cs typeface="Arial" panose="020B0604020202020204" pitchFamily="34" charset="0"/>
              </a:rPr>
              <a:t>davanti a questo limite ultimo. </a:t>
            </a:r>
            <a:r>
              <a:rPr lang="it-IT" sz="1400" dirty="0" smtClean="0">
                <a:latin typeface="Arial" panose="020B0604020202020204" pitchFamily="34" charset="0"/>
                <a:cs typeface="Arial" panose="020B0604020202020204" pitchFamily="34" charset="0"/>
              </a:rPr>
              <a:t> </a:t>
            </a:r>
          </a:p>
          <a:p>
            <a:pPr algn="ctr"/>
            <a:r>
              <a:rPr lang="it-IT" sz="1400" dirty="0" smtClean="0">
                <a:latin typeface="Arial" panose="020B0604020202020204" pitchFamily="34" charset="0"/>
                <a:cs typeface="Arial" panose="020B0604020202020204" pitchFamily="34" charset="0"/>
              </a:rPr>
              <a:t>Ed </a:t>
            </a:r>
            <a:r>
              <a:rPr lang="it-IT" sz="1400" dirty="0">
                <a:latin typeface="Arial" panose="020B0604020202020204" pitchFamily="34" charset="0"/>
                <a:cs typeface="Arial" panose="020B0604020202020204" pitchFamily="34" charset="0"/>
              </a:rPr>
              <a:t>è lì che nasce la “</a:t>
            </a:r>
            <a:r>
              <a:rPr lang="it-IT" sz="1400" b="1" u="sng" dirty="0">
                <a:latin typeface="Arial" panose="020B0604020202020204" pitchFamily="34" charset="0"/>
                <a:cs typeface="Arial" panose="020B0604020202020204" pitchFamily="34" charset="0"/>
              </a:rPr>
              <a:t>compassione</a:t>
            </a:r>
            <a:r>
              <a:rPr lang="it-IT" sz="1400" dirty="0">
                <a:latin typeface="Arial" panose="020B0604020202020204" pitchFamily="34" charset="0"/>
                <a:cs typeface="Arial" panose="020B0604020202020204" pitchFamily="34" charset="0"/>
              </a:rPr>
              <a:t>” che è una delle qualità di </a:t>
            </a:r>
            <a:r>
              <a:rPr lang="it-IT" sz="1400" dirty="0" smtClean="0">
                <a:latin typeface="Arial" panose="020B0604020202020204" pitchFamily="34" charset="0"/>
                <a:cs typeface="Arial" panose="020B0604020202020204" pitchFamily="34" charset="0"/>
              </a:rPr>
              <a:t>Dio, in </a:t>
            </a:r>
            <a:r>
              <a:rPr lang="it-IT" sz="1400" dirty="0">
                <a:latin typeface="Arial" panose="020B0604020202020204" pitchFamily="34" charset="0"/>
                <a:cs typeface="Arial" panose="020B0604020202020204" pitchFamily="34" charset="0"/>
              </a:rPr>
              <a:t>cui senti l’altro come parte di te. </a:t>
            </a:r>
          </a:p>
        </p:txBody>
      </p:sp>
      <p:sp>
        <p:nvSpPr>
          <p:cNvPr id="6" name="Rettangolo 5"/>
          <p:cNvSpPr/>
          <p:nvPr/>
        </p:nvSpPr>
        <p:spPr>
          <a:xfrm>
            <a:off x="2627784" y="1268760"/>
            <a:ext cx="6050934" cy="5078313"/>
          </a:xfrm>
          <a:prstGeom prst="rect">
            <a:avLst/>
          </a:prstGeom>
        </p:spPr>
        <p:txBody>
          <a:bodyPr wrap="square">
            <a:spAutoFit/>
          </a:bodyPr>
          <a:lstStyle/>
          <a:p>
            <a:pPr marL="228600" indent="-228600" algn="just">
              <a:buSzPct val="130000"/>
              <a:buFont typeface="+mj-lt"/>
              <a:buAutoNum type="arabicPeriod"/>
            </a:pPr>
            <a:r>
              <a:rPr lang="it-IT" altLang="it-IT" sz="1200" dirty="0" smtClean="0">
                <a:latin typeface="Arial" panose="020B0604020202020204" pitchFamily="34" charset="0"/>
                <a:cs typeface="Arial" panose="020B0604020202020204" pitchFamily="34" charset="0"/>
              </a:rPr>
              <a:t>Il primo modo per esprimere compassione è offrire al corpo il dono del </a:t>
            </a:r>
            <a:r>
              <a:rPr lang="it-IT" altLang="it-IT" sz="1200" b="1" dirty="0" smtClean="0">
                <a:latin typeface="Arial" panose="020B0604020202020204" pitchFamily="34" charset="0"/>
                <a:cs typeface="Arial" panose="020B0604020202020204" pitchFamily="34" charset="0"/>
              </a:rPr>
              <a:t>CONTATTO</a:t>
            </a:r>
            <a:r>
              <a:rPr lang="it-IT" altLang="it-IT" sz="1200" dirty="0" smtClean="0">
                <a:latin typeface="Arial" panose="020B0604020202020204" pitchFamily="34" charset="0"/>
                <a:cs typeface="Arial" panose="020B0604020202020204" pitchFamily="34" charset="0"/>
              </a:rPr>
              <a:t>.  Il contatto comincia dal momento in cui entriamo nella stanza. </a:t>
            </a:r>
            <a:r>
              <a:rPr lang="it-IT" altLang="it-IT" sz="1200" u="sng" dirty="0" smtClean="0">
                <a:latin typeface="Arial" panose="020B0604020202020204" pitchFamily="34" charset="0"/>
                <a:cs typeface="Arial" panose="020B0604020202020204" pitchFamily="34" charset="0"/>
              </a:rPr>
              <a:t>Sono</a:t>
            </a:r>
            <a:r>
              <a:rPr lang="it-IT" altLang="it-IT" sz="1200" b="1" dirty="0" smtClean="0">
                <a:latin typeface="Arial" panose="020B0604020202020204" pitchFamily="34" charset="0"/>
                <a:cs typeface="Arial" panose="020B0604020202020204" pitchFamily="34" charset="0"/>
              </a:rPr>
              <a:t> gli occhi </a:t>
            </a:r>
            <a:r>
              <a:rPr lang="it-IT" altLang="it-IT" sz="1200" u="sng" dirty="0" smtClean="0">
                <a:latin typeface="Arial" panose="020B0604020202020204" pitchFamily="34" charset="0"/>
                <a:cs typeface="Arial" panose="020B0604020202020204" pitchFamily="34" charset="0"/>
              </a:rPr>
              <a:t>a toccare per primi l'ambiente e a foca­lizzarsi sulla persona</a:t>
            </a:r>
            <a:r>
              <a:rPr lang="it-IT" altLang="it-IT" sz="1200" dirty="0" smtClean="0">
                <a:latin typeface="Arial" panose="020B0604020202020204" pitchFamily="34" charset="0"/>
                <a:cs typeface="Arial" panose="020B0604020202020204" pitchFamily="34" charset="0"/>
              </a:rPr>
              <a:t>. Inoltre, </a:t>
            </a:r>
            <a:r>
              <a:rPr lang="it-IT" altLang="it-IT" sz="1200" b="1" dirty="0" smtClean="0">
                <a:latin typeface="Arial" panose="020B0604020202020204" pitchFamily="34" charset="0"/>
                <a:cs typeface="Arial" panose="020B0604020202020204" pitchFamily="34" charset="0"/>
              </a:rPr>
              <a:t>tocchiamo l'altro con la voce</a:t>
            </a:r>
            <a:r>
              <a:rPr lang="it-IT" altLang="it-IT" sz="1200" dirty="0" smtClean="0">
                <a:latin typeface="Arial" panose="020B0604020202020204" pitchFamily="34" charset="0"/>
                <a:cs typeface="Arial" panose="020B0604020202020204" pitchFamily="34" charset="0"/>
              </a:rPr>
              <a:t>. Il nostro modo di parlare può essere </a:t>
            </a:r>
            <a:r>
              <a:rPr lang="it-IT" altLang="it-IT" sz="1200" b="1" dirty="0" smtClean="0">
                <a:latin typeface="Arial" panose="020B0604020202020204" pitchFamily="34" charset="0"/>
                <a:cs typeface="Arial" panose="020B0604020202020204" pitchFamily="34" charset="0"/>
              </a:rPr>
              <a:t>misurato</a:t>
            </a:r>
            <a:r>
              <a:rPr lang="it-IT" altLang="it-IT" sz="1200" dirty="0" smtClean="0">
                <a:latin typeface="Arial" panose="020B0604020202020204" pitchFamily="34" charset="0"/>
                <a:cs typeface="Arial" panose="020B0604020202020204" pitchFamily="34" charset="0"/>
              </a:rPr>
              <a:t> e </a:t>
            </a:r>
            <a:r>
              <a:rPr lang="it-IT" altLang="it-IT" sz="1200" b="1" dirty="0" smtClean="0">
                <a:latin typeface="Arial" panose="020B0604020202020204" pitchFamily="34" charset="0"/>
                <a:cs typeface="Arial" panose="020B0604020202020204" pitchFamily="34" charset="0"/>
              </a:rPr>
              <a:t>pacato</a:t>
            </a:r>
            <a:r>
              <a:rPr lang="it-IT" altLang="it-IT" sz="1200" dirty="0" smtClean="0">
                <a:latin typeface="Arial" panose="020B0604020202020204" pitchFamily="34" charset="0"/>
                <a:cs typeface="Arial" panose="020B0604020202020204" pitchFamily="34" charset="0"/>
              </a:rPr>
              <a:t>, deliberatamente </a:t>
            </a:r>
            <a:r>
              <a:rPr lang="it-IT" altLang="it-IT" sz="1200" b="1" dirty="0" smtClean="0">
                <a:latin typeface="Arial" panose="020B0604020202020204" pitchFamily="34" charset="0"/>
                <a:cs typeface="Arial" panose="020B0604020202020204" pitchFamily="34" charset="0"/>
              </a:rPr>
              <a:t>inteso a comunicare premura e rassicurazione</a:t>
            </a:r>
            <a:r>
              <a:rPr lang="it-IT" altLang="it-IT" sz="1200" dirty="0" smtClean="0">
                <a:latin typeface="Arial" panose="020B0604020202020204" pitchFamily="34" charset="0"/>
                <a:cs typeface="Arial" panose="020B0604020202020204" pitchFamily="34" charset="0"/>
              </a:rPr>
              <a:t>.</a:t>
            </a:r>
          </a:p>
          <a:p>
            <a:pPr marL="228600" indent="-228600" algn="just">
              <a:buFont typeface="+mj-lt"/>
              <a:buAutoNum type="arabicPeriod"/>
            </a:pPr>
            <a:endParaRPr lang="it-IT" altLang="it-IT" sz="1200" dirty="0">
              <a:latin typeface="Arial" panose="020B0604020202020204" pitchFamily="34" charset="0"/>
              <a:cs typeface="Arial" panose="020B0604020202020204" pitchFamily="34" charset="0"/>
            </a:endParaRPr>
          </a:p>
          <a:p>
            <a:pPr marL="228600" indent="-228600" algn="just">
              <a:buSzPct val="130000"/>
              <a:buFont typeface="+mj-lt"/>
              <a:buAutoNum type="arabicPeriod"/>
            </a:pPr>
            <a:r>
              <a:rPr lang="it-IT" altLang="it-IT" sz="1200" dirty="0">
                <a:latin typeface="Arial" panose="020B0604020202020204" pitchFamily="34" charset="0"/>
                <a:cs typeface="Arial" panose="020B0604020202020204" pitchFamily="34" charset="0"/>
              </a:rPr>
              <a:t>Il secondo modo in cui si può esprimere compassione è offrire alla mente e al cuore il dono </a:t>
            </a:r>
            <a:r>
              <a:rPr lang="it-IT" altLang="it-IT" sz="1200" dirty="0" smtClean="0">
                <a:latin typeface="Arial" panose="020B0604020202020204" pitchFamily="34" charset="0"/>
                <a:cs typeface="Arial" panose="020B0604020202020204" pitchFamily="34" charset="0"/>
              </a:rPr>
              <a:t>dell'</a:t>
            </a:r>
            <a:r>
              <a:rPr lang="it-IT" altLang="it-IT" sz="1200" b="1" dirty="0" smtClean="0">
                <a:latin typeface="Arial" panose="020B0604020202020204" pitchFamily="34" charset="0"/>
                <a:cs typeface="Arial" panose="020B0604020202020204" pitchFamily="34" charset="0"/>
              </a:rPr>
              <a:t>ASCOLTO</a:t>
            </a:r>
            <a:r>
              <a:rPr lang="it-IT" altLang="it-IT" sz="1200" dirty="0" smtClean="0">
                <a:latin typeface="Arial" panose="020B0604020202020204" pitchFamily="34" charset="0"/>
                <a:cs typeface="Arial" panose="020B0604020202020204" pitchFamily="34" charset="0"/>
              </a:rPr>
              <a:t>. </a:t>
            </a:r>
            <a:r>
              <a:rPr lang="it-IT" altLang="it-IT" sz="1200" b="1" dirty="0" smtClean="0">
                <a:latin typeface="Arial" panose="020B0604020202020204" pitchFamily="34" charset="0"/>
                <a:cs typeface="Arial" panose="020B0604020202020204" pitchFamily="34" charset="0"/>
              </a:rPr>
              <a:t>Per </a:t>
            </a:r>
            <a:r>
              <a:rPr lang="it-IT" altLang="it-IT" sz="1200" b="1" dirty="0">
                <a:latin typeface="Arial" panose="020B0604020202020204" pitchFamily="34" charset="0"/>
                <a:cs typeface="Arial" panose="020B0604020202020204" pitchFamily="34" charset="0"/>
              </a:rPr>
              <a:t>ascoltare bisogna </a:t>
            </a:r>
            <a:r>
              <a:rPr lang="it-IT" altLang="it-IT" sz="1200" b="1" dirty="0" smtClean="0">
                <a:latin typeface="Arial" panose="020B0604020202020204" pitchFamily="34" charset="0"/>
                <a:cs typeface="Arial" panose="020B0604020202020204" pitchFamily="34" charset="0"/>
              </a:rPr>
              <a:t>essere </a:t>
            </a:r>
            <a:r>
              <a:rPr lang="it-IT" altLang="it-IT" sz="1200" b="1" dirty="0">
                <a:latin typeface="Arial" panose="020B0604020202020204" pitchFamily="34" charset="0"/>
                <a:cs typeface="Arial" panose="020B0604020202020204" pitchFamily="34" charset="0"/>
              </a:rPr>
              <a:t>disponibili a ricevere senza giudizi, pronti a lasciarsi stupire</a:t>
            </a:r>
            <a:r>
              <a:rPr lang="it-IT" altLang="it-IT" sz="1200" dirty="0">
                <a:latin typeface="Arial" panose="020B0604020202020204" pitchFamily="34" charset="0"/>
                <a:cs typeface="Arial" panose="020B0604020202020204" pitchFamily="34" charset="0"/>
              </a:rPr>
              <a:t>. </a:t>
            </a:r>
            <a:r>
              <a:rPr lang="it-IT" altLang="it-IT" sz="1200" b="1" dirty="0">
                <a:latin typeface="Arial" panose="020B0604020202020204" pitchFamily="34" charset="0"/>
                <a:cs typeface="Arial" panose="020B0604020202020204" pitchFamily="34" charset="0"/>
              </a:rPr>
              <a:t>Chi ascolta deve saper restare concentrato sulle sensazioni, sui sentimenti e sulle intuizioni che emergono dentro di sé, per­ché è proprio questa la chiave che gli consente di entrare in ri­sonanza con l'altro</a:t>
            </a:r>
            <a:r>
              <a:rPr lang="it-IT" altLang="it-IT" sz="1200" dirty="0" smtClean="0">
                <a:latin typeface="Arial" panose="020B0604020202020204" pitchFamily="34" charset="0"/>
                <a:cs typeface="Arial" panose="020B0604020202020204" pitchFamily="34" charset="0"/>
              </a:rPr>
              <a:t>.</a:t>
            </a:r>
          </a:p>
          <a:p>
            <a:pPr marL="228600" indent="-228600" algn="just">
              <a:buFont typeface="+mj-lt"/>
              <a:buAutoNum type="arabicPeriod"/>
            </a:pPr>
            <a:endParaRPr lang="it-IT" altLang="it-IT" sz="1200" dirty="0">
              <a:latin typeface="Arial" panose="020B0604020202020204" pitchFamily="34" charset="0"/>
              <a:cs typeface="Arial" panose="020B0604020202020204" pitchFamily="34" charset="0"/>
            </a:endParaRPr>
          </a:p>
          <a:p>
            <a:pPr marL="228600" indent="-228600" algn="just">
              <a:spcBef>
                <a:spcPct val="0"/>
              </a:spcBef>
              <a:buSzPct val="130000"/>
              <a:buFont typeface="+mj-lt"/>
              <a:buAutoNum type="arabicPeriod"/>
              <a:defRPr/>
            </a:pPr>
            <a:r>
              <a:rPr lang="it-IT" altLang="it-IT" sz="1200" dirty="0">
                <a:latin typeface="Arial" panose="020B0604020202020204" pitchFamily="34" charset="0"/>
                <a:cs typeface="Arial" panose="020B0604020202020204" pitchFamily="34" charset="0"/>
              </a:rPr>
              <a:t>Il terzo modo in cui si può esprimere la compassione è </a:t>
            </a:r>
            <a:r>
              <a:rPr lang="it-IT" altLang="it-IT" sz="1200" b="1" dirty="0">
                <a:latin typeface="Arial" panose="020B0604020202020204" pitchFamily="34" charset="0"/>
                <a:cs typeface="Arial" panose="020B0604020202020204" pitchFamily="34" charset="0"/>
              </a:rPr>
              <a:t>OFFRIRE ALLO SPIRITO IL DONO DELLA CONSAPEVOLEZZA</a:t>
            </a:r>
            <a:r>
              <a:rPr lang="it-IT" altLang="it-IT" sz="1200" dirty="0">
                <a:latin typeface="Arial" panose="020B0604020202020204" pitchFamily="34" charset="0"/>
                <a:cs typeface="Arial" panose="020B0604020202020204" pitchFamily="34" charset="0"/>
              </a:rPr>
              <a:t>. </a:t>
            </a:r>
            <a:r>
              <a:rPr lang="it-IT" altLang="it-IT" sz="1200" dirty="0" smtClean="0">
                <a:latin typeface="Arial" panose="020B0604020202020204" pitchFamily="34" charset="0"/>
                <a:cs typeface="Arial" panose="020B0604020202020204" pitchFamily="34" charset="0"/>
              </a:rPr>
              <a:t>Stare </a:t>
            </a:r>
            <a:r>
              <a:rPr lang="it-IT" altLang="it-IT" sz="1200" dirty="0">
                <a:latin typeface="Arial" panose="020B0604020202020204" pitchFamily="34" charset="0"/>
                <a:cs typeface="Arial" panose="020B0604020202020204" pitchFamily="34" charset="0"/>
              </a:rPr>
              <a:t>accanto al morente </a:t>
            </a:r>
            <a:r>
              <a:rPr lang="it-IT" altLang="it-IT" sz="1200" b="1" dirty="0">
                <a:latin typeface="Arial" panose="020B0604020202020204" pitchFamily="34" charset="0"/>
                <a:cs typeface="Arial" panose="020B0604020202020204" pitchFamily="34" charset="0"/>
              </a:rPr>
              <a:t>non vol­tare le spalle nei momenti più duri</a:t>
            </a:r>
            <a:r>
              <a:rPr lang="it-IT" altLang="it-IT" sz="1200" dirty="0">
                <a:latin typeface="Arial" panose="020B0604020202020204" pitchFamily="34" charset="0"/>
                <a:cs typeface="Arial" panose="020B0604020202020204" pitchFamily="34" charset="0"/>
              </a:rPr>
              <a:t>, </a:t>
            </a:r>
            <a:r>
              <a:rPr lang="it-IT" altLang="it-IT" sz="1200" b="1" dirty="0">
                <a:latin typeface="Arial" panose="020B0604020202020204" pitchFamily="34" charset="0"/>
                <a:cs typeface="Arial" panose="020B0604020202020204" pitchFamily="34" charset="0"/>
              </a:rPr>
              <a:t>restare presenti nel territo­rio del mistero e delle domande senza risposta</a:t>
            </a:r>
            <a:r>
              <a:rPr lang="it-IT" altLang="it-IT" sz="1200" dirty="0">
                <a:latin typeface="Arial" panose="020B0604020202020204" pitchFamily="34" charset="0"/>
                <a:cs typeface="Arial" panose="020B0604020202020204" pitchFamily="34" charset="0"/>
              </a:rPr>
              <a:t>. Significa </a:t>
            </a:r>
            <a:r>
              <a:rPr lang="it-IT" altLang="it-IT" sz="1200" b="1" dirty="0">
                <a:latin typeface="Arial" panose="020B0604020202020204" pitchFamily="34" charset="0"/>
                <a:cs typeface="Arial" panose="020B0604020202020204" pitchFamily="34" charset="0"/>
              </a:rPr>
              <a:t>aiutare la persona a trovare la propria verità</a:t>
            </a:r>
            <a:r>
              <a:rPr lang="it-IT" altLang="it-IT" sz="1200" dirty="0">
                <a:latin typeface="Arial" panose="020B0604020202020204" pitchFamily="34" charset="0"/>
                <a:cs typeface="Arial" panose="020B0604020202020204" pitchFamily="34" charset="0"/>
              </a:rPr>
              <a:t>, anche quando potremmo non condividerla. Stare accanto al morente e </a:t>
            </a:r>
            <a:r>
              <a:rPr lang="it-IT" altLang="it-IT" sz="1200" b="1" dirty="0">
                <a:latin typeface="Arial" panose="020B0604020202020204" pitchFamily="34" charset="0"/>
                <a:cs typeface="Arial" panose="020B0604020202020204" pitchFamily="34" charset="0"/>
              </a:rPr>
              <a:t>prendere coscienza delle opportunità presenti qui e ora per offrire amore e compassione</a:t>
            </a:r>
            <a:r>
              <a:rPr lang="it-IT" altLang="it-IT" sz="1200" dirty="0">
                <a:latin typeface="Arial" panose="020B0604020202020204" pitchFamily="34" charset="0"/>
                <a:cs typeface="Arial" panose="020B0604020202020204" pitchFamily="34" charset="0"/>
              </a:rPr>
              <a:t>. Dobbiamo </a:t>
            </a:r>
            <a:r>
              <a:rPr lang="it-IT" altLang="it-IT" sz="1200" b="1" dirty="0">
                <a:latin typeface="Arial" panose="020B0604020202020204" pitchFamily="34" charset="0"/>
                <a:cs typeface="Arial" panose="020B0604020202020204" pitchFamily="34" charset="0"/>
              </a:rPr>
              <a:t>essere disposti a uscire dal recinto protetto delle nostre credenze e delle nostre difese, rinunciando al nostro bisogno di controllo</a:t>
            </a:r>
            <a:r>
              <a:rPr lang="it-IT" altLang="it-IT" sz="1200" dirty="0">
                <a:latin typeface="Arial" panose="020B0604020202020204" pitchFamily="34" charset="0"/>
                <a:cs typeface="Arial" panose="020B0604020202020204" pitchFamily="34" charset="0"/>
              </a:rPr>
              <a:t>. Chi sta vicino al morente è importante che ricordi </a:t>
            </a:r>
            <a:r>
              <a:rPr lang="it-IT" altLang="it-IT" sz="1200" b="1" dirty="0">
                <a:latin typeface="Arial" panose="020B0604020202020204" pitchFamily="34" charset="0"/>
                <a:cs typeface="Arial" panose="020B0604020202020204" pitchFamily="34" charset="0"/>
              </a:rPr>
              <a:t>che una guarigione è sempre possibile, anche se la malattia è incu­rabile. La guarigione come risanamento, dove per "sano" si intende letteral­mente "completo", "intero", non "frammentato o danneggiato"</a:t>
            </a:r>
            <a:r>
              <a:rPr lang="it-IT" altLang="it-IT" sz="1200" baseline="30000" dirty="0">
                <a:latin typeface="Arial" panose="020B0604020202020204" pitchFamily="34" charset="0"/>
                <a:cs typeface="Arial" panose="020B0604020202020204" pitchFamily="34" charset="0"/>
              </a:rPr>
              <a:t> </a:t>
            </a:r>
          </a:p>
          <a:p>
            <a:pPr algn="just"/>
            <a:endParaRPr lang="it-IT" altLang="it-IT" sz="1200" dirty="0">
              <a:latin typeface="Arial" panose="020B0604020202020204" pitchFamily="34" charset="0"/>
              <a:cs typeface="Arial" panose="020B0604020202020204" pitchFamily="34" charset="0"/>
            </a:endParaRPr>
          </a:p>
          <a:p>
            <a:pPr algn="just"/>
            <a:endParaRPr lang="it-IT" altLang="it-IT" sz="1200" dirty="0">
              <a:latin typeface="Arial" panose="020B0604020202020204" pitchFamily="34" charset="0"/>
              <a:cs typeface="Arial" panose="020B0604020202020204" pitchFamily="34" charset="0"/>
            </a:endParaRPr>
          </a:p>
        </p:txBody>
      </p:sp>
      <p:pic>
        <p:nvPicPr>
          <p:cNvPr id="1031"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15543" r="22180"/>
          <a:stretch/>
        </p:blipFill>
        <p:spPr bwMode="auto">
          <a:xfrm>
            <a:off x="310921" y="1263854"/>
            <a:ext cx="2198293" cy="4896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94666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23528" y="332656"/>
            <a:ext cx="8496944" cy="5976664"/>
          </a:xfrm>
        </p:spPr>
        <p:txBody>
          <a:bodyPr>
            <a:normAutofit fontScale="25000" lnSpcReduction="20000"/>
          </a:bodyPr>
          <a:lstStyle/>
          <a:p>
            <a:pPr marL="0" indent="0" algn="ctr" fontAlgn="base">
              <a:buNone/>
            </a:pPr>
            <a:r>
              <a:rPr lang="it-IT" sz="8000" b="1" dirty="0">
                <a:latin typeface="Arial" panose="020B0604020202020204" pitchFamily="34" charset="0"/>
                <a:cs typeface="Arial" panose="020B0604020202020204" pitchFamily="34" charset="0"/>
              </a:rPr>
              <a:t>Versa sulle loro ferite </a:t>
            </a:r>
            <a:endParaRPr lang="it-IT" sz="8000" b="1" dirty="0" smtClean="0">
              <a:latin typeface="Arial" panose="020B0604020202020204" pitchFamily="34" charset="0"/>
              <a:cs typeface="Arial" panose="020B0604020202020204" pitchFamily="34" charset="0"/>
            </a:endParaRPr>
          </a:p>
          <a:p>
            <a:pPr marL="0" indent="0" algn="ctr" fontAlgn="base">
              <a:buNone/>
            </a:pPr>
            <a:r>
              <a:rPr lang="it-IT" sz="8000" b="1" dirty="0" smtClean="0">
                <a:latin typeface="Arial" panose="020B0604020202020204" pitchFamily="34" charset="0"/>
                <a:cs typeface="Arial" panose="020B0604020202020204" pitchFamily="34" charset="0"/>
              </a:rPr>
              <a:t>l’olio </a:t>
            </a:r>
            <a:r>
              <a:rPr lang="it-IT" sz="8000" b="1" dirty="0">
                <a:latin typeface="Arial" panose="020B0604020202020204" pitchFamily="34" charset="0"/>
                <a:cs typeface="Arial" panose="020B0604020202020204" pitchFamily="34" charset="0"/>
              </a:rPr>
              <a:t>della consolazione e il vino della speranza. </a:t>
            </a:r>
            <a:endParaRPr lang="it-IT" sz="8000" b="1" dirty="0" smtClean="0">
              <a:latin typeface="Arial" panose="020B0604020202020204" pitchFamily="34" charset="0"/>
              <a:cs typeface="Arial" panose="020B0604020202020204" pitchFamily="34" charset="0"/>
            </a:endParaRPr>
          </a:p>
          <a:p>
            <a:pPr marL="0" indent="0" fontAlgn="base">
              <a:buNone/>
            </a:pPr>
            <a:endParaRPr lang="it-IT" sz="8000" b="1" dirty="0">
              <a:latin typeface="Arial" panose="020B0604020202020204" pitchFamily="34" charset="0"/>
              <a:cs typeface="Arial" panose="020B0604020202020204" pitchFamily="34" charset="0"/>
            </a:endParaRPr>
          </a:p>
          <a:p>
            <a:pPr marL="0" indent="0" algn="just" fontAlgn="base">
              <a:buNone/>
            </a:pPr>
            <a:r>
              <a:rPr lang="it-IT" sz="6800" dirty="0" smtClean="0">
                <a:latin typeface="Arial" panose="020B0604020202020204" pitchFamily="34" charset="0"/>
                <a:cs typeface="Arial" panose="020B0604020202020204" pitchFamily="34" charset="0"/>
              </a:rPr>
              <a:t>L’unzione </a:t>
            </a:r>
            <a:r>
              <a:rPr lang="it-IT" sz="6800" dirty="0">
                <a:latin typeface="Arial" panose="020B0604020202020204" pitchFamily="34" charset="0"/>
                <a:cs typeface="Arial" panose="020B0604020202020204" pitchFamily="34" charset="0"/>
              </a:rPr>
              <a:t>richiama </a:t>
            </a:r>
            <a:r>
              <a:rPr lang="it-IT" sz="6800" b="1" dirty="0">
                <a:latin typeface="Arial" panose="020B0604020202020204" pitchFamily="34" charset="0"/>
                <a:cs typeface="Arial" panose="020B0604020202020204" pitchFamily="34" charset="0"/>
              </a:rPr>
              <a:t>intimità e interiorizzazione</a:t>
            </a:r>
            <a:r>
              <a:rPr lang="it-IT" sz="6800" dirty="0">
                <a:latin typeface="Arial" panose="020B0604020202020204" pitchFamily="34" charset="0"/>
                <a:cs typeface="Arial" panose="020B0604020202020204" pitchFamily="34" charset="0"/>
              </a:rPr>
              <a:t>. </a:t>
            </a:r>
            <a:endParaRPr lang="it-IT" sz="6800" dirty="0" smtClean="0">
              <a:latin typeface="Arial" panose="020B0604020202020204" pitchFamily="34" charset="0"/>
              <a:cs typeface="Arial" panose="020B0604020202020204" pitchFamily="34" charset="0"/>
            </a:endParaRPr>
          </a:p>
          <a:p>
            <a:pPr marL="0" indent="0" algn="just" fontAlgn="base">
              <a:buNone/>
            </a:pPr>
            <a:r>
              <a:rPr lang="it-IT" sz="6800" dirty="0" smtClean="0">
                <a:latin typeface="Arial" panose="020B0604020202020204" pitchFamily="34" charset="0"/>
                <a:cs typeface="Arial" panose="020B0604020202020204" pitchFamily="34" charset="0"/>
              </a:rPr>
              <a:t>Permettete </a:t>
            </a:r>
            <a:r>
              <a:rPr lang="it-IT" sz="6800" dirty="0">
                <a:latin typeface="Arial" panose="020B0604020202020204" pitchFamily="34" charset="0"/>
                <a:cs typeface="Arial" panose="020B0604020202020204" pitchFamily="34" charset="0"/>
              </a:rPr>
              <a:t>la banalità  del riferimento. </a:t>
            </a:r>
            <a:endParaRPr lang="it-IT" sz="6800" dirty="0" smtClean="0">
              <a:latin typeface="Arial" panose="020B0604020202020204" pitchFamily="34" charset="0"/>
              <a:cs typeface="Arial" panose="020B0604020202020204" pitchFamily="34" charset="0"/>
            </a:endParaRPr>
          </a:p>
          <a:p>
            <a:pPr marL="0" indent="0" algn="just" fontAlgn="base">
              <a:buNone/>
            </a:pPr>
            <a:r>
              <a:rPr lang="it-IT" sz="6800" dirty="0" smtClean="0">
                <a:latin typeface="Arial" panose="020B0604020202020204" pitchFamily="34" charset="0"/>
                <a:cs typeface="Arial" panose="020B0604020202020204" pitchFamily="34" charset="0"/>
              </a:rPr>
              <a:t>Forse</a:t>
            </a:r>
            <a:r>
              <a:rPr lang="it-IT" sz="6800" dirty="0">
                <a:latin typeface="Arial" panose="020B0604020202020204" pitchFamily="34" charset="0"/>
                <a:cs typeface="Arial" panose="020B0604020202020204" pitchFamily="34" charset="0"/>
              </a:rPr>
              <a:t>, persino la moda </a:t>
            </a:r>
          </a:p>
          <a:p>
            <a:pPr marL="0" indent="0" algn="just" fontAlgn="base">
              <a:buNone/>
            </a:pPr>
            <a:r>
              <a:rPr lang="it-IT" sz="6800" dirty="0" smtClean="0">
                <a:latin typeface="Arial" panose="020B0604020202020204" pitchFamily="34" charset="0"/>
                <a:cs typeface="Arial" panose="020B0604020202020204" pitchFamily="34" charset="0"/>
              </a:rPr>
              <a:t>e </a:t>
            </a:r>
            <a:r>
              <a:rPr lang="it-IT" sz="6800" dirty="0">
                <a:latin typeface="Arial" panose="020B0604020202020204" pitchFamily="34" charset="0"/>
                <a:cs typeface="Arial" panose="020B0604020202020204" pitchFamily="34" charset="0"/>
              </a:rPr>
              <a:t>il mercato della cosmesi </a:t>
            </a:r>
            <a:endParaRPr lang="it-IT" sz="6800" dirty="0" smtClean="0">
              <a:latin typeface="Arial" panose="020B0604020202020204" pitchFamily="34" charset="0"/>
              <a:cs typeface="Arial" panose="020B0604020202020204" pitchFamily="34" charset="0"/>
            </a:endParaRPr>
          </a:p>
          <a:p>
            <a:pPr marL="0" indent="0" algn="just" fontAlgn="base">
              <a:buNone/>
            </a:pPr>
            <a:r>
              <a:rPr lang="it-IT" sz="6800" dirty="0" smtClean="0">
                <a:latin typeface="Arial" panose="020B0604020202020204" pitchFamily="34" charset="0"/>
                <a:cs typeface="Arial" panose="020B0604020202020204" pitchFamily="34" charset="0"/>
              </a:rPr>
              <a:t>e </a:t>
            </a:r>
            <a:r>
              <a:rPr lang="it-IT" sz="6800" dirty="0">
                <a:latin typeface="Arial" panose="020B0604020202020204" pitchFamily="34" charset="0"/>
                <a:cs typeface="Arial" panose="020B0604020202020204" pitchFamily="34" charset="0"/>
              </a:rPr>
              <a:t>delle creme di ogni genere </a:t>
            </a:r>
            <a:endParaRPr lang="it-IT" sz="6800" dirty="0" smtClean="0">
              <a:latin typeface="Arial" panose="020B0604020202020204" pitchFamily="34" charset="0"/>
              <a:cs typeface="Arial" panose="020B0604020202020204" pitchFamily="34" charset="0"/>
            </a:endParaRPr>
          </a:p>
          <a:p>
            <a:pPr marL="0" indent="0" algn="just" fontAlgn="base">
              <a:buNone/>
            </a:pPr>
            <a:r>
              <a:rPr lang="it-IT" sz="6800" dirty="0" smtClean="0">
                <a:latin typeface="Arial" panose="020B0604020202020204" pitchFamily="34" charset="0"/>
                <a:cs typeface="Arial" panose="020B0604020202020204" pitchFamily="34" charset="0"/>
              </a:rPr>
              <a:t>nascondono una domanda legittima</a:t>
            </a:r>
            <a:r>
              <a:rPr lang="it-IT" sz="6800" dirty="0">
                <a:latin typeface="Arial" panose="020B0604020202020204" pitchFamily="34" charset="0"/>
                <a:cs typeface="Arial" panose="020B0604020202020204" pitchFamily="34" charset="0"/>
              </a:rPr>
              <a:t>: </a:t>
            </a:r>
            <a:endParaRPr lang="it-IT" sz="6800" dirty="0" smtClean="0">
              <a:latin typeface="Arial" panose="020B0604020202020204" pitchFamily="34" charset="0"/>
              <a:cs typeface="Arial" panose="020B0604020202020204" pitchFamily="34" charset="0"/>
            </a:endParaRPr>
          </a:p>
          <a:p>
            <a:pPr marL="0" indent="0" algn="just" fontAlgn="base">
              <a:buNone/>
            </a:pPr>
            <a:r>
              <a:rPr lang="it-IT" sz="6800" dirty="0" smtClean="0">
                <a:latin typeface="Arial" panose="020B0604020202020204" pitchFamily="34" charset="0"/>
                <a:cs typeface="Arial" panose="020B0604020202020204" pitchFamily="34" charset="0"/>
              </a:rPr>
              <a:t>che </a:t>
            </a:r>
            <a:r>
              <a:rPr lang="it-IT" sz="6800" dirty="0">
                <a:latin typeface="Arial" panose="020B0604020202020204" pitchFamily="34" charset="0"/>
                <a:cs typeface="Arial" panose="020B0604020202020204" pitchFamily="34" charset="0"/>
              </a:rPr>
              <a:t>ci sia qualcosa che non rimanga fuori, </a:t>
            </a:r>
            <a:endParaRPr lang="it-IT" sz="6800" dirty="0" smtClean="0">
              <a:latin typeface="Arial" panose="020B0604020202020204" pitchFamily="34" charset="0"/>
              <a:cs typeface="Arial" panose="020B0604020202020204" pitchFamily="34" charset="0"/>
            </a:endParaRPr>
          </a:p>
          <a:p>
            <a:pPr marL="0" indent="0" fontAlgn="base">
              <a:buNone/>
            </a:pPr>
            <a:r>
              <a:rPr lang="it-IT" sz="6800" dirty="0" smtClean="0">
                <a:latin typeface="Arial" panose="020B0604020202020204" pitchFamily="34" charset="0"/>
                <a:cs typeface="Arial" panose="020B0604020202020204" pitchFamily="34" charset="0"/>
              </a:rPr>
              <a:t>ma </a:t>
            </a:r>
            <a:r>
              <a:rPr lang="it-IT" sz="6800" dirty="0">
                <a:latin typeface="Arial" panose="020B0604020202020204" pitchFamily="34" charset="0"/>
                <a:cs typeface="Arial" panose="020B0604020202020204" pitchFamily="34" charset="0"/>
              </a:rPr>
              <a:t>che  invece entri in noi, </a:t>
            </a:r>
            <a:endParaRPr lang="it-IT" sz="6800" dirty="0" smtClean="0">
              <a:latin typeface="Arial" panose="020B0604020202020204" pitchFamily="34" charset="0"/>
              <a:cs typeface="Arial" panose="020B0604020202020204" pitchFamily="34" charset="0"/>
            </a:endParaRPr>
          </a:p>
          <a:p>
            <a:pPr marL="0" indent="0" fontAlgn="base">
              <a:buNone/>
            </a:pPr>
            <a:r>
              <a:rPr lang="it-IT" sz="6800" dirty="0" smtClean="0">
                <a:latin typeface="Arial" panose="020B0604020202020204" pitchFamily="34" charset="0"/>
                <a:cs typeface="Arial" panose="020B0604020202020204" pitchFamily="34" charset="0"/>
              </a:rPr>
              <a:t>attraversando </a:t>
            </a:r>
            <a:r>
              <a:rPr lang="it-IT" sz="6800" dirty="0">
                <a:latin typeface="Arial" panose="020B0604020202020204" pitchFamily="34" charset="0"/>
                <a:cs typeface="Arial" panose="020B0604020202020204" pitchFamily="34" charset="0"/>
              </a:rPr>
              <a:t>la pelle, </a:t>
            </a:r>
            <a:endParaRPr lang="it-IT" sz="6800" dirty="0" smtClean="0">
              <a:latin typeface="Arial" panose="020B0604020202020204" pitchFamily="34" charset="0"/>
              <a:cs typeface="Arial" panose="020B0604020202020204" pitchFamily="34" charset="0"/>
            </a:endParaRPr>
          </a:p>
          <a:p>
            <a:pPr marL="0" indent="0" fontAlgn="base">
              <a:buNone/>
            </a:pPr>
            <a:r>
              <a:rPr lang="it-IT" sz="6800" dirty="0" smtClean="0">
                <a:latin typeface="Arial" panose="020B0604020202020204" pitchFamily="34" charset="0"/>
                <a:cs typeface="Arial" panose="020B0604020202020204" pitchFamily="34" charset="0"/>
              </a:rPr>
              <a:t>e </a:t>
            </a:r>
            <a:r>
              <a:rPr lang="it-IT" sz="6800" dirty="0">
                <a:latin typeface="Arial" panose="020B0604020202020204" pitchFamily="34" charset="0"/>
                <a:cs typeface="Arial" panose="020B0604020202020204" pitchFamily="34" charset="0"/>
              </a:rPr>
              <a:t>possa rigenerare la nostra vita. </a:t>
            </a:r>
            <a:endParaRPr lang="it-IT" sz="6800" dirty="0" smtClean="0">
              <a:latin typeface="Arial" panose="020B0604020202020204" pitchFamily="34" charset="0"/>
              <a:cs typeface="Arial" panose="020B0604020202020204" pitchFamily="34" charset="0"/>
            </a:endParaRPr>
          </a:p>
          <a:p>
            <a:pPr marL="0" indent="0" fontAlgn="base">
              <a:buNone/>
            </a:pPr>
            <a:r>
              <a:rPr lang="it-IT" sz="6800" dirty="0" smtClean="0">
                <a:latin typeface="Arial" panose="020B0604020202020204" pitchFamily="34" charset="0"/>
                <a:cs typeface="Arial" panose="020B0604020202020204" pitchFamily="34" charset="0"/>
              </a:rPr>
              <a:t>Proprio così </a:t>
            </a:r>
            <a:r>
              <a:rPr lang="it-IT" sz="6800" dirty="0">
                <a:latin typeface="Arial" panose="020B0604020202020204" pitchFamily="34" charset="0"/>
                <a:cs typeface="Arial" panose="020B0604020202020204" pitchFamily="34" charset="0"/>
              </a:rPr>
              <a:t>è </a:t>
            </a:r>
            <a:r>
              <a:rPr lang="it-IT" sz="6800" dirty="0" smtClean="0">
                <a:latin typeface="Arial" panose="020B0604020202020204" pitchFamily="34" charset="0"/>
                <a:cs typeface="Arial" panose="020B0604020202020204" pitchFamily="34" charset="0"/>
              </a:rPr>
              <a:t>l’avventura cristiana</a:t>
            </a:r>
            <a:r>
              <a:rPr lang="it-IT" sz="6800" dirty="0">
                <a:latin typeface="Arial" panose="020B0604020202020204" pitchFamily="34" charset="0"/>
                <a:cs typeface="Arial" panose="020B0604020202020204" pitchFamily="34" charset="0"/>
              </a:rPr>
              <a:t>: </a:t>
            </a:r>
            <a:endParaRPr lang="it-IT" sz="6800" dirty="0" smtClean="0">
              <a:latin typeface="Arial" panose="020B0604020202020204" pitchFamily="34" charset="0"/>
              <a:cs typeface="Arial" panose="020B0604020202020204" pitchFamily="34" charset="0"/>
            </a:endParaRPr>
          </a:p>
          <a:p>
            <a:pPr marL="0" indent="0" fontAlgn="base">
              <a:buNone/>
            </a:pPr>
            <a:r>
              <a:rPr lang="it-IT" sz="6800" dirty="0" smtClean="0">
                <a:latin typeface="Arial" panose="020B0604020202020204" pitchFamily="34" charset="0"/>
                <a:cs typeface="Arial" panose="020B0604020202020204" pitchFamily="34" charset="0"/>
              </a:rPr>
              <a:t>da </a:t>
            </a:r>
            <a:r>
              <a:rPr lang="it-IT" sz="6800" dirty="0">
                <a:latin typeface="Arial" panose="020B0604020202020204" pitchFamily="34" charset="0"/>
                <a:cs typeface="Arial" panose="020B0604020202020204" pitchFamily="34" charset="0"/>
              </a:rPr>
              <a:t>un Dio esterno, che rimane alla superficie della nostra vita, </a:t>
            </a:r>
            <a:endParaRPr lang="it-IT" sz="6800" dirty="0" smtClean="0">
              <a:latin typeface="Arial" panose="020B0604020202020204" pitchFamily="34" charset="0"/>
              <a:cs typeface="Arial" panose="020B0604020202020204" pitchFamily="34" charset="0"/>
            </a:endParaRPr>
          </a:p>
          <a:p>
            <a:pPr marL="0" indent="0" fontAlgn="base">
              <a:buNone/>
            </a:pPr>
            <a:r>
              <a:rPr lang="it-IT" sz="6800" dirty="0" smtClean="0">
                <a:latin typeface="Arial" panose="020B0604020202020204" pitchFamily="34" charset="0"/>
                <a:cs typeface="Arial" panose="020B0604020202020204" pitchFamily="34" charset="0"/>
              </a:rPr>
              <a:t>a </a:t>
            </a:r>
            <a:r>
              <a:rPr lang="it-IT" sz="6800" dirty="0">
                <a:latin typeface="Arial" panose="020B0604020202020204" pitchFamily="34" charset="0"/>
                <a:cs typeface="Arial" panose="020B0604020202020204" pitchFamily="34" charset="0"/>
              </a:rPr>
              <a:t>un Dio che abita il profondo di ognuno di noi. </a:t>
            </a:r>
            <a:endParaRPr lang="it-IT" sz="6800" dirty="0" smtClean="0">
              <a:latin typeface="Arial" panose="020B0604020202020204" pitchFamily="34" charset="0"/>
              <a:cs typeface="Arial" panose="020B0604020202020204" pitchFamily="34" charset="0"/>
            </a:endParaRPr>
          </a:p>
          <a:p>
            <a:pPr marL="0" indent="0" fontAlgn="base">
              <a:buNone/>
            </a:pPr>
            <a:r>
              <a:rPr lang="it-IT" sz="6800" dirty="0" smtClean="0">
                <a:latin typeface="Arial" panose="020B0604020202020204" pitchFamily="34" charset="0"/>
                <a:cs typeface="Arial" panose="020B0604020202020204" pitchFamily="34" charset="0"/>
              </a:rPr>
              <a:t>Il </a:t>
            </a:r>
            <a:r>
              <a:rPr lang="it-IT" sz="6800" dirty="0">
                <a:latin typeface="Arial" panose="020B0604020202020204" pitchFamily="34" charset="0"/>
                <a:cs typeface="Arial" panose="020B0604020202020204" pitchFamily="34" charset="0"/>
              </a:rPr>
              <a:t>Signore è più vicino a noi di quanto noi lo siamo a noi </a:t>
            </a:r>
            <a:r>
              <a:rPr lang="it-IT" sz="6800" dirty="0" smtClean="0">
                <a:latin typeface="Arial" panose="020B0604020202020204" pitchFamily="34" charset="0"/>
                <a:cs typeface="Arial" panose="020B0604020202020204" pitchFamily="34" charset="0"/>
              </a:rPr>
              <a:t>stessi</a:t>
            </a:r>
            <a:r>
              <a:rPr lang="it-IT" sz="6800" i="1" dirty="0" smtClean="0">
                <a:latin typeface="Arial" panose="020B0604020202020204" pitchFamily="34" charset="0"/>
                <a:cs typeface="Arial" panose="020B0604020202020204" pitchFamily="34" charset="0"/>
              </a:rPr>
              <a:t>, </a:t>
            </a:r>
            <a:r>
              <a:rPr lang="it-IT" sz="6800" dirty="0" smtClean="0">
                <a:latin typeface="Arial" panose="020B0604020202020204" pitchFamily="34" charset="0"/>
                <a:cs typeface="Arial" panose="020B0604020202020204" pitchFamily="34" charset="0"/>
              </a:rPr>
              <a:t>diceva s. Agostino.</a:t>
            </a:r>
          </a:p>
          <a:p>
            <a:pPr marL="0" indent="0" fontAlgn="base">
              <a:buNone/>
            </a:pPr>
            <a:endParaRPr lang="it-IT" sz="6800" dirty="0">
              <a:latin typeface="Arial" panose="020B0604020202020204" pitchFamily="34" charset="0"/>
              <a:cs typeface="Arial" panose="020B0604020202020204" pitchFamily="34" charset="0"/>
            </a:endParaRPr>
          </a:p>
          <a:p>
            <a:pPr marL="0" indent="0" fontAlgn="base">
              <a:buNone/>
            </a:pPr>
            <a:endParaRPr lang="it-IT" sz="6800" dirty="0">
              <a:latin typeface="Arial" panose="020B0604020202020204" pitchFamily="34" charset="0"/>
              <a:cs typeface="Arial" panose="020B0604020202020204" pitchFamily="34" charset="0"/>
            </a:endParaRPr>
          </a:p>
          <a:p>
            <a:pPr marL="0" indent="0" fontAlgn="base">
              <a:buNone/>
            </a:pPr>
            <a:r>
              <a:rPr lang="it-IT" sz="6800" dirty="0">
                <a:latin typeface="Arial" panose="020B0604020202020204" pitchFamily="34" charset="0"/>
                <a:cs typeface="Arial" panose="020B0604020202020204" pitchFamily="34" charset="0"/>
              </a:rPr>
              <a:t>Quando si è unti dallo Spirito della Consolazione, e della Speranza  </a:t>
            </a:r>
            <a:endParaRPr lang="it-IT" sz="6800" dirty="0" smtClean="0">
              <a:latin typeface="Arial" panose="020B0604020202020204" pitchFamily="34" charset="0"/>
              <a:cs typeface="Arial" panose="020B0604020202020204" pitchFamily="34" charset="0"/>
            </a:endParaRPr>
          </a:p>
          <a:p>
            <a:pPr marL="0" indent="0" fontAlgn="base">
              <a:buNone/>
            </a:pPr>
            <a:r>
              <a:rPr lang="it-IT" sz="6800" dirty="0" smtClean="0">
                <a:latin typeface="Arial" panose="020B0604020202020204" pitchFamily="34" charset="0"/>
                <a:cs typeface="Arial" panose="020B0604020202020204" pitchFamily="34" charset="0"/>
              </a:rPr>
              <a:t>siamo </a:t>
            </a:r>
            <a:r>
              <a:rPr lang="it-IT" sz="6800" dirty="0">
                <a:latin typeface="Arial" panose="020B0604020202020204" pitchFamily="34" charset="0"/>
                <a:cs typeface="Arial" panose="020B0604020202020204" pitchFamily="34" charset="0"/>
              </a:rPr>
              <a:t>chiamati a frequentare i margini delle strade </a:t>
            </a:r>
            <a:endParaRPr lang="it-IT" sz="6800" dirty="0" smtClean="0">
              <a:latin typeface="Arial" panose="020B0604020202020204" pitchFamily="34" charset="0"/>
              <a:cs typeface="Arial" panose="020B0604020202020204" pitchFamily="34" charset="0"/>
            </a:endParaRPr>
          </a:p>
          <a:p>
            <a:pPr marL="0" indent="0" fontAlgn="base">
              <a:buNone/>
            </a:pPr>
            <a:r>
              <a:rPr lang="it-IT" sz="6800" dirty="0" smtClean="0">
                <a:latin typeface="Arial" panose="020B0604020202020204" pitchFamily="34" charset="0"/>
                <a:cs typeface="Arial" panose="020B0604020202020204" pitchFamily="34" charset="0"/>
              </a:rPr>
              <a:t>e </a:t>
            </a:r>
            <a:r>
              <a:rPr lang="it-IT" sz="6800" dirty="0">
                <a:latin typeface="Arial" panose="020B0604020202020204" pitchFamily="34" charset="0"/>
                <a:cs typeface="Arial" panose="020B0604020202020204" pitchFamily="34" charset="0"/>
              </a:rPr>
              <a:t>si ritrova familiarità con l’umano reale, dove si svolge la  </a:t>
            </a:r>
            <a:r>
              <a:rPr lang="it-IT" sz="6800" dirty="0" smtClean="0">
                <a:latin typeface="Arial" panose="020B0604020202020204" pitchFamily="34" charset="0"/>
                <a:cs typeface="Arial" panose="020B0604020202020204" pitchFamily="34" charset="0"/>
              </a:rPr>
              <a:t>vita e la morte di </a:t>
            </a:r>
            <a:r>
              <a:rPr lang="it-IT" sz="6800" dirty="0">
                <a:latin typeface="Arial" panose="020B0604020202020204" pitchFamily="34" charset="0"/>
                <a:cs typeface="Arial" panose="020B0604020202020204" pitchFamily="34" charset="0"/>
              </a:rPr>
              <a:t>ciascuno. </a:t>
            </a:r>
          </a:p>
          <a:p>
            <a:endParaRPr lang="it-IT" sz="6800" dirty="0">
              <a:latin typeface="Arial" panose="020B0604020202020204" pitchFamily="34" charset="0"/>
              <a:cs typeface="Arial" panose="020B0604020202020204" pitchFamily="34" charset="0"/>
            </a:endParaRPr>
          </a:p>
        </p:txBody>
      </p:sp>
      <p:pic>
        <p:nvPicPr>
          <p:cNvPr id="3074" name="Picture 2" descr="L'icona Del Buon Samaritano | Chi Siamo | Caritas Diocesana Di Andria"/>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027146" y="1268760"/>
            <a:ext cx="2581160" cy="2581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6528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23528" y="260648"/>
            <a:ext cx="8568952" cy="2462213"/>
          </a:xfrm>
          <a:prstGeom prst="rect">
            <a:avLst/>
          </a:prstGeom>
        </p:spPr>
        <p:txBody>
          <a:bodyPr wrap="square">
            <a:spAutoFit/>
          </a:bodyPr>
          <a:lstStyle/>
          <a:p>
            <a:pPr algn="just"/>
            <a:r>
              <a:rPr lang="it-IT" sz="1400" dirty="0"/>
              <a:t>Morendo, tutte le defini­zioni che ci siamo dati vengono deposte con garbo o strappate via.  </a:t>
            </a:r>
            <a:endParaRPr lang="it-IT" sz="1400" dirty="0" smtClean="0"/>
          </a:p>
          <a:p>
            <a:pPr algn="just"/>
            <a:r>
              <a:rPr lang="it-IT" sz="1400" b="1" dirty="0" smtClean="0"/>
              <a:t>Chi </a:t>
            </a:r>
            <a:r>
              <a:rPr lang="it-IT" sz="1400" b="1" dirty="0"/>
              <a:t>sta morendo è un depositario di saggezza</a:t>
            </a:r>
            <a:r>
              <a:rPr lang="it-IT" sz="1400" dirty="0"/>
              <a:t>.  </a:t>
            </a:r>
            <a:endParaRPr lang="it-IT" sz="1400" dirty="0" smtClean="0"/>
          </a:p>
          <a:p>
            <a:pPr algn="just"/>
            <a:r>
              <a:rPr lang="it-IT" sz="1400" b="1" dirty="0" smtClean="0"/>
              <a:t>Isolando </a:t>
            </a:r>
            <a:r>
              <a:rPr lang="it-IT" sz="1400" b="1" dirty="0"/>
              <a:t>chi sta per morire, </a:t>
            </a:r>
            <a:r>
              <a:rPr lang="it-IT" sz="1400" dirty="0"/>
              <a:t> </a:t>
            </a:r>
            <a:r>
              <a:rPr lang="it-IT" sz="1400" b="1" dirty="0"/>
              <a:t>ci privia­mo del messaggio che ha da trasmetterci</a:t>
            </a:r>
            <a:r>
              <a:rPr lang="it-IT" sz="1400" dirty="0"/>
              <a:t>. </a:t>
            </a:r>
            <a:endParaRPr lang="it-IT" sz="1400" dirty="0" smtClean="0"/>
          </a:p>
          <a:p>
            <a:pPr algn="just"/>
            <a:endParaRPr lang="it-IT" sz="1400" dirty="0" smtClean="0"/>
          </a:p>
          <a:p>
            <a:r>
              <a:rPr lang="it-IT" sz="1400" dirty="0"/>
              <a:t>Il libro di Giobbe ci presenta la visita ai malati.  Colpisce che gli </a:t>
            </a:r>
            <a:r>
              <a:rPr lang="it-IT" sz="1400" b="1" dirty="0"/>
              <a:t>amici </a:t>
            </a:r>
            <a:r>
              <a:rPr lang="it-IT" sz="1400" dirty="0"/>
              <a:t>diventano</a:t>
            </a:r>
            <a:r>
              <a:rPr lang="it-IT" sz="1400" b="1" dirty="0"/>
              <a:t> nemici </a:t>
            </a:r>
            <a:endParaRPr lang="it-IT" sz="1400" dirty="0"/>
          </a:p>
          <a:p>
            <a:r>
              <a:rPr lang="it-IT" sz="1400" dirty="0"/>
              <a:t>Dove sbagliano gli amici di Giobbe?  Vanno da Giobbe con </a:t>
            </a:r>
            <a:r>
              <a:rPr lang="it-IT" sz="1400" b="1" dirty="0"/>
              <a:t>molte certezze.</a:t>
            </a:r>
            <a:endParaRPr lang="it-IT" sz="1400" dirty="0"/>
          </a:p>
          <a:p>
            <a:r>
              <a:rPr lang="it-IT" sz="1400" dirty="0"/>
              <a:t>Essi </a:t>
            </a:r>
            <a:r>
              <a:rPr lang="it-IT" sz="1400" b="1" dirty="0"/>
              <a:t>“sanno”</a:t>
            </a:r>
            <a:r>
              <a:rPr lang="it-IT" sz="1400" dirty="0"/>
              <a:t> che la </a:t>
            </a:r>
            <a:r>
              <a:rPr lang="it-IT" sz="1400" b="1" dirty="0"/>
              <a:t>malattia, la morte </a:t>
            </a:r>
            <a:r>
              <a:rPr lang="it-IT" sz="1400" dirty="0"/>
              <a:t> nasconde una </a:t>
            </a:r>
            <a:r>
              <a:rPr lang="it-IT" sz="1400" b="1" dirty="0"/>
              <a:t>colpa</a:t>
            </a:r>
            <a:r>
              <a:rPr lang="it-IT" sz="1400" dirty="0"/>
              <a:t> che prevede una </a:t>
            </a:r>
            <a:r>
              <a:rPr lang="it-IT" sz="1400" b="1" dirty="0"/>
              <a:t>punizione.</a:t>
            </a:r>
            <a:endParaRPr lang="it-IT" sz="1400" dirty="0"/>
          </a:p>
          <a:p>
            <a:r>
              <a:rPr lang="it-IT" sz="1400" dirty="0"/>
              <a:t>Gli amici “</a:t>
            </a:r>
            <a:r>
              <a:rPr lang="it-IT" sz="1400" b="1" dirty="0"/>
              <a:t>consigliano</a:t>
            </a:r>
            <a:r>
              <a:rPr lang="it-IT" sz="1400" dirty="0"/>
              <a:t>” a Giobbe di pentirsi e di confessare la propria colpa, </a:t>
            </a:r>
            <a:r>
              <a:rPr lang="it-IT" sz="1400" b="1" dirty="0"/>
              <a:t>questo lo guarirà!</a:t>
            </a:r>
            <a:endParaRPr lang="it-IT" sz="1400" dirty="0"/>
          </a:p>
          <a:p>
            <a:endParaRPr lang="it-IT" sz="1400" dirty="0"/>
          </a:p>
          <a:p>
            <a:r>
              <a:rPr lang="it-IT" sz="1400" dirty="0"/>
              <a:t>Gli amici di Giobbe  non comprendono  che </a:t>
            </a:r>
          </a:p>
          <a:p>
            <a:r>
              <a:rPr lang="it-IT" sz="1400" dirty="0"/>
              <a:t>il</a:t>
            </a:r>
            <a:r>
              <a:rPr lang="it-IT" sz="1400" b="1" dirty="0"/>
              <a:t> LETTO DI UN MALATO </a:t>
            </a:r>
            <a:r>
              <a:rPr lang="it-IT" sz="1400" b="1" dirty="0" smtClean="0"/>
              <a:t>MORENTE</a:t>
            </a:r>
            <a:r>
              <a:rPr lang="it-IT" sz="1400" dirty="0" smtClean="0"/>
              <a:t> </a:t>
            </a:r>
            <a:r>
              <a:rPr lang="it-IT" sz="1400" b="1" dirty="0" smtClean="0"/>
              <a:t>NON </a:t>
            </a:r>
            <a:r>
              <a:rPr lang="it-IT" sz="1400" b="1" dirty="0"/>
              <a:t>È IL LUOGO ADATTO  A UNA LEZIONE DI </a:t>
            </a:r>
            <a:r>
              <a:rPr lang="it-IT" sz="1400" b="1" dirty="0" smtClean="0"/>
              <a:t>TEOLOGIA</a:t>
            </a:r>
            <a:endParaRPr lang="it-IT" sz="1400" dirty="0"/>
          </a:p>
        </p:txBody>
      </p:sp>
      <p:sp>
        <p:nvSpPr>
          <p:cNvPr id="6" name="Titolo 1"/>
          <p:cNvSpPr>
            <a:spLocks noGrp="1"/>
          </p:cNvSpPr>
          <p:nvPr>
            <p:ph type="title"/>
          </p:nvPr>
        </p:nvSpPr>
        <p:spPr>
          <a:xfrm>
            <a:off x="3707904" y="3372705"/>
            <a:ext cx="5040560" cy="1143000"/>
          </a:xfrm>
          <a:ln w="3175">
            <a:solidFill>
              <a:schemeClr val="tx1"/>
            </a:solidFill>
          </a:ln>
        </p:spPr>
        <p:txBody>
          <a:bodyPr>
            <a:noAutofit/>
          </a:bodyPr>
          <a:lstStyle/>
          <a:p>
            <a:pPr algn="l"/>
            <a:r>
              <a:rPr lang="it-IT" altLang="it-IT" sz="1600" dirty="0" smtClean="0">
                <a:latin typeface="Arial" panose="020B0604020202020204" pitchFamily="34" charset="0"/>
                <a:cs typeface="Arial" panose="020B0604020202020204" pitchFamily="34" charset="0"/>
              </a:rPr>
              <a:t>È possibile entrare nell’esperienza dell’altro, </a:t>
            </a:r>
            <a:br>
              <a:rPr lang="it-IT" altLang="it-IT" sz="1600" dirty="0" smtClean="0">
                <a:latin typeface="Arial" panose="020B0604020202020204" pitchFamily="34" charset="0"/>
                <a:cs typeface="Arial" panose="020B0604020202020204" pitchFamily="34" charset="0"/>
              </a:rPr>
            </a:br>
            <a:r>
              <a:rPr lang="it-IT" altLang="it-IT" sz="1600" dirty="0" smtClean="0">
                <a:latin typeface="Arial" panose="020B0604020202020204" pitchFamily="34" charset="0"/>
                <a:cs typeface="Arial" panose="020B0604020202020204" pitchFamily="34" charset="0"/>
              </a:rPr>
              <a:t>ma per farlo bisogna </a:t>
            </a:r>
            <a:r>
              <a:rPr lang="it-IT" altLang="it-IT" sz="1600" b="1" dirty="0" smtClean="0">
                <a:latin typeface="Arial" panose="020B0604020202020204" pitchFamily="34" charset="0"/>
                <a:cs typeface="Arial" panose="020B0604020202020204" pitchFamily="34" charset="0"/>
              </a:rPr>
              <a:t>“levarsi i sandali”</a:t>
            </a:r>
            <a:r>
              <a:rPr lang="it-IT" altLang="it-IT" sz="1600" dirty="0" smtClean="0">
                <a:latin typeface="Arial" panose="020B0604020202020204" pitchFamily="34" charset="0"/>
                <a:cs typeface="Arial" panose="020B0604020202020204" pitchFamily="34" charset="0"/>
              </a:rPr>
              <a:t> </a:t>
            </a:r>
            <a:r>
              <a:rPr lang="it-IT" altLang="it-IT" sz="1200" dirty="0" smtClean="0">
                <a:latin typeface="Arial" panose="020B0604020202020204" pitchFamily="34" charset="0"/>
                <a:cs typeface="Arial" panose="020B0604020202020204" pitchFamily="34" charset="0"/>
              </a:rPr>
              <a:t>(Esodo 3,5)</a:t>
            </a:r>
            <a:br>
              <a:rPr lang="it-IT" altLang="it-IT" sz="1200" dirty="0" smtClean="0">
                <a:latin typeface="Arial" panose="020B0604020202020204" pitchFamily="34" charset="0"/>
                <a:cs typeface="Arial" panose="020B0604020202020204" pitchFamily="34" charset="0"/>
              </a:rPr>
            </a:br>
            <a:r>
              <a:rPr lang="it-IT" altLang="it-IT" sz="1600" dirty="0" smtClean="0">
                <a:latin typeface="Arial" panose="020B0604020202020204" pitchFamily="34" charset="0"/>
                <a:cs typeface="Arial" panose="020B0604020202020204" pitchFamily="34" charset="0"/>
              </a:rPr>
              <a:t>perché è come entrare nel territorio del mistero. </a:t>
            </a:r>
            <a:endParaRPr lang="it-IT" sz="1600" dirty="0">
              <a:latin typeface="Arial" panose="020B0604020202020204" pitchFamily="34" charset="0"/>
              <a:cs typeface="Arial" panose="020B0604020202020204" pitchFamily="34" charset="0"/>
            </a:endParaRPr>
          </a:p>
        </p:txBody>
      </p:sp>
      <p:pic>
        <p:nvPicPr>
          <p:cNvPr id="7" name="Picture 19"/>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1786" t="8735"/>
          <a:stretch/>
        </p:blipFill>
        <p:spPr bwMode="auto">
          <a:xfrm>
            <a:off x="683568" y="3140968"/>
            <a:ext cx="2697808" cy="1606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ttangolo 7"/>
          <p:cNvSpPr/>
          <p:nvPr/>
        </p:nvSpPr>
        <p:spPr>
          <a:xfrm>
            <a:off x="323528" y="4941168"/>
            <a:ext cx="6624736" cy="1600438"/>
          </a:xfrm>
          <a:prstGeom prst="rect">
            <a:avLst/>
          </a:prstGeom>
        </p:spPr>
        <p:txBody>
          <a:bodyPr wrap="square">
            <a:spAutoFit/>
          </a:bodyPr>
          <a:lstStyle/>
          <a:p>
            <a:pPr algn="just"/>
            <a:r>
              <a:rPr lang="it-IT" sz="1400" b="1" dirty="0"/>
              <a:t>Prendersi cura di qualcuno che sta morendo </a:t>
            </a:r>
          </a:p>
          <a:p>
            <a:pPr algn="just"/>
            <a:r>
              <a:rPr lang="it-IT" sz="1400" b="1" dirty="0"/>
              <a:t>sfiderà le nostre convinzioni più salde,</a:t>
            </a:r>
            <a:r>
              <a:rPr lang="it-IT" sz="1400" dirty="0"/>
              <a:t> </a:t>
            </a:r>
            <a:r>
              <a:rPr lang="it-IT" sz="1400" b="1" dirty="0"/>
              <a:t>ci met­terà di fronte a un'incredibile incertezza. </a:t>
            </a:r>
            <a:r>
              <a:rPr lang="it-IT" sz="1400" dirty="0"/>
              <a:t> </a:t>
            </a:r>
          </a:p>
          <a:p>
            <a:pPr algn="just"/>
            <a:r>
              <a:rPr lang="it-IT" sz="1400" b="1" dirty="0"/>
              <a:t>Ci saranno momenti </a:t>
            </a:r>
            <a:r>
              <a:rPr lang="it-IT" sz="1400" dirty="0"/>
              <a:t> </a:t>
            </a:r>
            <a:r>
              <a:rPr lang="it-IT" sz="1400" b="1" dirty="0"/>
              <a:t>in cui l'agitazione la farà da padrona. </a:t>
            </a:r>
            <a:r>
              <a:rPr lang="it-IT" sz="1400" dirty="0"/>
              <a:t> </a:t>
            </a:r>
          </a:p>
          <a:p>
            <a:pPr algn="just"/>
            <a:r>
              <a:rPr lang="it-IT" sz="1400" dirty="0"/>
              <a:t>È un dolore che può straziare e spa­lancare il cuore.  </a:t>
            </a:r>
          </a:p>
          <a:p>
            <a:pPr algn="just"/>
            <a:r>
              <a:rPr lang="it-IT" sz="1400" dirty="0"/>
              <a:t>E forse </a:t>
            </a:r>
            <a:r>
              <a:rPr lang="it-IT" sz="1400" b="1" dirty="0"/>
              <a:t>è </a:t>
            </a:r>
            <a:r>
              <a:rPr lang="it-IT" sz="1400" dirty="0"/>
              <a:t>qui,</a:t>
            </a:r>
            <a:r>
              <a:rPr lang="it-IT" sz="1400" b="1" dirty="0"/>
              <a:t> nel cuore aperto, che si scopre </a:t>
            </a:r>
            <a:r>
              <a:rPr lang="it-IT" sz="1400" dirty="0"/>
              <a:t> </a:t>
            </a:r>
            <a:r>
              <a:rPr lang="it-IT" sz="1400" b="1" dirty="0"/>
              <a:t>cosa può essere veramente d'aiuto</a:t>
            </a:r>
            <a:r>
              <a:rPr lang="it-IT" sz="1400" dirty="0"/>
              <a:t>. </a:t>
            </a:r>
          </a:p>
          <a:p>
            <a:pPr algn="just"/>
            <a:r>
              <a:rPr lang="it-IT" sz="1400" dirty="0"/>
              <a:t>Prendersi cura di qualcuno che sta morendo richiede </a:t>
            </a:r>
            <a:r>
              <a:rPr lang="it-IT" sz="1400" b="1" dirty="0"/>
              <a:t>coraggio </a:t>
            </a:r>
            <a:r>
              <a:rPr lang="it-IT" sz="1400" dirty="0"/>
              <a:t>e</a:t>
            </a:r>
            <a:r>
              <a:rPr lang="it-IT" sz="1400" b="1" dirty="0"/>
              <a:t> flessibilità</a:t>
            </a:r>
            <a:r>
              <a:rPr lang="it-IT" sz="1400" dirty="0"/>
              <a:t>.  </a:t>
            </a:r>
          </a:p>
          <a:p>
            <a:pPr algn="just"/>
            <a:r>
              <a:rPr lang="it-IT" sz="1400" dirty="0"/>
              <a:t>È un mistero che va vissuto dall'interno, </a:t>
            </a:r>
            <a:r>
              <a:rPr lang="it-IT" sz="1400" b="1" dirty="0"/>
              <a:t>aprendosi e ri­schiando</a:t>
            </a:r>
            <a:r>
              <a:rPr lang="it-IT" sz="1400" dirty="0"/>
              <a:t>.</a:t>
            </a:r>
          </a:p>
        </p:txBody>
      </p:sp>
    </p:spTree>
    <p:extLst>
      <p:ext uri="{BB962C8B-B14F-4D97-AF65-F5344CB8AC3E}">
        <p14:creationId xmlns:p14="http://schemas.microsoft.com/office/powerpoint/2010/main" val="7759421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51520" y="260648"/>
            <a:ext cx="8496944" cy="369332"/>
          </a:xfrm>
          <a:prstGeom prst="rect">
            <a:avLst/>
          </a:prstGeom>
        </p:spPr>
        <p:txBody>
          <a:bodyPr wrap="square">
            <a:spAutoFit/>
          </a:bodyPr>
          <a:lstStyle/>
          <a:p>
            <a:pPr lvl="0" algn="ctr"/>
            <a:r>
              <a:rPr lang="it-IT" dirty="0">
                <a:solidFill>
                  <a:prstClr val="black"/>
                </a:solidFill>
              </a:rPr>
              <a:t>Due </a:t>
            </a:r>
            <a:r>
              <a:rPr lang="it-IT" dirty="0" smtClean="0">
                <a:solidFill>
                  <a:prstClr val="black"/>
                </a:solidFill>
              </a:rPr>
              <a:t>pratiche che favoriscono l'</a:t>
            </a:r>
            <a:r>
              <a:rPr lang="it-IT" b="1" dirty="0" smtClean="0">
                <a:solidFill>
                  <a:prstClr val="black"/>
                </a:solidFill>
              </a:rPr>
              <a:t>apertura del cuore</a:t>
            </a:r>
            <a:r>
              <a:rPr lang="it-IT" dirty="0" smtClean="0">
                <a:solidFill>
                  <a:prstClr val="black"/>
                </a:solidFill>
              </a:rPr>
              <a:t>:</a:t>
            </a:r>
            <a:endParaRPr lang="it-IT" dirty="0">
              <a:solidFill>
                <a:prstClr val="black"/>
              </a:solidFill>
            </a:endParaRPr>
          </a:p>
        </p:txBody>
      </p:sp>
      <p:sp>
        <p:nvSpPr>
          <p:cNvPr id="5" name="Rettangolo 4"/>
          <p:cNvSpPr/>
          <p:nvPr/>
        </p:nvSpPr>
        <p:spPr>
          <a:xfrm>
            <a:off x="297422" y="836712"/>
            <a:ext cx="8496944" cy="1246495"/>
          </a:xfrm>
          <a:prstGeom prst="rect">
            <a:avLst/>
          </a:prstGeom>
        </p:spPr>
        <p:txBody>
          <a:bodyPr wrap="square">
            <a:spAutoFit/>
          </a:bodyPr>
          <a:lstStyle/>
          <a:p>
            <a:pPr algn="just"/>
            <a:r>
              <a:rPr lang="it-IT" sz="1500" dirty="0"/>
              <a:t>Appros­simandosi alla fine della vita, c'è un desiderio di com­prenderne il senso. Attraverso la </a:t>
            </a:r>
            <a:r>
              <a:rPr lang="it-IT" sz="1500" b="1" u="sng" dirty="0"/>
              <a:t>RIFLESSIONE</a:t>
            </a:r>
            <a:r>
              <a:rPr lang="it-IT" sz="1500" dirty="0"/>
              <a:t>, è possibile accostarsi al </a:t>
            </a:r>
            <a:r>
              <a:rPr lang="it-IT" sz="1500" b="1" dirty="0"/>
              <a:t>significato</a:t>
            </a:r>
            <a:r>
              <a:rPr lang="it-IT" sz="1500" dirty="0"/>
              <a:t>, allo </a:t>
            </a:r>
            <a:r>
              <a:rPr lang="it-IT" sz="1500" b="1" dirty="0"/>
              <a:t>scopo</a:t>
            </a:r>
            <a:r>
              <a:rPr lang="it-IT" sz="1500" dirty="0"/>
              <a:t> e al </a:t>
            </a:r>
            <a:r>
              <a:rPr lang="it-IT" sz="1500" b="1" dirty="0"/>
              <a:t>valore</a:t>
            </a:r>
            <a:r>
              <a:rPr lang="it-IT" sz="1500" dirty="0"/>
              <a:t> della propria </a:t>
            </a:r>
            <a:r>
              <a:rPr lang="it-IT" sz="1500" b="1" dirty="0"/>
              <a:t>esistenza</a:t>
            </a:r>
            <a:r>
              <a:rPr lang="it-IT" sz="1500" dirty="0"/>
              <a:t>. Attraverso le conversazioni si può rivisitare la propria vita. Raccontare la nostra storia può aiutarci a prendere le di­stanze e a vedere le cose in prospettiva. Raccontarsi può essere un'occasione per esprimere gratitudine, ma può anche far emergere ricordi dolorosi che segnalano un bisogno di perdono e di riconciliazione.</a:t>
            </a:r>
          </a:p>
        </p:txBody>
      </p:sp>
      <p:sp>
        <p:nvSpPr>
          <p:cNvPr id="6" name="Rettangolo 5"/>
          <p:cNvSpPr/>
          <p:nvPr/>
        </p:nvSpPr>
        <p:spPr>
          <a:xfrm>
            <a:off x="329533" y="5085184"/>
            <a:ext cx="8482377" cy="1477328"/>
          </a:xfrm>
          <a:prstGeom prst="rect">
            <a:avLst/>
          </a:prstGeom>
        </p:spPr>
        <p:txBody>
          <a:bodyPr wrap="square">
            <a:spAutoFit/>
          </a:bodyPr>
          <a:lstStyle/>
          <a:p>
            <a:pPr algn="just"/>
            <a:r>
              <a:rPr lang="it-IT" sz="1500" dirty="0"/>
              <a:t>Il</a:t>
            </a:r>
            <a:r>
              <a:rPr lang="it-IT" sz="1500" b="1" dirty="0"/>
              <a:t> </a:t>
            </a:r>
            <a:r>
              <a:rPr lang="it-IT" sz="1500" b="1" u="sng" dirty="0"/>
              <a:t>PERDONO</a:t>
            </a:r>
            <a:r>
              <a:rPr lang="it-IT" sz="1500" b="1" dirty="0"/>
              <a:t> sana le spaccature interiori</a:t>
            </a:r>
            <a:r>
              <a:rPr lang="it-IT" sz="1500" dirty="0"/>
              <a:t>. Sblocca la paura e il risentimento che ci separano da noi stessi, dagli altri, dalla realtà che ci circonda. </a:t>
            </a:r>
            <a:r>
              <a:rPr lang="it-IT" sz="1500" b="1" dirty="0"/>
              <a:t>L'essenza del perdono è sgravarsi da un dolore antico</a:t>
            </a:r>
            <a:r>
              <a:rPr lang="it-IT" sz="1500" dirty="0"/>
              <a:t>. Perdonare non ha nulla a che vedere con la giusti­zia, con il condonare azioni inappropriate o indurre l'altro a cambiare il suo comportamento. </a:t>
            </a:r>
            <a:r>
              <a:rPr lang="it-IT" sz="1500" b="1" dirty="0"/>
              <a:t>Perdoniamo perché non farlo costa troppo dolore. Perdoniamo per essere liberi</a:t>
            </a:r>
            <a:r>
              <a:rPr lang="it-IT" sz="1500" dirty="0"/>
              <a:t>. Il perdono è un gesto del cuore, non della mente. </a:t>
            </a:r>
            <a:r>
              <a:rPr lang="it-IT" sz="1500" b="1" dirty="0"/>
              <a:t>Il perdono è il movimento con cui si lasciano andare il dolore e il risentimento a lungo trattenuti</a:t>
            </a:r>
            <a:r>
              <a:rPr lang="it-IT" sz="1500" dirty="0" smtClean="0"/>
              <a:t>.</a:t>
            </a:r>
            <a:endParaRPr lang="it-IT" sz="1500"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469"/>
          <a:stretch/>
        </p:blipFill>
        <p:spPr bwMode="auto">
          <a:xfrm>
            <a:off x="2950541" y="2204864"/>
            <a:ext cx="3240360" cy="2702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3908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ChangeArrowheads="1"/>
          </p:cNvSpPr>
          <p:nvPr/>
        </p:nvSpPr>
        <p:spPr bwMode="auto">
          <a:xfrm>
            <a:off x="376031" y="620688"/>
            <a:ext cx="6428215" cy="5203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eaLnBrk="0" hangingPunct="0">
              <a:spcBef>
                <a:spcPct val="20000"/>
              </a:spcBef>
              <a:buFont typeface="Arial" charset="0"/>
              <a:buChar char="•"/>
              <a:defRPr sz="3200">
                <a:solidFill>
                  <a:schemeClr val="tx1"/>
                </a:solidFill>
                <a:latin typeface="Calibri" pitchFamily="34" charset="0"/>
              </a:defRPr>
            </a:lvl1pPr>
            <a:lvl2pPr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it-IT" altLang="it-IT" sz="2800" b="1" dirty="0" smtClean="0">
                <a:latin typeface="Arial" panose="020B0604020202020204" pitchFamily="34" charset="0"/>
                <a:cs typeface="Arial" panose="020B0604020202020204" pitchFamily="34" charset="0"/>
              </a:rPr>
              <a:t>        Servire</a:t>
            </a:r>
            <a:endParaRPr lang="it-IT" altLang="it-IT" sz="2000" b="1" dirty="0">
              <a:latin typeface="Arial" panose="020B0604020202020204" pitchFamily="34" charset="0"/>
              <a:cs typeface="Arial" panose="020B0604020202020204" pitchFamily="34" charset="0"/>
            </a:endParaRPr>
          </a:p>
          <a:p>
            <a:pPr eaLnBrk="1" hangingPunct="1">
              <a:spcBef>
                <a:spcPct val="0"/>
              </a:spcBef>
              <a:buFontTx/>
              <a:buNone/>
            </a:pPr>
            <a:r>
              <a:rPr lang="it-IT" altLang="it-IT" sz="1400" dirty="0" smtClean="0">
                <a:latin typeface="Arial" panose="020B0604020202020204" pitchFamily="34" charset="0"/>
                <a:cs typeface="Arial" panose="020B0604020202020204" pitchFamily="34" charset="0"/>
              </a:rPr>
              <a:t>            don Primo </a:t>
            </a:r>
            <a:r>
              <a:rPr lang="it-IT" altLang="it-IT" sz="1400" dirty="0" err="1" smtClean="0">
                <a:latin typeface="Arial" panose="020B0604020202020204" pitchFamily="34" charset="0"/>
                <a:cs typeface="Arial" panose="020B0604020202020204" pitchFamily="34" charset="0"/>
              </a:rPr>
              <a:t>Mazzolari</a:t>
            </a:r>
            <a:endParaRPr lang="it-IT" altLang="it-IT" sz="1400" dirty="0" smtClean="0">
              <a:latin typeface="Arial" panose="020B0604020202020204" pitchFamily="34" charset="0"/>
              <a:cs typeface="Arial" panose="020B0604020202020204" pitchFamily="34" charset="0"/>
            </a:endParaRPr>
          </a:p>
          <a:p>
            <a:pPr algn="ctr" eaLnBrk="1" hangingPunct="1">
              <a:spcBef>
                <a:spcPct val="0"/>
              </a:spcBef>
              <a:buFontTx/>
              <a:buNone/>
            </a:pPr>
            <a:endParaRPr lang="it-IT" altLang="it-IT" sz="1800" b="1" dirty="0" smtClean="0">
              <a:latin typeface="Arial" panose="020B0604020202020204" pitchFamily="34" charset="0"/>
              <a:cs typeface="Arial" panose="020B0604020202020204" pitchFamily="34" charset="0"/>
            </a:endParaRPr>
          </a:p>
          <a:p>
            <a:pPr algn="ctr" eaLnBrk="1" hangingPunct="1">
              <a:spcBef>
                <a:spcPct val="0"/>
              </a:spcBef>
              <a:buFontTx/>
              <a:buNone/>
            </a:pPr>
            <a:endParaRPr lang="it-IT" altLang="it-IT" sz="1200" b="1" dirty="0" smtClean="0">
              <a:latin typeface="Arial" panose="020B0604020202020204" pitchFamily="34" charset="0"/>
              <a:cs typeface="Arial" panose="020B0604020202020204" pitchFamily="34" charset="0"/>
            </a:endParaRPr>
          </a:p>
          <a:p>
            <a:pPr eaLnBrk="1" hangingPunct="1">
              <a:spcBef>
                <a:spcPct val="0"/>
              </a:spcBef>
              <a:buFontTx/>
              <a:buNone/>
            </a:pPr>
            <a:r>
              <a:rPr lang="it-IT" altLang="it-IT" sz="2000" dirty="0" smtClean="0">
                <a:latin typeface="Arial" panose="020B0604020202020204" pitchFamily="34" charset="0"/>
                <a:cs typeface="Arial" panose="020B0604020202020204" pitchFamily="34" charset="0"/>
              </a:rPr>
              <a:t>Nell’altro </a:t>
            </a:r>
            <a:r>
              <a:rPr lang="it-IT" altLang="it-IT" sz="2000" dirty="0">
                <a:latin typeface="Arial" panose="020B0604020202020204" pitchFamily="34" charset="0"/>
                <a:cs typeface="Arial" panose="020B0604020202020204" pitchFamily="34" charset="0"/>
              </a:rPr>
              <a:t>non si entra come in una fortezza, </a:t>
            </a:r>
            <a:endParaRPr lang="it-IT" altLang="it-IT" sz="2000" dirty="0" smtClean="0">
              <a:latin typeface="Arial" panose="020B0604020202020204" pitchFamily="34" charset="0"/>
              <a:cs typeface="Arial" panose="020B0604020202020204" pitchFamily="34" charset="0"/>
            </a:endParaRPr>
          </a:p>
          <a:p>
            <a:pPr eaLnBrk="1" hangingPunct="1">
              <a:spcBef>
                <a:spcPct val="0"/>
              </a:spcBef>
              <a:buFontTx/>
              <a:buNone/>
            </a:pPr>
            <a:r>
              <a:rPr lang="it-IT" altLang="it-IT" sz="2000" dirty="0" smtClean="0">
                <a:latin typeface="Arial" panose="020B0604020202020204" pitchFamily="34" charset="0"/>
                <a:cs typeface="Arial" panose="020B0604020202020204" pitchFamily="34" charset="0"/>
              </a:rPr>
              <a:t>ma </a:t>
            </a:r>
            <a:r>
              <a:rPr lang="it-IT" altLang="it-IT" sz="2000" dirty="0">
                <a:latin typeface="Arial" panose="020B0604020202020204" pitchFamily="34" charset="0"/>
                <a:cs typeface="Arial" panose="020B0604020202020204" pitchFamily="34" charset="0"/>
              </a:rPr>
              <a:t>come si entra in un bosco </a:t>
            </a:r>
            <a:endParaRPr lang="it-IT" altLang="it-IT" sz="2000" dirty="0" smtClean="0">
              <a:latin typeface="Arial" panose="020B0604020202020204" pitchFamily="34" charset="0"/>
              <a:cs typeface="Arial" panose="020B0604020202020204" pitchFamily="34" charset="0"/>
            </a:endParaRPr>
          </a:p>
          <a:p>
            <a:pPr eaLnBrk="1" hangingPunct="1">
              <a:spcBef>
                <a:spcPct val="0"/>
              </a:spcBef>
              <a:buFontTx/>
              <a:buNone/>
            </a:pPr>
            <a:r>
              <a:rPr lang="it-IT" altLang="it-IT" sz="2000" dirty="0" smtClean="0">
                <a:latin typeface="Arial" panose="020B0604020202020204" pitchFamily="34" charset="0"/>
                <a:cs typeface="Arial" panose="020B0604020202020204" pitchFamily="34" charset="0"/>
              </a:rPr>
              <a:t>in </a:t>
            </a:r>
            <a:r>
              <a:rPr lang="it-IT" altLang="it-IT" sz="2000" dirty="0">
                <a:latin typeface="Arial" panose="020B0604020202020204" pitchFamily="34" charset="0"/>
                <a:cs typeface="Arial" panose="020B0604020202020204" pitchFamily="34" charset="0"/>
              </a:rPr>
              <a:t>una bella giornata di </a:t>
            </a:r>
            <a:r>
              <a:rPr lang="it-IT" altLang="it-IT" sz="2000" dirty="0" smtClean="0">
                <a:latin typeface="Arial" panose="020B0604020202020204" pitchFamily="34" charset="0"/>
                <a:cs typeface="Arial" panose="020B0604020202020204" pitchFamily="34" charset="0"/>
              </a:rPr>
              <a:t>sole.</a:t>
            </a:r>
          </a:p>
          <a:p>
            <a:pPr eaLnBrk="1" hangingPunct="1">
              <a:spcBef>
                <a:spcPct val="0"/>
              </a:spcBef>
              <a:buFontTx/>
              <a:buNone/>
            </a:pPr>
            <a:r>
              <a:rPr lang="it-IT" altLang="it-IT" sz="2000" dirty="0" smtClean="0">
                <a:latin typeface="Arial" panose="020B0604020202020204" pitchFamily="34" charset="0"/>
                <a:cs typeface="Arial" panose="020B0604020202020204" pitchFamily="34" charset="0"/>
              </a:rPr>
              <a:t>Bisogna </a:t>
            </a:r>
            <a:r>
              <a:rPr lang="it-IT" altLang="it-IT" sz="2000" dirty="0">
                <a:latin typeface="Arial" panose="020B0604020202020204" pitchFamily="34" charset="0"/>
                <a:cs typeface="Arial" panose="020B0604020202020204" pitchFamily="34" charset="0"/>
              </a:rPr>
              <a:t>che sia un entrata </a:t>
            </a:r>
            <a:r>
              <a:rPr lang="it-IT" altLang="it-IT" sz="2000" dirty="0" smtClean="0">
                <a:latin typeface="Arial" panose="020B0604020202020204" pitchFamily="34" charset="0"/>
                <a:cs typeface="Arial" panose="020B0604020202020204" pitchFamily="34" charset="0"/>
              </a:rPr>
              <a:t>affettuosa</a:t>
            </a:r>
          </a:p>
          <a:p>
            <a:pPr eaLnBrk="1" hangingPunct="1">
              <a:spcBef>
                <a:spcPct val="0"/>
              </a:spcBef>
              <a:buFontTx/>
              <a:buNone/>
            </a:pPr>
            <a:r>
              <a:rPr lang="it-IT" altLang="it-IT" sz="2000" dirty="0" smtClean="0">
                <a:latin typeface="Arial" panose="020B0604020202020204" pitchFamily="34" charset="0"/>
                <a:cs typeface="Arial" panose="020B0604020202020204" pitchFamily="34" charset="0"/>
              </a:rPr>
              <a:t>per </a:t>
            </a:r>
            <a:r>
              <a:rPr lang="it-IT" altLang="it-IT" sz="2000" dirty="0">
                <a:latin typeface="Arial" panose="020B0604020202020204" pitchFamily="34" charset="0"/>
                <a:cs typeface="Arial" panose="020B0604020202020204" pitchFamily="34" charset="0"/>
              </a:rPr>
              <a:t>chi entra come per chi lascia </a:t>
            </a:r>
            <a:r>
              <a:rPr lang="it-IT" altLang="it-IT" sz="2000" dirty="0" smtClean="0">
                <a:latin typeface="Arial" panose="020B0604020202020204" pitchFamily="34" charset="0"/>
                <a:cs typeface="Arial" panose="020B0604020202020204" pitchFamily="34" charset="0"/>
              </a:rPr>
              <a:t>entrare,</a:t>
            </a:r>
          </a:p>
          <a:p>
            <a:pPr eaLnBrk="1" hangingPunct="1">
              <a:spcBef>
                <a:spcPct val="0"/>
              </a:spcBef>
              <a:buFontTx/>
              <a:buNone/>
            </a:pPr>
            <a:r>
              <a:rPr lang="it-IT" altLang="it-IT" sz="2000" dirty="0" smtClean="0">
                <a:latin typeface="Arial" panose="020B0604020202020204" pitchFamily="34" charset="0"/>
                <a:cs typeface="Arial" panose="020B0604020202020204" pitchFamily="34" charset="0"/>
              </a:rPr>
              <a:t>da </a:t>
            </a:r>
            <a:r>
              <a:rPr lang="it-IT" altLang="it-IT" sz="2000" dirty="0">
                <a:latin typeface="Arial" panose="020B0604020202020204" pitchFamily="34" charset="0"/>
                <a:cs typeface="Arial" panose="020B0604020202020204" pitchFamily="34" charset="0"/>
              </a:rPr>
              <a:t>pari a pari, rispettosamente, </a:t>
            </a:r>
            <a:r>
              <a:rPr lang="it-IT" altLang="it-IT" sz="2000" dirty="0" smtClean="0">
                <a:latin typeface="Arial" panose="020B0604020202020204" pitchFamily="34" charset="0"/>
                <a:cs typeface="Arial" panose="020B0604020202020204" pitchFamily="34" charset="0"/>
              </a:rPr>
              <a:t>fraternamente.</a:t>
            </a:r>
          </a:p>
          <a:p>
            <a:pPr eaLnBrk="1" hangingPunct="1">
              <a:spcBef>
                <a:spcPct val="0"/>
              </a:spcBef>
              <a:buFontTx/>
              <a:buNone/>
            </a:pPr>
            <a:r>
              <a:rPr lang="it-IT" altLang="it-IT" sz="2000" dirty="0" smtClean="0">
                <a:latin typeface="Arial" panose="020B0604020202020204" pitchFamily="34" charset="0"/>
                <a:cs typeface="Arial" panose="020B0604020202020204" pitchFamily="34" charset="0"/>
              </a:rPr>
              <a:t>Si </a:t>
            </a:r>
            <a:r>
              <a:rPr lang="it-IT" altLang="it-IT" sz="2000" dirty="0">
                <a:latin typeface="Arial" panose="020B0604020202020204" pitchFamily="34" charset="0"/>
                <a:cs typeface="Arial" panose="020B0604020202020204" pitchFamily="34" charset="0"/>
              </a:rPr>
              <a:t>entra in una persona </a:t>
            </a:r>
            <a:endParaRPr lang="it-IT" altLang="it-IT" sz="2000" dirty="0" smtClean="0">
              <a:latin typeface="Arial" panose="020B0604020202020204" pitchFamily="34" charset="0"/>
              <a:cs typeface="Arial" panose="020B0604020202020204" pitchFamily="34" charset="0"/>
            </a:endParaRPr>
          </a:p>
          <a:p>
            <a:pPr eaLnBrk="1" hangingPunct="1">
              <a:spcBef>
                <a:spcPct val="0"/>
              </a:spcBef>
              <a:buFontTx/>
              <a:buNone/>
            </a:pPr>
            <a:r>
              <a:rPr lang="it-IT" altLang="it-IT" sz="2000" dirty="0" smtClean="0">
                <a:latin typeface="Arial" panose="020B0604020202020204" pitchFamily="34" charset="0"/>
                <a:cs typeface="Arial" panose="020B0604020202020204" pitchFamily="34" charset="0"/>
              </a:rPr>
              <a:t>non </a:t>
            </a:r>
            <a:r>
              <a:rPr lang="it-IT" altLang="it-IT" sz="2000" dirty="0">
                <a:latin typeface="Arial" panose="020B0604020202020204" pitchFamily="34" charset="0"/>
                <a:cs typeface="Arial" panose="020B0604020202020204" pitchFamily="34" charset="0"/>
              </a:rPr>
              <a:t>per prendere possesso, ma come </a:t>
            </a:r>
            <a:r>
              <a:rPr lang="it-IT" altLang="it-IT" sz="2000" dirty="0" smtClean="0">
                <a:latin typeface="Arial" panose="020B0604020202020204" pitchFamily="34" charset="0"/>
                <a:cs typeface="Arial" panose="020B0604020202020204" pitchFamily="34" charset="0"/>
              </a:rPr>
              <a:t>ospite,</a:t>
            </a:r>
          </a:p>
          <a:p>
            <a:pPr eaLnBrk="1" hangingPunct="1">
              <a:spcBef>
                <a:spcPct val="0"/>
              </a:spcBef>
              <a:buFontTx/>
              <a:buNone/>
            </a:pPr>
            <a:r>
              <a:rPr lang="it-IT" altLang="it-IT" sz="2000" dirty="0" smtClean="0">
                <a:latin typeface="Arial" panose="020B0604020202020204" pitchFamily="34" charset="0"/>
                <a:cs typeface="Arial" panose="020B0604020202020204" pitchFamily="34" charset="0"/>
              </a:rPr>
              <a:t>con </a:t>
            </a:r>
            <a:r>
              <a:rPr lang="it-IT" altLang="it-IT" sz="2000" dirty="0">
                <a:latin typeface="Arial" panose="020B0604020202020204" pitchFamily="34" charset="0"/>
                <a:cs typeface="Arial" panose="020B0604020202020204" pitchFamily="34" charset="0"/>
              </a:rPr>
              <a:t>riguardo, con ammirazione, </a:t>
            </a:r>
            <a:r>
              <a:rPr lang="it-IT" altLang="it-IT" sz="2000" dirty="0" smtClean="0">
                <a:latin typeface="Arial" panose="020B0604020202020204" pitchFamily="34" charset="0"/>
                <a:cs typeface="Arial" panose="020B0604020202020204" pitchFamily="34" charset="0"/>
              </a:rPr>
              <a:t>venerazione:</a:t>
            </a:r>
          </a:p>
          <a:p>
            <a:pPr eaLnBrk="1" hangingPunct="1">
              <a:spcBef>
                <a:spcPct val="0"/>
              </a:spcBef>
              <a:buFontTx/>
              <a:buNone/>
            </a:pPr>
            <a:r>
              <a:rPr lang="it-IT" altLang="it-IT" sz="2000" dirty="0" smtClean="0">
                <a:latin typeface="Arial" panose="020B0604020202020204" pitchFamily="34" charset="0"/>
                <a:cs typeface="Arial" panose="020B0604020202020204" pitchFamily="34" charset="0"/>
              </a:rPr>
              <a:t>non </a:t>
            </a:r>
            <a:r>
              <a:rPr lang="it-IT" altLang="it-IT" sz="2000" dirty="0">
                <a:latin typeface="Arial" panose="020B0604020202020204" pitchFamily="34" charset="0"/>
                <a:cs typeface="Arial" panose="020B0604020202020204" pitchFamily="34" charset="0"/>
              </a:rPr>
              <a:t>per spossessarlo ma per tenergli compagnia, </a:t>
            </a:r>
            <a:endParaRPr lang="it-IT" altLang="it-IT" sz="2000" dirty="0" smtClean="0">
              <a:latin typeface="Arial" panose="020B0604020202020204" pitchFamily="34" charset="0"/>
              <a:cs typeface="Arial" panose="020B0604020202020204" pitchFamily="34" charset="0"/>
            </a:endParaRPr>
          </a:p>
          <a:p>
            <a:pPr eaLnBrk="1" hangingPunct="1">
              <a:spcBef>
                <a:spcPct val="0"/>
              </a:spcBef>
              <a:buFontTx/>
              <a:buNone/>
            </a:pPr>
            <a:r>
              <a:rPr lang="it-IT" altLang="it-IT" sz="2000" dirty="0" smtClean="0">
                <a:latin typeface="Arial" panose="020B0604020202020204" pitchFamily="34" charset="0"/>
                <a:cs typeface="Arial" panose="020B0604020202020204" pitchFamily="34" charset="0"/>
              </a:rPr>
              <a:t>per </a:t>
            </a:r>
            <a:r>
              <a:rPr lang="it-IT" altLang="it-IT" sz="2000" dirty="0">
                <a:latin typeface="Arial" panose="020B0604020202020204" pitchFamily="34" charset="0"/>
                <a:cs typeface="Arial" panose="020B0604020202020204" pitchFamily="34" charset="0"/>
              </a:rPr>
              <a:t>aiutarlo a conoscersi meglio, </a:t>
            </a:r>
            <a:endParaRPr lang="it-IT" altLang="it-IT" sz="2000" dirty="0" smtClean="0">
              <a:latin typeface="Arial" panose="020B0604020202020204" pitchFamily="34" charset="0"/>
              <a:cs typeface="Arial" panose="020B0604020202020204" pitchFamily="34" charset="0"/>
            </a:endParaRPr>
          </a:p>
          <a:p>
            <a:pPr eaLnBrk="1" hangingPunct="1">
              <a:spcBef>
                <a:spcPct val="0"/>
              </a:spcBef>
              <a:buFontTx/>
              <a:buNone/>
            </a:pPr>
            <a:r>
              <a:rPr lang="it-IT" altLang="it-IT" sz="2000" dirty="0" smtClean="0">
                <a:latin typeface="Arial" panose="020B0604020202020204" pitchFamily="34" charset="0"/>
                <a:cs typeface="Arial" panose="020B0604020202020204" pitchFamily="34" charset="0"/>
              </a:rPr>
              <a:t>per </a:t>
            </a:r>
            <a:r>
              <a:rPr lang="it-IT" altLang="it-IT" sz="2000" dirty="0">
                <a:latin typeface="Arial" panose="020B0604020202020204" pitchFamily="34" charset="0"/>
                <a:cs typeface="Arial" panose="020B0604020202020204" pitchFamily="34" charset="0"/>
              </a:rPr>
              <a:t>dargli consapevolezza di forze ancora inesplorate,</a:t>
            </a:r>
          </a:p>
          <a:p>
            <a:pPr eaLnBrk="1" hangingPunct="1">
              <a:spcBef>
                <a:spcPct val="0"/>
              </a:spcBef>
              <a:buFontTx/>
              <a:buNone/>
            </a:pPr>
            <a:r>
              <a:rPr lang="it-IT" altLang="it-IT" sz="2000" dirty="0" smtClean="0">
                <a:latin typeface="Arial" panose="020B0604020202020204" pitchFamily="34" charset="0"/>
                <a:cs typeface="Arial" panose="020B0604020202020204" pitchFamily="34" charset="0"/>
              </a:rPr>
              <a:t>per </a:t>
            </a:r>
            <a:r>
              <a:rPr lang="it-IT" altLang="it-IT" sz="2000" dirty="0">
                <a:latin typeface="Arial" panose="020B0604020202020204" pitchFamily="34" charset="0"/>
                <a:cs typeface="Arial" panose="020B0604020202020204" pitchFamily="34" charset="0"/>
              </a:rPr>
              <a:t>dargli una mano a compiersi, </a:t>
            </a:r>
            <a:r>
              <a:rPr lang="it-IT" altLang="it-IT" sz="2000" dirty="0" smtClean="0">
                <a:latin typeface="Arial" panose="020B0604020202020204" pitchFamily="34" charset="0"/>
                <a:cs typeface="Arial" panose="020B0604020202020204" pitchFamily="34" charset="0"/>
              </a:rPr>
              <a:t>a </a:t>
            </a:r>
            <a:r>
              <a:rPr lang="it-IT" altLang="it-IT" sz="2000" dirty="0">
                <a:latin typeface="Arial" panose="020B0604020202020204" pitchFamily="34" charset="0"/>
                <a:cs typeface="Arial" panose="020B0604020202020204" pitchFamily="34" charset="0"/>
              </a:rPr>
              <a:t>essere se stesso.    </a:t>
            </a:r>
          </a:p>
        </p:txBody>
      </p:sp>
      <p:sp>
        <p:nvSpPr>
          <p:cNvPr id="2" name="AutoShape 2" descr="46,466 Foto Amore Eterno, Immagini e Vettorial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4252" y="980728"/>
            <a:ext cx="3083637"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62102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08641" y="188243"/>
            <a:ext cx="8640960" cy="6586418"/>
          </a:xfrm>
          <a:prstGeom prst="rect">
            <a:avLst/>
          </a:prstGeom>
        </p:spPr>
        <p:txBody>
          <a:bodyPr wrap="square">
            <a:spAutoFit/>
          </a:bodyPr>
          <a:lstStyle/>
          <a:p>
            <a:pPr algn="ctr"/>
            <a:r>
              <a:rPr lang="it-IT" sz="1600" dirty="0" smtClean="0"/>
              <a:t>Esaminando </a:t>
            </a:r>
            <a:r>
              <a:rPr lang="it-IT" sz="1600" b="1" dirty="0"/>
              <a:t>la cultura occidentale </a:t>
            </a:r>
            <a:endParaRPr lang="it-IT" sz="1600" b="1" dirty="0" smtClean="0"/>
          </a:p>
          <a:p>
            <a:pPr algn="ctr"/>
            <a:r>
              <a:rPr lang="it-IT" sz="1600" dirty="0" smtClean="0"/>
              <a:t>fotografiamo diversi </a:t>
            </a:r>
            <a:r>
              <a:rPr lang="it-IT" sz="1600" b="1" dirty="0"/>
              <a:t>atteggiamenti</a:t>
            </a:r>
            <a:r>
              <a:rPr lang="it-IT" sz="1600" dirty="0"/>
              <a:t> che contribuiscono a </a:t>
            </a:r>
            <a:r>
              <a:rPr lang="it-IT" sz="1600" b="1" dirty="0"/>
              <a:t>disumanizzare il morire</a:t>
            </a:r>
            <a:r>
              <a:rPr lang="it-IT" sz="1600" dirty="0" smtClean="0"/>
              <a:t>.</a:t>
            </a:r>
          </a:p>
          <a:p>
            <a:pPr algn="ctr"/>
            <a:endParaRPr lang="it-IT" sz="1600" dirty="0"/>
          </a:p>
          <a:p>
            <a:pPr marL="285750" lvl="0" indent="-285750">
              <a:buFont typeface="Wingdings" panose="05000000000000000000" pitchFamily="2" charset="2"/>
              <a:buChar char="§"/>
            </a:pPr>
            <a:r>
              <a:rPr lang="it-IT" sz="1300" b="1" u="sng" cap="small" dirty="0" smtClean="0"/>
              <a:t>EDONISMO E MATERIALISMO</a:t>
            </a:r>
            <a:r>
              <a:rPr lang="it-IT" sz="1300" u="sng" dirty="0" smtClean="0"/>
              <a:t>  </a:t>
            </a:r>
            <a:r>
              <a:rPr lang="it-IT" sz="1300" dirty="0" smtClean="0"/>
              <a:t>Molti invece </a:t>
            </a:r>
            <a:r>
              <a:rPr lang="it-IT" sz="1300" dirty="0"/>
              <a:t>di coltivare ciò che è </a:t>
            </a:r>
            <a:r>
              <a:rPr lang="it-IT" sz="1300" b="1" dirty="0"/>
              <a:t>profondo</a:t>
            </a:r>
            <a:r>
              <a:rPr lang="it-IT" sz="1300" dirty="0"/>
              <a:t> e </a:t>
            </a:r>
            <a:r>
              <a:rPr lang="it-IT" sz="1300" b="1" dirty="0" smtClean="0"/>
              <a:t>autentico</a:t>
            </a:r>
            <a:r>
              <a:rPr lang="it-IT" sz="1300" dirty="0" smtClean="0"/>
              <a:t> </a:t>
            </a:r>
          </a:p>
          <a:p>
            <a:r>
              <a:rPr lang="it-IT" sz="1300" dirty="0" smtClean="0"/>
              <a:t>       coltivano </a:t>
            </a:r>
            <a:r>
              <a:rPr lang="it-IT" sz="1300" dirty="0"/>
              <a:t>l'illusione </a:t>
            </a:r>
            <a:r>
              <a:rPr lang="it-IT" sz="1300" dirty="0" smtClean="0"/>
              <a:t>che, puntando </a:t>
            </a:r>
            <a:r>
              <a:rPr lang="it-IT" sz="1300" dirty="0"/>
              <a:t>su ciò che è </a:t>
            </a:r>
            <a:r>
              <a:rPr lang="it-IT" sz="1300" b="1" dirty="0" smtClean="0"/>
              <a:t>passeggero</a:t>
            </a:r>
            <a:r>
              <a:rPr lang="it-IT" sz="1300" dirty="0"/>
              <a:t>,</a:t>
            </a:r>
            <a:r>
              <a:rPr lang="it-IT" sz="1300" dirty="0" smtClean="0"/>
              <a:t> </a:t>
            </a:r>
            <a:r>
              <a:rPr lang="it-IT" sz="1300" b="1" dirty="0" smtClean="0"/>
              <a:t>esteriore </a:t>
            </a:r>
          </a:p>
          <a:p>
            <a:r>
              <a:rPr lang="it-IT" sz="1300" b="1" dirty="0"/>
              <a:t> </a:t>
            </a:r>
            <a:r>
              <a:rPr lang="it-IT" sz="1300" b="1" dirty="0" smtClean="0"/>
              <a:t>      si </a:t>
            </a:r>
            <a:r>
              <a:rPr lang="it-IT" sz="1300" b="1" dirty="0"/>
              <a:t>rimandi all'infinito l'appuntamento con la morte</a:t>
            </a:r>
            <a:r>
              <a:rPr lang="it-IT" sz="1300" dirty="0"/>
              <a:t>. </a:t>
            </a:r>
            <a:endParaRPr lang="it-IT" sz="1300" dirty="0" smtClean="0"/>
          </a:p>
          <a:p>
            <a:pPr lvl="0"/>
            <a:endParaRPr lang="it-IT" sz="800" b="1" cap="small" dirty="0"/>
          </a:p>
          <a:p>
            <a:pPr marL="285750" lvl="0" indent="-285750">
              <a:buFont typeface="Wingdings" panose="05000000000000000000" pitchFamily="2" charset="2"/>
              <a:buChar char="§"/>
            </a:pPr>
            <a:r>
              <a:rPr lang="it-IT" sz="1300" b="1" u="sng" cap="small" dirty="0" smtClean="0"/>
              <a:t>NEGAZIONE</a:t>
            </a:r>
            <a:r>
              <a:rPr lang="it-IT" sz="1300" b="1" dirty="0"/>
              <a:t> </a:t>
            </a:r>
            <a:r>
              <a:rPr lang="it-IT" sz="1300" b="1" dirty="0" smtClean="0"/>
              <a:t> </a:t>
            </a:r>
            <a:r>
              <a:rPr lang="it-IT" sz="1300" dirty="0" smtClean="0"/>
              <a:t>La </a:t>
            </a:r>
            <a:r>
              <a:rPr lang="it-IT" sz="1300" b="1" dirty="0" smtClean="0"/>
              <a:t>morte è negata</a:t>
            </a:r>
            <a:r>
              <a:rPr lang="it-IT" sz="1300" dirty="0" smtClean="0"/>
              <a:t>, è un </a:t>
            </a:r>
            <a:r>
              <a:rPr lang="it-IT" sz="1300" b="1" dirty="0" smtClean="0"/>
              <a:t>argomento impronunciabile</a:t>
            </a:r>
            <a:r>
              <a:rPr lang="it-IT" sz="1300" dirty="0" smtClean="0"/>
              <a:t>. </a:t>
            </a:r>
          </a:p>
          <a:p>
            <a:pPr lvl="0"/>
            <a:r>
              <a:rPr lang="it-IT" sz="1300" dirty="0" smtClean="0"/>
              <a:t>       Solo </a:t>
            </a:r>
            <a:r>
              <a:rPr lang="it-IT" sz="1300" b="1" dirty="0"/>
              <a:t>la morte spettacolare </a:t>
            </a:r>
            <a:r>
              <a:rPr lang="it-IT" sz="1300" dirty="0" smtClean="0"/>
              <a:t>è </a:t>
            </a:r>
            <a:r>
              <a:rPr lang="it-IT" sz="1300" b="1" dirty="0" smtClean="0"/>
              <a:t>ammessa</a:t>
            </a:r>
            <a:r>
              <a:rPr lang="it-IT" sz="1300" dirty="0" smtClean="0"/>
              <a:t>: catastrofi </a:t>
            </a:r>
            <a:r>
              <a:rPr lang="it-IT" sz="1300" dirty="0"/>
              <a:t>naturali, </a:t>
            </a:r>
            <a:r>
              <a:rPr lang="it-IT" sz="1300" dirty="0" smtClean="0"/>
              <a:t>guerre</a:t>
            </a:r>
            <a:r>
              <a:rPr lang="it-IT" sz="1300" dirty="0"/>
              <a:t>, </a:t>
            </a:r>
            <a:r>
              <a:rPr lang="it-IT" sz="1300" dirty="0" smtClean="0"/>
              <a:t>cronaca nera…</a:t>
            </a:r>
          </a:p>
          <a:p>
            <a:pPr lvl="0"/>
            <a:r>
              <a:rPr lang="it-IT" sz="1300" dirty="0" smtClean="0"/>
              <a:t>       La </a:t>
            </a:r>
            <a:r>
              <a:rPr lang="it-IT" sz="1300" b="1" dirty="0"/>
              <a:t>morte </a:t>
            </a:r>
            <a:r>
              <a:rPr lang="it-IT" sz="1300" b="1" dirty="0" smtClean="0"/>
              <a:t>violenta </a:t>
            </a:r>
            <a:r>
              <a:rPr lang="it-IT" sz="1300" dirty="0" smtClean="0"/>
              <a:t>è </a:t>
            </a:r>
            <a:r>
              <a:rPr lang="it-IT" sz="1300" dirty="0"/>
              <a:t>meno angosciosa della </a:t>
            </a:r>
            <a:r>
              <a:rPr lang="it-IT" sz="1300" b="1" dirty="0"/>
              <a:t>morte </a:t>
            </a:r>
            <a:r>
              <a:rPr lang="it-IT" sz="1300" b="1" dirty="0" smtClean="0"/>
              <a:t>biologica</a:t>
            </a:r>
            <a:r>
              <a:rPr lang="it-IT" sz="1300" dirty="0" smtClean="0"/>
              <a:t>: è </a:t>
            </a:r>
            <a:r>
              <a:rPr lang="it-IT" sz="1300" b="1" dirty="0"/>
              <a:t>un’eventualità</a:t>
            </a:r>
            <a:r>
              <a:rPr lang="it-IT" sz="1300" dirty="0"/>
              <a:t> non una </a:t>
            </a:r>
            <a:r>
              <a:rPr lang="it-IT" sz="1300" b="1" dirty="0" smtClean="0"/>
              <a:t>ineluttabilità</a:t>
            </a:r>
            <a:r>
              <a:rPr lang="it-IT" sz="1300" dirty="0"/>
              <a:t>.</a:t>
            </a:r>
            <a:r>
              <a:rPr lang="it-IT" sz="1300" dirty="0" smtClean="0"/>
              <a:t>  </a:t>
            </a:r>
            <a:endParaRPr lang="it-IT" sz="1300" dirty="0"/>
          </a:p>
          <a:p>
            <a:pPr lvl="0"/>
            <a:endParaRPr lang="it-IT" sz="800" dirty="0"/>
          </a:p>
          <a:p>
            <a:pPr marL="285750" lvl="0" indent="-285750">
              <a:buFont typeface="Wingdings" panose="05000000000000000000" pitchFamily="2" charset="2"/>
              <a:buChar char="§"/>
            </a:pPr>
            <a:r>
              <a:rPr lang="it-IT" sz="1300" b="1" u="sng" cap="small" dirty="0" smtClean="0"/>
              <a:t>ISTITUZIONALIZZAZIONE</a:t>
            </a:r>
            <a:r>
              <a:rPr lang="it-IT" sz="1300" b="1" dirty="0" smtClean="0"/>
              <a:t>  </a:t>
            </a:r>
            <a:r>
              <a:rPr lang="it-IT" sz="1300" dirty="0" smtClean="0"/>
              <a:t>Anche </a:t>
            </a:r>
            <a:r>
              <a:rPr lang="it-IT" sz="1300" dirty="0"/>
              <a:t>se </a:t>
            </a:r>
            <a:r>
              <a:rPr lang="it-IT" sz="1300" dirty="0" smtClean="0"/>
              <a:t>è frequente </a:t>
            </a:r>
            <a:r>
              <a:rPr lang="it-IT" sz="1300" dirty="0"/>
              <a:t>la richiesta di poter morire a casa, </a:t>
            </a:r>
            <a:endParaRPr lang="it-IT" sz="1300" dirty="0" smtClean="0"/>
          </a:p>
          <a:p>
            <a:pPr lvl="0"/>
            <a:r>
              <a:rPr lang="it-IT" sz="1300" dirty="0" smtClean="0"/>
              <a:t>        il </a:t>
            </a:r>
            <a:r>
              <a:rPr lang="it-IT" sz="1300" dirty="0"/>
              <a:t>decesso </a:t>
            </a:r>
            <a:r>
              <a:rPr lang="it-IT" sz="1300" dirty="0" smtClean="0"/>
              <a:t>avviene </a:t>
            </a:r>
            <a:r>
              <a:rPr lang="it-IT" sz="1300" dirty="0"/>
              <a:t>in luoghi istituzionali: </a:t>
            </a:r>
            <a:r>
              <a:rPr lang="it-IT" sz="1300" b="1" dirty="0"/>
              <a:t>ospedali, case per anziani, </a:t>
            </a:r>
            <a:r>
              <a:rPr lang="it-IT" sz="1300" b="1" dirty="0" smtClean="0"/>
              <a:t>hospice</a:t>
            </a:r>
            <a:r>
              <a:rPr lang="it-IT" sz="1300" dirty="0" smtClean="0"/>
              <a:t>. </a:t>
            </a:r>
          </a:p>
          <a:p>
            <a:pPr lvl="0"/>
            <a:r>
              <a:rPr lang="it-IT" sz="1300" dirty="0" smtClean="0"/>
              <a:t>        </a:t>
            </a:r>
            <a:r>
              <a:rPr lang="it-IT" sz="1300" b="1" dirty="0" smtClean="0"/>
              <a:t>L'istituzione</a:t>
            </a:r>
            <a:r>
              <a:rPr lang="it-IT" sz="1300" dirty="0"/>
              <a:t>, con le sue </a:t>
            </a:r>
            <a:r>
              <a:rPr lang="it-IT" sz="1300" b="1" dirty="0"/>
              <a:t>strutture</a:t>
            </a:r>
            <a:r>
              <a:rPr lang="it-IT" sz="1300" dirty="0"/>
              <a:t>, </a:t>
            </a:r>
            <a:r>
              <a:rPr lang="it-IT" sz="1300" b="1" dirty="0"/>
              <a:t>procedure</a:t>
            </a:r>
            <a:r>
              <a:rPr lang="it-IT" sz="1300" dirty="0"/>
              <a:t> e </a:t>
            </a:r>
            <a:r>
              <a:rPr lang="it-IT" sz="1300" b="1" dirty="0"/>
              <a:t>risorse</a:t>
            </a:r>
            <a:r>
              <a:rPr lang="it-IT" sz="1300" dirty="0"/>
              <a:t>,  </a:t>
            </a:r>
            <a:endParaRPr lang="it-IT" sz="1300" dirty="0" smtClean="0"/>
          </a:p>
          <a:p>
            <a:pPr lvl="0"/>
            <a:r>
              <a:rPr lang="it-IT" sz="1300" dirty="0"/>
              <a:t> </a:t>
            </a:r>
            <a:r>
              <a:rPr lang="it-IT" sz="1300" dirty="0" smtClean="0"/>
              <a:t>       infonde </a:t>
            </a:r>
            <a:r>
              <a:rPr lang="it-IT" sz="1300" dirty="0"/>
              <a:t>fiducia a chi ha </a:t>
            </a:r>
            <a:r>
              <a:rPr lang="it-IT" sz="1300" dirty="0" smtClean="0"/>
              <a:t>paura di </a:t>
            </a:r>
            <a:r>
              <a:rPr lang="it-IT" sz="1300" dirty="0"/>
              <a:t>restare </a:t>
            </a:r>
            <a:r>
              <a:rPr lang="it-IT" sz="1300" dirty="0" smtClean="0"/>
              <a:t>con il morente. </a:t>
            </a:r>
            <a:endParaRPr lang="it-IT" sz="1300" dirty="0"/>
          </a:p>
          <a:p>
            <a:pPr lvl="0"/>
            <a:endParaRPr lang="it-IT" sz="800" dirty="0"/>
          </a:p>
          <a:p>
            <a:pPr marL="285750" lvl="0" indent="-285750">
              <a:buFont typeface="Wingdings" panose="05000000000000000000" pitchFamily="2" charset="2"/>
              <a:buChar char="§"/>
            </a:pPr>
            <a:r>
              <a:rPr lang="it-IT" sz="1300" b="1" u="sng" cap="small" dirty="0" smtClean="0"/>
              <a:t>PATERNALISMO</a:t>
            </a:r>
            <a:r>
              <a:rPr lang="it-IT" sz="1300" b="1" dirty="0" smtClean="0"/>
              <a:t>  </a:t>
            </a:r>
            <a:r>
              <a:rPr lang="it-IT" sz="1300" dirty="0" smtClean="0"/>
              <a:t>Con la </a:t>
            </a:r>
            <a:r>
              <a:rPr lang="it-IT" sz="1300" b="1" dirty="0" smtClean="0"/>
              <a:t>congiura </a:t>
            </a:r>
            <a:r>
              <a:rPr lang="it-IT" sz="1300" b="1" dirty="0"/>
              <a:t>del silenzio </a:t>
            </a:r>
            <a:r>
              <a:rPr lang="it-IT" sz="1300" dirty="0"/>
              <a:t>o un </a:t>
            </a:r>
            <a:r>
              <a:rPr lang="it-IT" sz="1300" b="1" dirty="0"/>
              <a:t>amore </a:t>
            </a:r>
            <a:r>
              <a:rPr lang="it-IT" sz="1300" b="1" dirty="0" smtClean="0"/>
              <a:t>protettivo</a:t>
            </a:r>
            <a:r>
              <a:rPr lang="it-IT" sz="1300" dirty="0" smtClean="0"/>
              <a:t>, </a:t>
            </a:r>
          </a:p>
          <a:p>
            <a:pPr lvl="0"/>
            <a:r>
              <a:rPr lang="it-IT" sz="1300" dirty="0" smtClean="0"/>
              <a:t>        i </a:t>
            </a:r>
            <a:r>
              <a:rPr lang="it-IT" sz="1300" dirty="0"/>
              <a:t>familiari impediscono al morente </a:t>
            </a:r>
            <a:endParaRPr lang="it-IT" sz="1300" dirty="0" smtClean="0"/>
          </a:p>
          <a:p>
            <a:pPr lvl="0"/>
            <a:r>
              <a:rPr lang="it-IT" sz="1300" dirty="0"/>
              <a:t> </a:t>
            </a:r>
            <a:r>
              <a:rPr lang="it-IT" sz="1300" dirty="0" smtClean="0"/>
              <a:t>      di </a:t>
            </a:r>
            <a:r>
              <a:rPr lang="it-IT" sz="1300" dirty="0"/>
              <a:t>comunicare il suo vissuto </a:t>
            </a:r>
            <a:r>
              <a:rPr lang="it-IT" sz="1300" dirty="0" smtClean="0"/>
              <a:t>e </a:t>
            </a:r>
            <a:r>
              <a:rPr lang="it-IT" sz="1300" dirty="0"/>
              <a:t>di essere protagonista dell'ultimo evento. </a:t>
            </a:r>
            <a:endParaRPr lang="it-IT" sz="1300" dirty="0" smtClean="0"/>
          </a:p>
          <a:p>
            <a:pPr lvl="0"/>
            <a:r>
              <a:rPr lang="it-IT" sz="1300" dirty="0" smtClean="0"/>
              <a:t>       Si perdono </a:t>
            </a:r>
            <a:r>
              <a:rPr lang="it-IT" sz="1300" dirty="0"/>
              <a:t>opportunità preziose di amarsi in modo </a:t>
            </a:r>
            <a:r>
              <a:rPr lang="it-IT" sz="1300" dirty="0" smtClean="0"/>
              <a:t>autentico, fino </a:t>
            </a:r>
            <a:r>
              <a:rPr lang="it-IT" sz="1300" dirty="0"/>
              <a:t>in fondo</a:t>
            </a:r>
            <a:r>
              <a:rPr lang="it-IT" sz="1300" dirty="0" smtClean="0"/>
              <a:t>,, </a:t>
            </a:r>
          </a:p>
          <a:p>
            <a:pPr lvl="0"/>
            <a:r>
              <a:rPr lang="it-IT" sz="1300" dirty="0" smtClean="0"/>
              <a:t>       e </a:t>
            </a:r>
            <a:r>
              <a:rPr lang="it-IT" sz="1300" dirty="0"/>
              <a:t>di condividere momenti ed emozioni indimenticabili. </a:t>
            </a:r>
            <a:r>
              <a:rPr lang="it-IT" sz="1300" b="1" dirty="0"/>
              <a:t> </a:t>
            </a:r>
            <a:endParaRPr lang="it-IT" sz="1300" dirty="0"/>
          </a:p>
          <a:p>
            <a:pPr lvl="0"/>
            <a:endParaRPr lang="it-IT" sz="800" dirty="0"/>
          </a:p>
          <a:p>
            <a:pPr marL="285750" lvl="0" indent="-285750">
              <a:buFont typeface="Wingdings" panose="05000000000000000000" pitchFamily="2" charset="2"/>
              <a:buChar char="§"/>
            </a:pPr>
            <a:r>
              <a:rPr lang="it-IT" sz="1300" b="1" u="sng" cap="small" dirty="0" smtClean="0"/>
              <a:t>MEDICALIZZAZIONE</a:t>
            </a:r>
            <a:r>
              <a:rPr lang="it-IT" sz="1300" b="1" dirty="0"/>
              <a:t> </a:t>
            </a:r>
            <a:r>
              <a:rPr lang="it-IT" sz="1300" dirty="0" smtClean="0"/>
              <a:t>La morte </a:t>
            </a:r>
            <a:r>
              <a:rPr lang="it-IT" sz="1300" dirty="0"/>
              <a:t>induce, </a:t>
            </a:r>
            <a:r>
              <a:rPr lang="it-IT" sz="1300" dirty="0" smtClean="0"/>
              <a:t>a </a:t>
            </a:r>
            <a:r>
              <a:rPr lang="it-IT" sz="1300" b="1" dirty="0"/>
              <a:t>lottare con ogni mezzo </a:t>
            </a:r>
            <a:endParaRPr lang="it-IT" sz="1300" b="1" dirty="0" smtClean="0"/>
          </a:p>
          <a:p>
            <a:pPr lvl="0"/>
            <a:r>
              <a:rPr lang="it-IT" sz="1300" b="1" dirty="0"/>
              <a:t> </a:t>
            </a:r>
            <a:r>
              <a:rPr lang="it-IT" sz="1300" b="1" dirty="0" smtClean="0"/>
              <a:t>       </a:t>
            </a:r>
            <a:r>
              <a:rPr lang="it-IT" sz="1300" dirty="0" smtClean="0"/>
              <a:t>pur </a:t>
            </a:r>
            <a:r>
              <a:rPr lang="it-IT" sz="1300" dirty="0"/>
              <a:t>di allontanarne lo spettro e </a:t>
            </a:r>
            <a:r>
              <a:rPr lang="it-IT" sz="1300" dirty="0" smtClean="0"/>
              <a:t>rimandarne </a:t>
            </a:r>
            <a:r>
              <a:rPr lang="it-IT" sz="1300" dirty="0"/>
              <a:t>l'incontro. </a:t>
            </a:r>
            <a:endParaRPr lang="it-IT" sz="1300" dirty="0" smtClean="0"/>
          </a:p>
          <a:p>
            <a:pPr lvl="0"/>
            <a:r>
              <a:rPr lang="it-IT" sz="1300" dirty="0" smtClean="0"/>
              <a:t>        La </a:t>
            </a:r>
            <a:r>
              <a:rPr lang="it-IT" sz="1300" dirty="0"/>
              <a:t>ricerca dei centri di cura più avanzati, l'assunzione di farmaci </a:t>
            </a:r>
            <a:r>
              <a:rPr lang="it-IT" sz="1300" dirty="0" smtClean="0"/>
              <a:t>sperimentali…</a:t>
            </a:r>
          </a:p>
          <a:p>
            <a:pPr lvl="0"/>
            <a:r>
              <a:rPr lang="it-IT" sz="1300" dirty="0" smtClean="0"/>
              <a:t>        Il </a:t>
            </a:r>
            <a:r>
              <a:rPr lang="it-IT" sz="1300" dirty="0"/>
              <a:t>risultato è </a:t>
            </a:r>
            <a:r>
              <a:rPr lang="it-IT" sz="1300" dirty="0" smtClean="0"/>
              <a:t>che molti </a:t>
            </a:r>
          </a:p>
          <a:p>
            <a:pPr lvl="0"/>
            <a:r>
              <a:rPr lang="it-IT" sz="1300" b="1" dirty="0" smtClean="0"/>
              <a:t>        muoiono circondati </a:t>
            </a:r>
            <a:r>
              <a:rPr lang="it-IT" sz="1300" b="1" dirty="0"/>
              <a:t>dalle apparecchiature dalle tecnologie </a:t>
            </a:r>
            <a:r>
              <a:rPr lang="it-IT" sz="1300" b="1" dirty="0" smtClean="0"/>
              <a:t>più </a:t>
            </a:r>
            <a:r>
              <a:rPr lang="it-IT" sz="1300" b="1" dirty="0"/>
              <a:t>sofisticate e </a:t>
            </a:r>
            <a:r>
              <a:rPr lang="it-IT" sz="1300" b="1" dirty="0" smtClean="0"/>
              <a:t>avanzate</a:t>
            </a:r>
            <a:r>
              <a:rPr lang="it-IT" sz="1300" dirty="0"/>
              <a:t>, </a:t>
            </a:r>
            <a:endParaRPr lang="it-IT" sz="1300" dirty="0" smtClean="0"/>
          </a:p>
          <a:p>
            <a:pPr lvl="0"/>
            <a:r>
              <a:rPr lang="it-IT" sz="1300" dirty="0" smtClean="0"/>
              <a:t>        ma </a:t>
            </a:r>
            <a:r>
              <a:rPr lang="it-IT" sz="1300" dirty="0"/>
              <a:t>spesso </a:t>
            </a:r>
            <a:r>
              <a:rPr lang="it-IT" sz="1300" b="1" dirty="0"/>
              <a:t>privi</a:t>
            </a:r>
            <a:r>
              <a:rPr lang="it-IT" sz="1300" dirty="0"/>
              <a:t> del </a:t>
            </a:r>
            <a:r>
              <a:rPr lang="it-IT" sz="1300" b="1" dirty="0"/>
              <a:t>calore</a:t>
            </a:r>
            <a:r>
              <a:rPr lang="it-IT" sz="1300" dirty="0"/>
              <a:t> e della </a:t>
            </a:r>
            <a:r>
              <a:rPr lang="it-IT" sz="1300" b="1" dirty="0"/>
              <a:t>vicinanza umana</a:t>
            </a:r>
            <a:r>
              <a:rPr lang="it-IT" sz="1300" dirty="0"/>
              <a:t>. </a:t>
            </a:r>
            <a:endParaRPr lang="it-IT" sz="1300" dirty="0" smtClean="0"/>
          </a:p>
          <a:p>
            <a:endParaRPr lang="it-IT" sz="800" b="1" dirty="0"/>
          </a:p>
          <a:p>
            <a:pPr marL="171450" indent="-171450">
              <a:buFont typeface="Wingdings" panose="05000000000000000000" pitchFamily="2" charset="2"/>
              <a:buChar char="§"/>
            </a:pPr>
            <a:r>
              <a:rPr lang="it-IT" sz="1300" b="1" dirty="0"/>
              <a:t> </a:t>
            </a:r>
            <a:r>
              <a:rPr lang="it-IT" sz="1300" b="1" dirty="0" smtClean="0"/>
              <a:t>   LINGUAGGIO </a:t>
            </a:r>
            <a:r>
              <a:rPr lang="it-IT" sz="1300" dirty="0" smtClean="0"/>
              <a:t>Il </a:t>
            </a:r>
            <a:r>
              <a:rPr lang="it-IT" sz="1300" dirty="0"/>
              <a:t>linguaggio </a:t>
            </a:r>
            <a:r>
              <a:rPr lang="it-IT" sz="1300" dirty="0" smtClean="0"/>
              <a:t>è </a:t>
            </a:r>
            <a:r>
              <a:rPr lang="it-IT" sz="1300" dirty="0"/>
              <a:t>il termometro </a:t>
            </a:r>
            <a:r>
              <a:rPr lang="it-IT" sz="1300" dirty="0" smtClean="0"/>
              <a:t>di </a:t>
            </a:r>
            <a:r>
              <a:rPr lang="it-IT" sz="1300" dirty="0"/>
              <a:t>un diffuso disagio culturale dinanzi al morire e alla morte. </a:t>
            </a:r>
            <a:endParaRPr lang="it-IT" sz="1300" dirty="0" smtClean="0"/>
          </a:p>
          <a:p>
            <a:pPr lvl="0"/>
            <a:r>
              <a:rPr lang="it-IT" sz="1300" dirty="0" smtClean="0"/>
              <a:t>        Al linguaggio </a:t>
            </a:r>
            <a:r>
              <a:rPr lang="it-IT" sz="1300" dirty="0"/>
              <a:t>diretto di «</a:t>
            </a:r>
            <a:r>
              <a:rPr lang="it-IT" sz="1300" b="1" dirty="0"/>
              <a:t>il signor… è morto</a:t>
            </a:r>
            <a:r>
              <a:rPr lang="it-IT" sz="1300" dirty="0"/>
              <a:t>» si preferisce: </a:t>
            </a:r>
            <a:r>
              <a:rPr lang="it-IT" sz="1300" dirty="0" smtClean="0"/>
              <a:t>«</a:t>
            </a:r>
            <a:r>
              <a:rPr lang="it-IT" sz="1300" b="1" dirty="0"/>
              <a:t>Ci ha lasciato</a:t>
            </a:r>
            <a:r>
              <a:rPr lang="it-IT" sz="1300" dirty="0"/>
              <a:t>», «</a:t>
            </a:r>
            <a:r>
              <a:rPr lang="it-IT" sz="1300" b="1" dirty="0"/>
              <a:t>Se n'è andato</a:t>
            </a:r>
            <a:r>
              <a:rPr lang="it-IT" sz="1300" dirty="0"/>
              <a:t>», </a:t>
            </a:r>
            <a:endParaRPr lang="it-IT" sz="1300" dirty="0" smtClean="0"/>
          </a:p>
          <a:p>
            <a:pPr lvl="0"/>
            <a:r>
              <a:rPr lang="it-IT" sz="1300" dirty="0"/>
              <a:t> </a:t>
            </a:r>
            <a:r>
              <a:rPr lang="it-IT" sz="1300" dirty="0" smtClean="0"/>
              <a:t>       «</a:t>
            </a:r>
            <a:r>
              <a:rPr lang="it-IT" sz="1300" b="1" dirty="0"/>
              <a:t>È scomparso</a:t>
            </a:r>
            <a:r>
              <a:rPr lang="it-IT" sz="1300" dirty="0"/>
              <a:t>», </a:t>
            </a:r>
            <a:r>
              <a:rPr lang="it-IT" sz="1300" dirty="0" smtClean="0"/>
              <a:t> «</a:t>
            </a:r>
            <a:r>
              <a:rPr lang="it-IT" sz="1300" b="1" dirty="0"/>
              <a:t>Non è più con noi</a:t>
            </a:r>
            <a:r>
              <a:rPr lang="it-IT" sz="1300" dirty="0"/>
              <a:t>», </a:t>
            </a:r>
            <a:r>
              <a:rPr lang="it-IT" sz="1300" dirty="0" smtClean="0"/>
              <a:t> «</a:t>
            </a:r>
            <a:r>
              <a:rPr lang="it-IT" sz="1300" b="1" dirty="0"/>
              <a:t>È venuto a mancare</a:t>
            </a:r>
            <a:r>
              <a:rPr lang="it-IT" sz="1300" dirty="0"/>
              <a:t>», </a:t>
            </a:r>
            <a:r>
              <a:rPr lang="it-IT" sz="1300" dirty="0" smtClean="0"/>
              <a:t> «</a:t>
            </a:r>
            <a:r>
              <a:rPr lang="it-IT" sz="1300" b="1" dirty="0"/>
              <a:t>Si è spento</a:t>
            </a:r>
            <a:r>
              <a:rPr lang="it-IT" sz="1300" dirty="0"/>
              <a:t>»; </a:t>
            </a:r>
            <a:r>
              <a:rPr lang="it-IT" sz="1300" dirty="0" smtClean="0"/>
              <a:t> «</a:t>
            </a:r>
            <a:r>
              <a:rPr lang="it-IT" sz="1300" b="1" dirty="0"/>
              <a:t>La sua dipartita</a:t>
            </a:r>
            <a:r>
              <a:rPr lang="it-IT" sz="1300" dirty="0"/>
              <a:t>»; </a:t>
            </a:r>
            <a:endParaRPr lang="it-IT" sz="1300" dirty="0" smtClean="0"/>
          </a:p>
          <a:p>
            <a:pPr lvl="0"/>
            <a:r>
              <a:rPr lang="it-IT" sz="1300" dirty="0"/>
              <a:t> </a:t>
            </a:r>
            <a:r>
              <a:rPr lang="it-IT" sz="1300" dirty="0" smtClean="0"/>
              <a:t>       «</a:t>
            </a:r>
            <a:r>
              <a:rPr lang="it-IT" sz="1300" b="1" dirty="0" smtClean="0"/>
              <a:t>È </a:t>
            </a:r>
            <a:r>
              <a:rPr lang="it-IT" sz="1300" b="1" dirty="0"/>
              <a:t>mancato all’affetto dei suoi cari</a:t>
            </a:r>
            <a:r>
              <a:rPr lang="it-IT" sz="1300" dirty="0"/>
              <a:t>»; </a:t>
            </a:r>
            <a:r>
              <a:rPr lang="it-IT" sz="1300" dirty="0" smtClean="0"/>
              <a:t> «</a:t>
            </a:r>
            <a:r>
              <a:rPr lang="it-IT" sz="1300" b="1" dirty="0"/>
              <a:t>È salito al cielo</a:t>
            </a:r>
            <a:r>
              <a:rPr lang="it-IT" sz="1300" dirty="0"/>
              <a:t>»; </a:t>
            </a:r>
            <a:r>
              <a:rPr lang="it-IT" sz="1300" dirty="0" smtClean="0"/>
              <a:t> «</a:t>
            </a:r>
            <a:r>
              <a:rPr lang="it-IT" sz="1300" b="1" dirty="0"/>
              <a:t>Ha raggiunto i suoi cari</a:t>
            </a:r>
            <a:r>
              <a:rPr lang="it-IT" sz="1300" dirty="0"/>
              <a:t>».</a:t>
            </a:r>
          </a:p>
          <a:p>
            <a:r>
              <a:rPr lang="it-IT" sz="1300" dirty="0"/>
              <a:t> </a:t>
            </a:r>
          </a:p>
        </p:txBody>
      </p:sp>
      <p:pic>
        <p:nvPicPr>
          <p:cNvPr id="6147" name="Picture 3"/>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t="4577"/>
          <a:stretch/>
        </p:blipFill>
        <p:spPr bwMode="auto">
          <a:xfrm>
            <a:off x="6732240" y="2492896"/>
            <a:ext cx="1964419" cy="3006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22260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79512" y="188640"/>
            <a:ext cx="8856984" cy="6432530"/>
          </a:xfrm>
          <a:prstGeom prst="rect">
            <a:avLst/>
          </a:prstGeom>
        </p:spPr>
        <p:txBody>
          <a:bodyPr wrap="square">
            <a:spAutoFit/>
          </a:bodyPr>
          <a:lstStyle/>
          <a:p>
            <a:pPr>
              <a:spcBef>
                <a:spcPct val="0"/>
              </a:spcBef>
            </a:pPr>
            <a:r>
              <a:rPr lang="it-IT" altLang="it-IT" sz="2000" dirty="0">
                <a:latin typeface="+mj-lt"/>
              </a:rPr>
              <a:t>La società, dinanzi a situazioni che richiamano la morte </a:t>
            </a:r>
            <a:endParaRPr lang="it-IT" altLang="it-IT" sz="2000" dirty="0" smtClean="0">
              <a:latin typeface="+mj-lt"/>
            </a:endParaRPr>
          </a:p>
          <a:p>
            <a:pPr>
              <a:spcBef>
                <a:spcPct val="0"/>
              </a:spcBef>
            </a:pPr>
            <a:r>
              <a:rPr lang="it-IT" altLang="it-IT" sz="2000" dirty="0" smtClean="0">
                <a:latin typeface="+mj-lt"/>
              </a:rPr>
              <a:t>si </a:t>
            </a:r>
            <a:r>
              <a:rPr lang="it-IT" altLang="it-IT" sz="2000" dirty="0">
                <a:latin typeface="+mj-lt"/>
              </a:rPr>
              <a:t>è vestita di </a:t>
            </a:r>
            <a:r>
              <a:rPr lang="it-IT" altLang="it-IT" sz="2000" b="1" dirty="0">
                <a:latin typeface="+mj-lt"/>
              </a:rPr>
              <a:t>PAURA</a:t>
            </a:r>
            <a:r>
              <a:rPr lang="it-IT" altLang="it-IT" sz="2000" dirty="0">
                <a:latin typeface="+mj-lt"/>
              </a:rPr>
              <a:t> </a:t>
            </a:r>
            <a:endParaRPr lang="it-IT" altLang="it-IT" sz="2000" dirty="0" smtClean="0">
              <a:latin typeface="+mj-lt"/>
            </a:endParaRPr>
          </a:p>
          <a:p>
            <a:pPr>
              <a:spcBef>
                <a:spcPct val="0"/>
              </a:spcBef>
            </a:pPr>
            <a:r>
              <a:rPr lang="it-IT" altLang="it-IT" sz="2000" dirty="0" smtClean="0">
                <a:latin typeface="+mj-lt"/>
              </a:rPr>
              <a:t>non </a:t>
            </a:r>
            <a:r>
              <a:rPr lang="it-IT" altLang="it-IT" sz="2000" dirty="0">
                <a:latin typeface="+mj-lt"/>
              </a:rPr>
              <a:t>si tratta tanto della paura </a:t>
            </a:r>
            <a:endParaRPr lang="it-IT" altLang="it-IT" sz="2000" dirty="0" smtClean="0">
              <a:latin typeface="+mj-lt"/>
            </a:endParaRPr>
          </a:p>
          <a:p>
            <a:pPr>
              <a:spcBef>
                <a:spcPct val="0"/>
              </a:spcBef>
            </a:pPr>
            <a:r>
              <a:rPr lang="it-IT" altLang="it-IT" sz="2000" dirty="0" smtClean="0">
                <a:latin typeface="+mj-lt"/>
              </a:rPr>
              <a:t>che </a:t>
            </a:r>
            <a:r>
              <a:rPr lang="it-IT" altLang="it-IT" sz="2000" dirty="0">
                <a:latin typeface="+mj-lt"/>
              </a:rPr>
              <a:t>rende umani, riflessivi e solidali, </a:t>
            </a:r>
          </a:p>
          <a:p>
            <a:pPr>
              <a:spcBef>
                <a:spcPct val="0"/>
              </a:spcBef>
            </a:pPr>
            <a:r>
              <a:rPr lang="it-IT" altLang="it-IT" sz="2000" dirty="0">
                <a:latin typeface="+mj-lt"/>
              </a:rPr>
              <a:t>quanto di una paura </a:t>
            </a:r>
            <a:endParaRPr lang="it-IT" altLang="it-IT" sz="2000" dirty="0" smtClean="0">
              <a:latin typeface="+mj-lt"/>
            </a:endParaRPr>
          </a:p>
          <a:p>
            <a:pPr>
              <a:spcBef>
                <a:spcPct val="0"/>
              </a:spcBef>
            </a:pPr>
            <a:r>
              <a:rPr lang="it-IT" altLang="it-IT" sz="2000" dirty="0" smtClean="0">
                <a:latin typeface="+mj-lt"/>
              </a:rPr>
              <a:t>che paralizza</a:t>
            </a:r>
            <a:r>
              <a:rPr lang="it-IT" altLang="it-IT" sz="2000" dirty="0">
                <a:latin typeface="+mj-lt"/>
              </a:rPr>
              <a:t>, soffoca la libertà </a:t>
            </a:r>
            <a:endParaRPr lang="it-IT" altLang="it-IT" sz="2000" dirty="0" smtClean="0">
              <a:latin typeface="+mj-lt"/>
            </a:endParaRPr>
          </a:p>
          <a:p>
            <a:pPr>
              <a:spcBef>
                <a:spcPct val="0"/>
              </a:spcBef>
            </a:pPr>
            <a:r>
              <a:rPr lang="it-IT" altLang="it-IT" sz="2000" dirty="0" smtClean="0">
                <a:latin typeface="+mj-lt"/>
              </a:rPr>
              <a:t>e </a:t>
            </a:r>
            <a:r>
              <a:rPr lang="it-IT" altLang="it-IT" sz="2000" dirty="0">
                <a:latin typeface="+mj-lt"/>
              </a:rPr>
              <a:t>toglie spazio alla </a:t>
            </a:r>
            <a:r>
              <a:rPr lang="it-IT" altLang="it-IT" sz="2000" dirty="0" smtClean="0">
                <a:latin typeface="+mj-lt"/>
              </a:rPr>
              <a:t>speranza</a:t>
            </a:r>
          </a:p>
          <a:p>
            <a:pPr algn="ctr">
              <a:defRPr/>
            </a:pPr>
            <a:endParaRPr lang="it-IT" sz="1400" dirty="0">
              <a:latin typeface="+mj-lt"/>
            </a:endParaRPr>
          </a:p>
          <a:p>
            <a:pPr>
              <a:defRPr/>
            </a:pPr>
            <a:endParaRPr lang="it-IT" sz="1400" dirty="0">
              <a:latin typeface="+mj-lt"/>
              <a:cs typeface="Arial" charset="0"/>
            </a:endParaRPr>
          </a:p>
          <a:p>
            <a:pPr>
              <a:defRPr/>
            </a:pPr>
            <a:r>
              <a:rPr lang="it-IT" dirty="0" smtClean="0">
                <a:cs typeface="Arial" charset="0"/>
              </a:rPr>
              <a:t>Le </a:t>
            </a:r>
            <a:r>
              <a:rPr lang="it-IT" dirty="0">
                <a:cs typeface="Arial" charset="0"/>
              </a:rPr>
              <a:t>paure più frequenti, verbalizzate dai </a:t>
            </a:r>
            <a:r>
              <a:rPr lang="it-IT" dirty="0" smtClean="0">
                <a:cs typeface="Arial" charset="0"/>
              </a:rPr>
              <a:t>morenti </a:t>
            </a:r>
            <a:r>
              <a:rPr lang="it-IT" dirty="0">
                <a:cs typeface="Arial" charset="0"/>
              </a:rPr>
              <a:t>sono</a:t>
            </a:r>
            <a:r>
              <a:rPr lang="it-IT" dirty="0" smtClean="0">
                <a:cs typeface="Arial" charset="0"/>
              </a:rPr>
              <a:t>:</a:t>
            </a:r>
          </a:p>
          <a:p>
            <a:pPr algn="ctr">
              <a:defRPr/>
            </a:pPr>
            <a:endParaRPr lang="it-IT" sz="800" dirty="0">
              <a:cs typeface="Arial" charset="0"/>
            </a:endParaRPr>
          </a:p>
          <a:p>
            <a:pPr marL="342900" indent="-342900" algn="just">
              <a:buFont typeface="Wingdings" panose="05000000000000000000" pitchFamily="2" charset="2"/>
              <a:buChar char="§"/>
              <a:defRPr/>
            </a:pPr>
            <a:r>
              <a:rPr lang="it-IT" sz="1700" b="1" dirty="0">
                <a:cs typeface="Arial" charset="0"/>
              </a:rPr>
              <a:t>La paura del dolore fisico</a:t>
            </a:r>
            <a:r>
              <a:rPr lang="it-IT" sz="1700" dirty="0">
                <a:cs typeface="Arial" charset="0"/>
              </a:rPr>
              <a:t>: il timore di soffrire pene insopportabili.</a:t>
            </a:r>
          </a:p>
          <a:p>
            <a:pPr marL="342900" indent="-342900" algn="just">
              <a:buFont typeface="Wingdings" panose="05000000000000000000" pitchFamily="2" charset="2"/>
              <a:buChar char="§"/>
              <a:defRPr/>
            </a:pPr>
            <a:r>
              <a:rPr lang="it-IT" sz="1700" b="1" dirty="0">
                <a:cs typeface="Arial" charset="0"/>
              </a:rPr>
              <a:t>La paura della dipendenza: </a:t>
            </a:r>
            <a:r>
              <a:rPr lang="it-IT" sz="1700" dirty="0">
                <a:cs typeface="Arial" charset="0"/>
              </a:rPr>
              <a:t>le persone che hanno difeso la propria autonomia,</a:t>
            </a:r>
          </a:p>
          <a:p>
            <a:pPr algn="just">
              <a:defRPr/>
            </a:pPr>
            <a:r>
              <a:rPr lang="it-IT" sz="1700" dirty="0">
                <a:cs typeface="Arial" charset="0"/>
              </a:rPr>
              <a:t>       </a:t>
            </a:r>
            <a:r>
              <a:rPr lang="it-IT" sz="1700" dirty="0" smtClean="0">
                <a:cs typeface="Arial" charset="0"/>
              </a:rPr>
              <a:t>trovano </a:t>
            </a:r>
            <a:r>
              <a:rPr lang="it-IT" sz="1700" dirty="0">
                <a:cs typeface="Arial" charset="0"/>
              </a:rPr>
              <a:t>difficile una condizione di dipendenza da altri.</a:t>
            </a:r>
          </a:p>
          <a:p>
            <a:pPr marL="342900" indent="-342900" algn="just">
              <a:buFont typeface="Wingdings" panose="05000000000000000000" pitchFamily="2" charset="2"/>
              <a:buChar char="§"/>
              <a:defRPr/>
            </a:pPr>
            <a:r>
              <a:rPr lang="it-IT" sz="1700" b="1" dirty="0">
                <a:cs typeface="Arial" charset="0"/>
              </a:rPr>
              <a:t>La paura del degrado fisico: </a:t>
            </a:r>
            <a:r>
              <a:rPr lang="it-IT" sz="1700" dirty="0">
                <a:latin typeface="+mj-lt"/>
              </a:rPr>
              <a:t>l'effetto collaterale delle terapie, </a:t>
            </a:r>
            <a:endParaRPr lang="it-IT" sz="1700" dirty="0" smtClean="0">
              <a:latin typeface="+mj-lt"/>
            </a:endParaRPr>
          </a:p>
          <a:p>
            <a:pPr algn="just">
              <a:defRPr/>
            </a:pPr>
            <a:r>
              <a:rPr lang="it-IT" sz="1700" dirty="0">
                <a:latin typeface="+mj-lt"/>
              </a:rPr>
              <a:t> </a:t>
            </a:r>
            <a:r>
              <a:rPr lang="it-IT" sz="1700" dirty="0" smtClean="0">
                <a:latin typeface="+mj-lt"/>
              </a:rPr>
              <a:t>      congiunto </a:t>
            </a:r>
            <a:r>
              <a:rPr lang="it-IT" sz="1700" dirty="0">
                <a:latin typeface="+mj-lt"/>
              </a:rPr>
              <a:t>al progressivo avanzamento della malattia, scalfisce sempre più la </a:t>
            </a:r>
            <a:r>
              <a:rPr lang="it-IT" sz="1700" dirty="0" smtClean="0">
                <a:latin typeface="+mj-lt"/>
              </a:rPr>
              <a:t>corporeità</a:t>
            </a:r>
            <a:endParaRPr lang="it-IT" sz="1600" b="1" dirty="0">
              <a:cs typeface="Arial" charset="0"/>
            </a:endParaRPr>
          </a:p>
          <a:p>
            <a:pPr marL="342900" indent="-342900" algn="just">
              <a:buFont typeface="Wingdings" panose="05000000000000000000" pitchFamily="2" charset="2"/>
              <a:buChar char="§"/>
              <a:defRPr/>
            </a:pPr>
            <a:r>
              <a:rPr lang="it-IT" sz="1700" b="1" dirty="0" smtClean="0">
                <a:cs typeface="Arial" charset="0"/>
              </a:rPr>
              <a:t>La </a:t>
            </a:r>
            <a:r>
              <a:rPr lang="it-IT" sz="1700" b="1" dirty="0">
                <a:cs typeface="Arial" charset="0"/>
              </a:rPr>
              <a:t>paura dell'ignoto: </a:t>
            </a:r>
            <a:r>
              <a:rPr lang="it-IT" sz="1700" dirty="0">
                <a:cs typeface="Arial" charset="0"/>
              </a:rPr>
              <a:t>come sarà la propria morte o cosa ne seguirà.</a:t>
            </a:r>
          </a:p>
          <a:p>
            <a:pPr marL="342900" indent="-342900" algn="just">
              <a:buFont typeface="Wingdings" panose="05000000000000000000" pitchFamily="2" charset="2"/>
              <a:buChar char="§"/>
              <a:defRPr/>
            </a:pPr>
            <a:r>
              <a:rPr lang="it-IT" sz="1700" b="1" dirty="0">
                <a:cs typeface="Arial" charset="0"/>
              </a:rPr>
              <a:t>La paura del giudizio:</a:t>
            </a:r>
            <a:r>
              <a:rPr lang="it-IT" sz="1700" dirty="0">
                <a:cs typeface="Arial" charset="0"/>
              </a:rPr>
              <a:t> c'è chi legge la vita come un esame. </a:t>
            </a:r>
            <a:endParaRPr lang="it-IT" sz="1700" dirty="0" smtClean="0">
              <a:cs typeface="Arial" charset="0"/>
            </a:endParaRPr>
          </a:p>
          <a:p>
            <a:pPr algn="just">
              <a:defRPr/>
            </a:pPr>
            <a:r>
              <a:rPr lang="it-IT" sz="1700" dirty="0">
                <a:cs typeface="Arial" charset="0"/>
              </a:rPr>
              <a:t> </a:t>
            </a:r>
            <a:r>
              <a:rPr lang="it-IT" sz="1700" dirty="0" smtClean="0">
                <a:cs typeface="Arial" charset="0"/>
              </a:rPr>
              <a:t>       Il </a:t>
            </a:r>
            <a:r>
              <a:rPr lang="it-IT" sz="1700" dirty="0">
                <a:cs typeface="Arial" charset="0"/>
              </a:rPr>
              <a:t>giudizio riguarderà il modo in cui è stata spesa, le opportunità colte o perse.</a:t>
            </a:r>
          </a:p>
          <a:p>
            <a:pPr marL="342900" indent="-342900" algn="just">
              <a:buFont typeface="Wingdings" panose="05000000000000000000" pitchFamily="2" charset="2"/>
              <a:buChar char="§"/>
              <a:defRPr/>
            </a:pPr>
            <a:r>
              <a:rPr lang="it-IT" sz="1700" b="1" dirty="0">
                <a:cs typeface="Arial" charset="0"/>
              </a:rPr>
              <a:t>La paura della separazione dai propri cari: </a:t>
            </a:r>
            <a:r>
              <a:rPr lang="it-IT" sz="1700" dirty="0">
                <a:cs typeface="Arial" charset="0"/>
              </a:rPr>
              <a:t>il dolore di abbandonare le persone più care. </a:t>
            </a:r>
          </a:p>
          <a:p>
            <a:pPr marL="342900" indent="-342900" algn="just">
              <a:buFont typeface="Wingdings" panose="05000000000000000000" pitchFamily="2" charset="2"/>
              <a:buChar char="§"/>
              <a:defRPr/>
            </a:pPr>
            <a:r>
              <a:rPr lang="it-IT" sz="1700" b="1" dirty="0" smtClean="0">
                <a:cs typeface="Arial" charset="0"/>
              </a:rPr>
              <a:t>La </a:t>
            </a:r>
            <a:r>
              <a:rPr lang="it-IT" sz="1700" b="1" dirty="0">
                <a:cs typeface="Arial" charset="0"/>
              </a:rPr>
              <a:t>paura della solitudine: </a:t>
            </a:r>
            <a:r>
              <a:rPr lang="it-IT" sz="1700" dirty="0">
                <a:cs typeface="Arial" charset="0"/>
              </a:rPr>
              <a:t>di tutte le espressioni di paura, la più diffusa è quella di morire soli.</a:t>
            </a:r>
          </a:p>
          <a:p>
            <a:pPr marL="342900" indent="-342900" algn="just">
              <a:buFont typeface="Wingdings" panose="05000000000000000000" pitchFamily="2" charset="2"/>
              <a:buChar char="§"/>
              <a:defRPr/>
            </a:pPr>
            <a:r>
              <a:rPr lang="it-IT" sz="1700" b="1" dirty="0">
                <a:cs typeface="Arial" charset="0"/>
              </a:rPr>
              <a:t>La paura di essere dimenticati: </a:t>
            </a:r>
            <a:r>
              <a:rPr lang="it-IT" sz="1700" dirty="0">
                <a:cs typeface="Arial" charset="0"/>
              </a:rPr>
              <a:t>per qualcuno l'angoscia più grande </a:t>
            </a:r>
            <a:endParaRPr lang="it-IT" sz="1700" dirty="0" smtClean="0">
              <a:cs typeface="Arial" charset="0"/>
            </a:endParaRPr>
          </a:p>
          <a:p>
            <a:pPr algn="just">
              <a:defRPr/>
            </a:pPr>
            <a:r>
              <a:rPr lang="it-IT" sz="1700" dirty="0">
                <a:cs typeface="Arial" charset="0"/>
              </a:rPr>
              <a:t> </a:t>
            </a:r>
            <a:r>
              <a:rPr lang="it-IT" sz="1700" dirty="0" smtClean="0">
                <a:cs typeface="Arial" charset="0"/>
              </a:rPr>
              <a:t>       è </a:t>
            </a:r>
            <a:r>
              <a:rPr lang="it-IT" sz="1700" dirty="0">
                <a:cs typeface="Arial" charset="0"/>
              </a:rPr>
              <a:t>quella di non lasciare tracce del proprio passaggio</a:t>
            </a:r>
            <a:r>
              <a:rPr lang="it-IT" sz="1700" dirty="0" smtClean="0">
                <a:cs typeface="Arial" charset="0"/>
              </a:rPr>
              <a:t>.</a:t>
            </a:r>
            <a:endParaRPr lang="it-IT" sz="1700" dirty="0">
              <a:cs typeface="Arial" charset="0"/>
            </a:endParaRPr>
          </a:p>
        </p:txBody>
      </p:sp>
      <p:pic>
        <p:nvPicPr>
          <p:cNvPr id="5122" name="Picture 2" descr="L'Opinione delle Libertà"/>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40000" t="6601" r="12793"/>
          <a:stretch/>
        </p:blipFill>
        <p:spPr bwMode="auto">
          <a:xfrm>
            <a:off x="6732240" y="548678"/>
            <a:ext cx="1800200" cy="2618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3265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ttangolo 3"/>
          <p:cNvSpPr>
            <a:spLocks noChangeArrowheads="1"/>
          </p:cNvSpPr>
          <p:nvPr/>
        </p:nvSpPr>
        <p:spPr bwMode="auto">
          <a:xfrm>
            <a:off x="312738" y="292100"/>
            <a:ext cx="8569325" cy="637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None/>
              <a:defRPr/>
            </a:pPr>
            <a:r>
              <a:rPr lang="it-IT" sz="1600" b="1" u="sng" dirty="0" smtClean="0"/>
              <a:t>Pabl</a:t>
            </a:r>
            <a:r>
              <a:rPr lang="it-IT" sz="1600" b="1" u="sng" dirty="0" smtClean="0"/>
              <a:t>o </a:t>
            </a:r>
            <a:r>
              <a:rPr lang="it-IT" sz="1600" b="1" u="sng" dirty="0"/>
              <a:t>Neruda</a:t>
            </a:r>
            <a:r>
              <a:rPr lang="it-IT" sz="1600" b="1" dirty="0"/>
              <a:t> </a:t>
            </a:r>
            <a:r>
              <a:rPr lang="it-IT" sz="1600" dirty="0"/>
              <a:t>scrive: Lentamente muore chi diventa schiavo dell'abitudine, chi non rischia e cambia colore dei vestiti, chi non parla a chi non conosce. Muore lentamente chi evita una passione... Lentamente muore chi non rischia la certezza per l'incertezza, per inseguire un sogno, chi non si permette almeno una volta nella vita di fuggire ai consigli sensati. Lentamente muore chi non viaggia, chi non legge, chi non ascolta musica, chi non trova grazia in se stesso. Muore lentamente chi distrugge l'amor proprio, chi non si lascia aiutare….Lentamente muore chi abbandona un progetto prima di iniziarlo, chi non fa domande sugli argomenti che non conosce... </a:t>
            </a:r>
            <a:endParaRPr lang="it-IT" sz="1600" dirty="0" smtClean="0"/>
          </a:p>
          <a:p>
            <a:pPr algn="ctr" eaLnBrk="1" hangingPunct="1">
              <a:spcBef>
                <a:spcPct val="0"/>
              </a:spcBef>
              <a:buNone/>
              <a:defRPr/>
            </a:pPr>
            <a:endParaRPr lang="it-IT" sz="1000" dirty="0" smtClean="0"/>
          </a:p>
          <a:p>
            <a:pPr algn="ctr" eaLnBrk="1" hangingPunct="1">
              <a:spcBef>
                <a:spcPct val="0"/>
              </a:spcBef>
              <a:buNone/>
              <a:defRPr/>
            </a:pPr>
            <a:r>
              <a:rPr lang="it-IT" sz="1800" dirty="0" smtClean="0"/>
              <a:t>Il</a:t>
            </a:r>
            <a:r>
              <a:rPr lang="it-IT" sz="1800" b="1" dirty="0" smtClean="0"/>
              <a:t> </a:t>
            </a:r>
            <a:r>
              <a:rPr lang="it-IT" sz="1800" b="1" dirty="0"/>
              <a:t>messaggio di Neruda invita a prepararsi a morire vivendo intensamente la vita</a:t>
            </a:r>
            <a:r>
              <a:rPr lang="it-IT" sz="1800" dirty="0"/>
              <a:t>.  </a:t>
            </a:r>
          </a:p>
          <a:p>
            <a:pPr eaLnBrk="1" hangingPunct="1">
              <a:spcBef>
                <a:spcPct val="0"/>
              </a:spcBef>
              <a:buFontTx/>
              <a:buNone/>
              <a:defRPr/>
            </a:pPr>
            <a:endParaRPr lang="it-IT" altLang="it-IT" sz="1400" dirty="0" smtClean="0">
              <a:latin typeface="Arial" panose="020B0604020202020204" pitchFamily="34" charset="0"/>
              <a:cs typeface="Arial" panose="020B0604020202020204" pitchFamily="34" charset="0"/>
            </a:endParaRPr>
          </a:p>
          <a:p>
            <a:pPr algn="ctr" eaLnBrk="1" hangingPunct="1">
              <a:spcBef>
                <a:spcPct val="0"/>
              </a:spcBef>
              <a:buFontTx/>
              <a:buNone/>
              <a:defRPr/>
            </a:pPr>
            <a:r>
              <a:rPr lang="it-IT" altLang="it-IT" sz="2200" dirty="0" smtClean="0">
                <a:latin typeface="Arial" panose="020B0604020202020204" pitchFamily="34" charset="0"/>
                <a:cs typeface="Arial" panose="020B0604020202020204" pitchFamily="34" charset="0"/>
              </a:rPr>
              <a:t>Se invece sia­mo disposti a toccare con mano il precario della vita, </a:t>
            </a:r>
          </a:p>
          <a:p>
            <a:pPr algn="ctr" eaLnBrk="1" hangingPunct="1">
              <a:spcBef>
                <a:spcPct val="0"/>
              </a:spcBef>
              <a:buFont typeface="Arial" charset="0"/>
              <a:buNone/>
              <a:defRPr/>
            </a:pPr>
            <a:r>
              <a:rPr lang="it-IT" altLang="it-IT" sz="2200" dirty="0" smtClean="0">
                <a:latin typeface="Arial" panose="020B0604020202020204" pitchFamily="34" charset="0"/>
                <a:cs typeface="Arial" panose="020B0604020202020204" pitchFamily="34" charset="0"/>
              </a:rPr>
              <a:t>ci ac­corgiamo di quanto </a:t>
            </a:r>
            <a:r>
              <a:rPr lang="it-IT" altLang="it-IT" sz="2200" b="1" dirty="0" smtClean="0">
                <a:latin typeface="Arial" panose="020B0604020202020204" pitchFamily="34" charset="0"/>
                <a:cs typeface="Arial" panose="020B0604020202020204" pitchFamily="34" charset="0"/>
              </a:rPr>
              <a:t>L’ESISTENZA SIA PREZIOSA</a:t>
            </a:r>
            <a:r>
              <a:rPr lang="it-IT" altLang="it-IT" sz="2200" dirty="0" smtClean="0">
                <a:latin typeface="Arial" panose="020B0604020202020204" pitchFamily="34" charset="0"/>
                <a:cs typeface="Arial" panose="020B0604020202020204" pitchFamily="34" charset="0"/>
              </a:rPr>
              <a:t>. </a:t>
            </a:r>
          </a:p>
          <a:p>
            <a:pPr eaLnBrk="1" hangingPunct="1">
              <a:spcBef>
                <a:spcPct val="0"/>
              </a:spcBef>
              <a:buFont typeface="Arial" charset="0"/>
              <a:buNone/>
              <a:defRPr/>
            </a:pPr>
            <a:endParaRPr lang="it-IT" altLang="it-IT" sz="1000" dirty="0" smtClean="0">
              <a:latin typeface="Arial" panose="020B0604020202020204" pitchFamily="34" charset="0"/>
              <a:cs typeface="Arial" panose="020B0604020202020204" pitchFamily="34" charset="0"/>
            </a:endParaRPr>
          </a:p>
          <a:p>
            <a:pPr eaLnBrk="1" hangingPunct="1">
              <a:spcBef>
                <a:spcPct val="0"/>
              </a:spcBef>
              <a:buFont typeface="Arial" charset="0"/>
              <a:buNone/>
              <a:defRPr/>
            </a:pPr>
            <a:r>
              <a:rPr lang="it-IT" altLang="it-IT" sz="2200" dirty="0" smtClean="0">
                <a:latin typeface="Arial" panose="020B0604020202020204" pitchFamily="34" charset="0"/>
                <a:cs typeface="Arial" panose="020B0604020202020204" pitchFamily="34" charset="0"/>
              </a:rPr>
              <a:t>      Questo rimette tutto in prospettiva:</a:t>
            </a:r>
          </a:p>
          <a:p>
            <a:pPr eaLnBrk="1" hangingPunct="1">
              <a:spcBef>
                <a:spcPct val="0"/>
              </a:spcBef>
              <a:buFont typeface="Arial" charset="0"/>
              <a:buNone/>
              <a:defRPr/>
            </a:pPr>
            <a:endParaRPr lang="it-IT" altLang="it-IT" sz="1000" dirty="0" smtClean="0">
              <a:latin typeface="Arial" panose="020B0604020202020204" pitchFamily="34" charset="0"/>
              <a:cs typeface="Arial" panose="020B0604020202020204" pitchFamily="34" charset="0"/>
            </a:endParaRPr>
          </a:p>
          <a:p>
            <a:pPr marL="457200" indent="-457200" eaLnBrk="1" hangingPunct="1">
              <a:spcBef>
                <a:spcPct val="0"/>
              </a:spcBef>
              <a:buFont typeface="+mj-lt"/>
              <a:buAutoNum type="arabicPeriod"/>
              <a:defRPr/>
            </a:pPr>
            <a:r>
              <a:rPr lang="it-IT" altLang="it-IT" sz="2100" b="1" dirty="0" smtClean="0">
                <a:latin typeface="Arial" panose="020B0604020202020204" pitchFamily="34" charset="0"/>
                <a:cs typeface="Arial" panose="020B0604020202020204" pitchFamily="34" charset="0"/>
              </a:rPr>
              <a:t>Ci incoraggia a vivere pienamente ogni attimo</a:t>
            </a:r>
            <a:r>
              <a:rPr lang="it-IT" altLang="it-IT" sz="2100" dirty="0" smtClean="0">
                <a:latin typeface="Arial" panose="020B0604020202020204" pitchFamily="34" charset="0"/>
                <a:cs typeface="Arial" panose="020B0604020202020204" pitchFamily="34" charset="0"/>
              </a:rPr>
              <a:t>. </a:t>
            </a:r>
          </a:p>
          <a:p>
            <a:pPr marL="457200" indent="-457200" eaLnBrk="1" hangingPunct="1">
              <a:spcBef>
                <a:spcPct val="0"/>
              </a:spcBef>
              <a:buFont typeface="+mj-lt"/>
              <a:buAutoNum type="arabicPeriod"/>
              <a:defRPr/>
            </a:pPr>
            <a:r>
              <a:rPr lang="it-IT" altLang="it-IT" sz="2100" b="1" dirty="0" smtClean="0">
                <a:latin typeface="Arial" panose="020B0604020202020204" pitchFamily="34" charset="0"/>
                <a:cs typeface="Arial" panose="020B0604020202020204" pitchFamily="34" charset="0"/>
              </a:rPr>
              <a:t>Non abbiamo più tempo da sprecare.</a:t>
            </a:r>
          </a:p>
          <a:p>
            <a:pPr marL="457200" indent="-457200" eaLnBrk="1" hangingPunct="1">
              <a:spcBef>
                <a:spcPct val="0"/>
              </a:spcBef>
              <a:buFont typeface="+mj-lt"/>
              <a:buAutoNum type="arabicPeriod"/>
              <a:defRPr/>
            </a:pPr>
            <a:r>
              <a:rPr lang="it-IT" altLang="it-IT" sz="2100" b="1" dirty="0" smtClean="0">
                <a:latin typeface="Arial" panose="020B0604020202020204" pitchFamily="34" charset="0"/>
                <a:cs typeface="Arial" panose="020B0604020202020204" pitchFamily="34" charset="0"/>
              </a:rPr>
              <a:t>Siamo più pronti a dire: “Ti voglio bene”. </a:t>
            </a:r>
          </a:p>
          <a:p>
            <a:pPr marL="457200" indent="-457200" eaLnBrk="1" hangingPunct="1">
              <a:spcBef>
                <a:spcPct val="0"/>
              </a:spcBef>
              <a:buFont typeface="+mj-lt"/>
              <a:buAutoNum type="arabicPeriod"/>
              <a:defRPr/>
            </a:pPr>
            <a:r>
              <a:rPr lang="it-IT" altLang="it-IT" sz="2100" b="1" dirty="0" smtClean="0">
                <a:latin typeface="Arial" panose="020B0604020202020204" pitchFamily="34" charset="0"/>
                <a:cs typeface="Arial" panose="020B0604020202020204" pitchFamily="34" charset="0"/>
              </a:rPr>
              <a:t>Impariamo a non fissarci </a:t>
            </a:r>
          </a:p>
          <a:p>
            <a:pPr eaLnBrk="1" hangingPunct="1">
              <a:spcBef>
                <a:spcPct val="0"/>
              </a:spcBef>
              <a:buFont typeface="Arial" charset="0"/>
              <a:buNone/>
              <a:defRPr/>
            </a:pPr>
            <a:r>
              <a:rPr lang="it-IT" altLang="it-IT" sz="2100" b="1" dirty="0" smtClean="0">
                <a:latin typeface="Arial" panose="020B0604020202020204" pitchFamily="34" charset="0"/>
                <a:cs typeface="Arial" panose="020B0604020202020204" pitchFamily="34" charset="0"/>
              </a:rPr>
              <a:t>      così ostinatamente sulle no­stre opinioni.</a:t>
            </a:r>
          </a:p>
          <a:p>
            <a:pPr marL="457200" indent="-457200" eaLnBrk="1" hangingPunct="1">
              <a:spcBef>
                <a:spcPct val="0"/>
              </a:spcBef>
              <a:buFont typeface="+mj-lt"/>
              <a:buAutoNum type="arabicPeriod" startAt="6"/>
              <a:defRPr/>
            </a:pPr>
            <a:r>
              <a:rPr lang="it-IT" altLang="it-IT" sz="2100" b="1" dirty="0" smtClean="0">
                <a:latin typeface="Arial" panose="020B0604020202020204" pitchFamily="34" charset="0"/>
                <a:cs typeface="Arial" panose="020B0604020202020204" pitchFamily="34" charset="0"/>
              </a:rPr>
              <a:t>Ci prendiamo un tantino meno sul serio.</a:t>
            </a:r>
          </a:p>
          <a:p>
            <a:pPr marL="457200" indent="-457200" eaLnBrk="1" hangingPunct="1">
              <a:spcBef>
                <a:spcPct val="0"/>
              </a:spcBef>
              <a:buFont typeface="+mj-lt"/>
              <a:buAutoNum type="arabicPeriod" startAt="6"/>
              <a:defRPr/>
            </a:pPr>
            <a:r>
              <a:rPr lang="it-IT" altLang="it-IT" sz="2100" b="1" dirty="0" smtClean="0">
                <a:latin typeface="Arial" panose="020B0604020202020204" pitchFamily="34" charset="0"/>
                <a:cs typeface="Arial" panose="020B0604020202020204" pitchFamily="34" charset="0"/>
              </a:rPr>
              <a:t>Nei rapporti con gli altri </a:t>
            </a:r>
          </a:p>
          <a:p>
            <a:pPr eaLnBrk="1" hangingPunct="1">
              <a:spcBef>
                <a:spcPct val="0"/>
              </a:spcBef>
              <a:buFont typeface="Arial" charset="0"/>
              <a:buNone/>
              <a:defRPr/>
            </a:pPr>
            <a:r>
              <a:rPr lang="it-IT" altLang="it-IT" sz="2100" b="1" dirty="0">
                <a:latin typeface="Arial" panose="020B0604020202020204" pitchFamily="34" charset="0"/>
                <a:cs typeface="Arial" panose="020B0604020202020204" pitchFamily="34" charset="0"/>
              </a:rPr>
              <a:t> </a:t>
            </a:r>
            <a:r>
              <a:rPr lang="it-IT" altLang="it-IT" sz="2100" b="1" dirty="0" smtClean="0">
                <a:latin typeface="Arial" panose="020B0604020202020204" pitchFamily="34" charset="0"/>
                <a:cs typeface="Arial" panose="020B0604020202020204" pitchFamily="34" charset="0"/>
              </a:rPr>
              <a:t>     c'è più posto per la gentilezza.</a:t>
            </a:r>
          </a:p>
        </p:txBody>
      </p:sp>
      <p:pic>
        <p:nvPicPr>
          <p:cNvPr id="1026" name="Picture 2" descr="Targhetta in legno albero della vita multicolor 25x25cm - Spazio Deco di  Sara Driussi"/>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472" t="17805" r="17561" b="4908"/>
          <a:stretch/>
        </p:blipFill>
        <p:spPr bwMode="auto">
          <a:xfrm>
            <a:off x="6855164" y="4437112"/>
            <a:ext cx="1761295" cy="2063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3228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51520" y="116632"/>
            <a:ext cx="8784976" cy="6694140"/>
          </a:xfrm>
          <a:prstGeom prst="rect">
            <a:avLst/>
          </a:prstGeom>
        </p:spPr>
        <p:txBody>
          <a:bodyPr wrap="square">
            <a:spAutoFit/>
          </a:bodyPr>
          <a:lstStyle/>
          <a:p>
            <a:pPr algn="ctr"/>
            <a:r>
              <a:rPr lang="it-IT" sz="1600" dirty="0"/>
              <a:t>Per quanti assistono i morenti è importante comprendere la paura specifica che vive </a:t>
            </a:r>
            <a:r>
              <a:rPr lang="it-IT" sz="1600" dirty="0" smtClean="0"/>
              <a:t>il morente. </a:t>
            </a:r>
          </a:p>
          <a:p>
            <a:pPr algn="ctr"/>
            <a:r>
              <a:rPr lang="it-IT" sz="1600" b="1" dirty="0" smtClean="0"/>
              <a:t>È </a:t>
            </a:r>
            <a:r>
              <a:rPr lang="it-IT" sz="1600" b="1" dirty="0"/>
              <a:t>inutile</a:t>
            </a:r>
            <a:r>
              <a:rPr lang="it-IT" sz="1600" dirty="0"/>
              <a:t> </a:t>
            </a:r>
            <a:r>
              <a:rPr lang="it-IT" sz="1600" dirty="0" smtClean="0"/>
              <a:t>quando </a:t>
            </a:r>
            <a:r>
              <a:rPr lang="it-IT" sz="1600" dirty="0"/>
              <a:t>non dannoso - </a:t>
            </a:r>
            <a:r>
              <a:rPr lang="it-IT" sz="1600" b="1" dirty="0"/>
              <a:t>affrettarsi a dare risposte preconfezionate o a impartire facili consigli</a:t>
            </a:r>
            <a:r>
              <a:rPr lang="it-IT" sz="1600" dirty="0"/>
              <a:t>. </a:t>
            </a:r>
            <a:endParaRPr lang="it-IT" sz="1600" dirty="0" smtClean="0"/>
          </a:p>
          <a:p>
            <a:pPr algn="ctr"/>
            <a:r>
              <a:rPr lang="it-IT" sz="1600" b="1" dirty="0" smtClean="0"/>
              <a:t>Un </a:t>
            </a:r>
            <a:r>
              <a:rPr lang="it-IT" sz="1600" b="1" dirty="0"/>
              <a:t>sentimento di empatia verso chi sta morendo richiede accoglienza e accompagnamento, </a:t>
            </a:r>
            <a:endParaRPr lang="it-IT" sz="1600" b="1" dirty="0" smtClean="0"/>
          </a:p>
          <a:p>
            <a:pPr algn="ctr"/>
            <a:r>
              <a:rPr lang="it-IT" sz="1600" b="1" dirty="0" smtClean="0"/>
              <a:t>non </a:t>
            </a:r>
            <a:r>
              <a:rPr lang="it-IT" sz="1600" b="1" dirty="0"/>
              <a:t>minimizzazione, generalizzazione o frasi fatte</a:t>
            </a:r>
            <a:r>
              <a:rPr lang="it-IT" sz="1600" dirty="0"/>
              <a:t>. </a:t>
            </a:r>
            <a:endParaRPr lang="it-IT" sz="1600" dirty="0" smtClean="0"/>
          </a:p>
          <a:p>
            <a:pPr algn="ctr"/>
            <a:r>
              <a:rPr lang="it-IT" sz="1600" b="1" dirty="0" smtClean="0"/>
              <a:t>Non </a:t>
            </a:r>
            <a:r>
              <a:rPr lang="it-IT" sz="1600" b="1" dirty="0"/>
              <a:t>ci sono formule magiche per eliminare o superare la paura</a:t>
            </a:r>
            <a:r>
              <a:rPr lang="it-IT" sz="1600" dirty="0"/>
              <a:t>. </a:t>
            </a:r>
          </a:p>
          <a:p>
            <a:endParaRPr lang="it-IT" sz="1400" dirty="0" smtClean="0"/>
          </a:p>
          <a:p>
            <a:pPr algn="ctr"/>
            <a:r>
              <a:rPr lang="it-IT" sz="1600" dirty="0" smtClean="0"/>
              <a:t>Dinanzi all’approssimarsi </a:t>
            </a:r>
            <a:r>
              <a:rPr lang="it-IT" sz="1600" dirty="0"/>
              <a:t>della morte, la speranza si disegna lungo tre orizzonti principali: </a:t>
            </a:r>
            <a:endParaRPr lang="it-IT" sz="1600" dirty="0" smtClean="0"/>
          </a:p>
          <a:p>
            <a:pPr algn="ctr"/>
            <a:endParaRPr lang="it-IT" sz="1600" dirty="0"/>
          </a:p>
          <a:p>
            <a:pPr lvl="0"/>
            <a:r>
              <a:rPr lang="it-IT" sz="1500" b="1" dirty="0" smtClean="0"/>
              <a:t>LE SPERANZE MEDICHE: </a:t>
            </a:r>
            <a:r>
              <a:rPr lang="it-IT" sz="1500" dirty="0"/>
              <a:t>Il ventaglio delle speranze legate alla scienza e alla guarigione </a:t>
            </a:r>
            <a:r>
              <a:rPr lang="it-IT" sz="1500" dirty="0" smtClean="0"/>
              <a:t>fisica include:</a:t>
            </a:r>
          </a:p>
          <a:p>
            <a:pPr marL="285750" lvl="0" indent="-285750">
              <a:buFont typeface="Arial" panose="020B0604020202020204" pitchFamily="34" charset="0"/>
              <a:buChar char="•"/>
            </a:pPr>
            <a:r>
              <a:rPr lang="it-IT" sz="1500" dirty="0" smtClean="0"/>
              <a:t>la </a:t>
            </a:r>
            <a:r>
              <a:rPr lang="it-IT" sz="1500" dirty="0"/>
              <a:t>fiducia nei medici e nelle loro </a:t>
            </a:r>
            <a:r>
              <a:rPr lang="it-IT" sz="1500" dirty="0" smtClean="0"/>
              <a:t>conoscenze,</a:t>
            </a:r>
          </a:p>
          <a:p>
            <a:pPr marL="285750" lvl="0" indent="-285750">
              <a:buFont typeface="Arial" panose="020B0604020202020204" pitchFamily="34" charset="0"/>
              <a:buChar char="•"/>
            </a:pPr>
            <a:r>
              <a:rPr lang="it-IT" sz="1500" dirty="0" smtClean="0"/>
              <a:t>l'attesa </a:t>
            </a:r>
            <a:r>
              <a:rPr lang="it-IT" sz="1500" dirty="0"/>
              <a:t>di nuovi farmaci e terapie,</a:t>
            </a:r>
          </a:p>
          <a:p>
            <a:pPr marL="285750" indent="-285750">
              <a:buFont typeface="Arial" panose="020B0604020202020204" pitchFamily="34" charset="0"/>
              <a:buChar char="•"/>
            </a:pPr>
            <a:r>
              <a:rPr lang="it-IT" sz="1500" dirty="0" smtClean="0"/>
              <a:t>i </a:t>
            </a:r>
            <a:r>
              <a:rPr lang="it-IT" sz="1500" dirty="0"/>
              <a:t>«viaggi della speranza» verso centri </a:t>
            </a:r>
            <a:r>
              <a:rPr lang="it-IT" sz="1500" dirty="0" smtClean="0"/>
              <a:t>specializzati,</a:t>
            </a:r>
          </a:p>
          <a:p>
            <a:endParaRPr lang="it-IT" b="1" dirty="0"/>
          </a:p>
          <a:p>
            <a:r>
              <a:rPr lang="it-IT" sz="1500" b="1" dirty="0" smtClean="0"/>
              <a:t>LE SPERANZE UMANE: </a:t>
            </a:r>
            <a:r>
              <a:rPr lang="it-IT" sz="1500" dirty="0"/>
              <a:t>L'attenzione alle speranze umane dinanzi alla morte, comprende:</a:t>
            </a:r>
          </a:p>
          <a:p>
            <a:pPr marL="285750" indent="-285750">
              <a:buFont typeface="Arial" panose="020B0604020202020204" pitchFamily="34" charset="0"/>
              <a:buChar char="•"/>
            </a:pPr>
            <a:r>
              <a:rPr lang="it-IT" sz="1500" dirty="0" smtClean="0"/>
              <a:t>il bisogno-desiderio di condividere i </a:t>
            </a:r>
            <a:r>
              <a:rPr lang="it-IT" sz="1500" dirty="0"/>
              <a:t>propri </a:t>
            </a:r>
            <a:r>
              <a:rPr lang="it-IT" sz="1500" dirty="0" smtClean="0"/>
              <a:t>pensieri, sentimenti e ricordi,</a:t>
            </a:r>
          </a:p>
          <a:p>
            <a:pPr marL="285750" indent="-285750">
              <a:buFont typeface="Arial" panose="020B0604020202020204" pitchFamily="34" charset="0"/>
              <a:buChar char="•"/>
            </a:pPr>
            <a:r>
              <a:rPr lang="it-IT" sz="1500" dirty="0" smtClean="0"/>
              <a:t>la </a:t>
            </a:r>
            <a:r>
              <a:rPr lang="it-IT" sz="1500" dirty="0"/>
              <a:t>voglia di realizzare piccoli progetti,</a:t>
            </a:r>
          </a:p>
          <a:p>
            <a:pPr marL="285750" indent="-285750">
              <a:buFont typeface="Arial" panose="020B0604020202020204" pitchFamily="34" charset="0"/>
              <a:buChar char="•"/>
            </a:pPr>
            <a:r>
              <a:rPr lang="it-IT" sz="1500" dirty="0" smtClean="0"/>
              <a:t>il </a:t>
            </a:r>
            <a:r>
              <a:rPr lang="it-IT" sz="1500" dirty="0"/>
              <a:t>bisogno di alleviare la </a:t>
            </a:r>
            <a:r>
              <a:rPr lang="it-IT" sz="1500" dirty="0" smtClean="0"/>
              <a:t>solitudine,</a:t>
            </a:r>
          </a:p>
          <a:p>
            <a:pPr marL="285750" indent="-285750">
              <a:buFont typeface="Arial" panose="020B0604020202020204" pitchFamily="34" charset="0"/>
              <a:buChar char="•"/>
            </a:pPr>
            <a:r>
              <a:rPr lang="it-IT" sz="1500" dirty="0" smtClean="0"/>
              <a:t>il </a:t>
            </a:r>
            <a:r>
              <a:rPr lang="it-IT" sz="1500" dirty="0"/>
              <a:t>desiderio di poter morire a casa,</a:t>
            </a:r>
          </a:p>
          <a:p>
            <a:pPr marL="285750" indent="-285750">
              <a:buFont typeface="Arial" panose="020B0604020202020204" pitchFamily="34" charset="0"/>
              <a:buChar char="•"/>
            </a:pPr>
            <a:r>
              <a:rPr lang="it-IT" sz="1500" dirty="0" smtClean="0"/>
              <a:t>l'esigenza </a:t>
            </a:r>
            <a:r>
              <a:rPr lang="it-IT" sz="1500" dirty="0"/>
              <a:t>di sistemare le cose più urgenti prima di </a:t>
            </a:r>
            <a:r>
              <a:rPr lang="it-IT" sz="1500" dirty="0" smtClean="0"/>
              <a:t>morire,</a:t>
            </a:r>
          </a:p>
          <a:p>
            <a:pPr marL="285750" indent="-285750">
              <a:buFont typeface="Arial" panose="020B0604020202020204" pitchFamily="34" charset="0"/>
              <a:buChar char="•"/>
            </a:pPr>
            <a:r>
              <a:rPr lang="it-IT" sz="1500" dirty="0" smtClean="0"/>
              <a:t>il </a:t>
            </a:r>
            <a:r>
              <a:rPr lang="it-IT" sz="1500" dirty="0"/>
              <a:t>perdonare o ricevere il perdono,</a:t>
            </a:r>
          </a:p>
          <a:p>
            <a:pPr marL="285750" indent="-285750">
              <a:buFont typeface="Arial" panose="020B0604020202020204" pitchFamily="34" charset="0"/>
              <a:buChar char="•"/>
            </a:pPr>
            <a:r>
              <a:rPr lang="it-IT" sz="1500" dirty="0" smtClean="0"/>
              <a:t>il </a:t>
            </a:r>
            <a:r>
              <a:rPr lang="it-IT" sz="1500" dirty="0"/>
              <a:t>dire addio ai propri cari.</a:t>
            </a:r>
          </a:p>
          <a:p>
            <a:endParaRPr lang="it-IT" dirty="0"/>
          </a:p>
          <a:p>
            <a:r>
              <a:rPr lang="it-IT" sz="1500" b="1" dirty="0" smtClean="0"/>
              <a:t>LE SPERANZE SPIRITUALI: </a:t>
            </a:r>
            <a:r>
              <a:rPr lang="it-IT" sz="1500" dirty="0"/>
              <a:t>Il terzo orizzonte della speranza abbraccia il </a:t>
            </a:r>
            <a:r>
              <a:rPr lang="it-IT" sz="1500" dirty="0" smtClean="0"/>
              <a:t>trascendente.</a:t>
            </a:r>
            <a:r>
              <a:rPr lang="it-IT" sz="1500" b="1" dirty="0" smtClean="0"/>
              <a:t>  </a:t>
            </a:r>
          </a:p>
          <a:p>
            <a:pPr lvl="0"/>
            <a:r>
              <a:rPr lang="it-IT" sz="1500" dirty="0" smtClean="0"/>
              <a:t>L'orizzonte </a:t>
            </a:r>
            <a:r>
              <a:rPr lang="it-IT" sz="1500" dirty="0"/>
              <a:t>spirituale </a:t>
            </a:r>
            <a:r>
              <a:rPr lang="it-IT" sz="1500" dirty="0" smtClean="0"/>
              <a:t>comprende </a:t>
            </a:r>
            <a:r>
              <a:rPr lang="it-IT" sz="1500" dirty="0"/>
              <a:t>la riconciliazione con il proprio passato </a:t>
            </a:r>
            <a:r>
              <a:rPr lang="it-IT" sz="1500" dirty="0" smtClean="0"/>
              <a:t>segnato da ferite</a:t>
            </a:r>
            <a:r>
              <a:rPr lang="it-IT" sz="1500" dirty="0"/>
              <a:t>, e fragilità.</a:t>
            </a:r>
            <a:r>
              <a:rPr lang="it-IT" sz="1500" b="1" dirty="0"/>
              <a:t> </a:t>
            </a:r>
            <a:endParaRPr lang="it-IT" sz="1500" dirty="0"/>
          </a:p>
          <a:p>
            <a:r>
              <a:rPr lang="it-IT" sz="1500" dirty="0"/>
              <a:t>L'orizzonte spirituale abbraccia il presente e  include la capacità di v</a:t>
            </a:r>
            <a:r>
              <a:rPr lang="it-IT" sz="1500" dirty="0" smtClean="0"/>
              <a:t>ivere </a:t>
            </a:r>
            <a:r>
              <a:rPr lang="it-IT" sz="1500" dirty="0"/>
              <a:t>spiritualmente l'attesa </a:t>
            </a:r>
            <a:endParaRPr lang="it-IT" sz="1500" dirty="0" smtClean="0"/>
          </a:p>
          <a:p>
            <a:r>
              <a:rPr lang="it-IT" sz="1500" dirty="0" smtClean="0"/>
              <a:t>trovando </a:t>
            </a:r>
            <a:r>
              <a:rPr lang="it-IT" sz="1500" dirty="0"/>
              <a:t>spazi di luce nell'oscurità dell'agonia, pronunciare e ricevere parole e gesti che rincuorano.</a:t>
            </a:r>
            <a:r>
              <a:rPr lang="it-IT" sz="1500" b="1" dirty="0"/>
              <a:t> </a:t>
            </a:r>
            <a:endParaRPr lang="it-IT" sz="1500" b="1" dirty="0" smtClean="0"/>
          </a:p>
          <a:p>
            <a:r>
              <a:rPr lang="it-IT" sz="1500" dirty="0" smtClean="0"/>
              <a:t>L'orizzonte </a:t>
            </a:r>
            <a:r>
              <a:rPr lang="it-IT" sz="1500" dirty="0"/>
              <a:t>spirituale si proietta, infine, sul futuro; va oltre la mortalità e la caducità della carne. </a:t>
            </a:r>
          </a:p>
          <a:p>
            <a:r>
              <a:rPr lang="it-IT" sz="1400" dirty="0"/>
              <a:t> </a:t>
            </a:r>
          </a:p>
        </p:txBody>
      </p:sp>
      <p:pic>
        <p:nvPicPr>
          <p:cNvPr id="4098" name="Picture 2" descr="biscotto cuore di panpepato con scritta be 4580069 - Scarica Immagini  Vettoriali Gratis, Grafica Vettoriale, e Disegno Modell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3491682"/>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506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79512" y="188640"/>
            <a:ext cx="8856984" cy="6247864"/>
          </a:xfrm>
          <a:prstGeom prst="rect">
            <a:avLst/>
          </a:prstGeom>
        </p:spPr>
        <p:txBody>
          <a:bodyPr wrap="square">
            <a:spAutoFit/>
          </a:bodyPr>
          <a:lstStyle/>
          <a:p>
            <a:pPr algn="ctr">
              <a:spcBef>
                <a:spcPct val="0"/>
              </a:spcBef>
            </a:pPr>
            <a:r>
              <a:rPr lang="it-IT" altLang="it-IT" sz="1400" dirty="0">
                <a:latin typeface="+mj-lt"/>
              </a:rPr>
              <a:t>In termini clinici, la </a:t>
            </a:r>
            <a:r>
              <a:rPr lang="it-IT" altLang="it-IT" sz="1400" b="1" dirty="0" smtClean="0">
                <a:latin typeface="+mj-lt"/>
              </a:rPr>
              <a:t>fase terminale </a:t>
            </a:r>
            <a:r>
              <a:rPr lang="it-IT" altLang="it-IT" sz="1400" dirty="0" smtClean="0">
                <a:latin typeface="+mj-lt"/>
              </a:rPr>
              <a:t>inizia </a:t>
            </a:r>
            <a:r>
              <a:rPr lang="it-IT" altLang="it-IT" sz="1400" dirty="0">
                <a:latin typeface="+mj-lt"/>
              </a:rPr>
              <a:t>quando </a:t>
            </a:r>
            <a:r>
              <a:rPr lang="it-IT" altLang="it-IT" sz="1400" dirty="0" smtClean="0">
                <a:latin typeface="+mj-lt"/>
              </a:rPr>
              <a:t>la </a:t>
            </a:r>
            <a:r>
              <a:rPr lang="it-IT" altLang="it-IT" sz="1400" b="1" dirty="0">
                <a:latin typeface="+mj-lt"/>
              </a:rPr>
              <a:t>terapia</a:t>
            </a:r>
            <a:r>
              <a:rPr lang="it-IT" altLang="it-IT" sz="1400" dirty="0">
                <a:latin typeface="+mj-lt"/>
              </a:rPr>
              <a:t> "</a:t>
            </a:r>
            <a:r>
              <a:rPr lang="it-IT" altLang="it-IT" sz="1400" b="1" dirty="0">
                <a:latin typeface="+mj-lt"/>
              </a:rPr>
              <a:t>attiva</a:t>
            </a:r>
            <a:r>
              <a:rPr lang="it-IT" altLang="it-IT" sz="1400" dirty="0">
                <a:latin typeface="+mj-lt"/>
              </a:rPr>
              <a:t>" viene </a:t>
            </a:r>
            <a:r>
              <a:rPr lang="it-IT" altLang="it-IT" sz="1400" b="1" dirty="0">
                <a:latin typeface="+mj-lt"/>
              </a:rPr>
              <a:t>sospesa</a:t>
            </a:r>
            <a:r>
              <a:rPr lang="it-IT" altLang="it-IT" sz="1400" dirty="0">
                <a:latin typeface="+mj-lt"/>
              </a:rPr>
              <a:t>. </a:t>
            </a:r>
            <a:endParaRPr lang="it-IT" altLang="it-IT" sz="1400" dirty="0" smtClean="0">
              <a:latin typeface="+mj-lt"/>
            </a:endParaRPr>
          </a:p>
          <a:p>
            <a:pPr algn="ctr">
              <a:spcBef>
                <a:spcPct val="0"/>
              </a:spcBef>
            </a:pPr>
            <a:endParaRPr lang="it-IT" altLang="it-IT" sz="2200" dirty="0">
              <a:latin typeface="+mj-lt"/>
            </a:endParaRPr>
          </a:p>
          <a:p>
            <a:pPr>
              <a:spcBef>
                <a:spcPct val="0"/>
              </a:spcBef>
            </a:pPr>
            <a:r>
              <a:rPr lang="it-IT" sz="1400" dirty="0"/>
              <a:t>La migliore sintesi del significato di cure palliative è stata fatta da </a:t>
            </a:r>
            <a:r>
              <a:rPr lang="it-IT" sz="1400" dirty="0" err="1"/>
              <a:t>Cicely</a:t>
            </a:r>
            <a:r>
              <a:rPr lang="it-IT" sz="1400" dirty="0"/>
              <a:t> </a:t>
            </a:r>
            <a:r>
              <a:rPr lang="it-IT" sz="1400" dirty="0" err="1"/>
              <a:t>Saunders</a:t>
            </a:r>
            <a:r>
              <a:rPr lang="it-IT" sz="1400" dirty="0"/>
              <a:t> fondatrice del Saint </a:t>
            </a:r>
            <a:r>
              <a:rPr lang="it-IT" sz="1400" dirty="0" err="1"/>
              <a:t>Christopher's</a:t>
            </a:r>
            <a:r>
              <a:rPr lang="it-IT" sz="1400" dirty="0"/>
              <a:t> Hospice a Londra </a:t>
            </a:r>
            <a:r>
              <a:rPr lang="it-IT" sz="1400" dirty="0" smtClean="0"/>
              <a:t>«</a:t>
            </a:r>
            <a:r>
              <a:rPr lang="it-IT" sz="1400" b="1" u="sng" dirty="0"/>
              <a:t>Tutto ciò che resta da fare quando non c'è più niente da fare</a:t>
            </a:r>
            <a:r>
              <a:rPr lang="it-IT" sz="1400" dirty="0" smtClean="0"/>
              <a:t>»   </a:t>
            </a:r>
            <a:endParaRPr lang="it-IT" altLang="it-IT" sz="2400" dirty="0" smtClean="0">
              <a:latin typeface="+mj-lt"/>
            </a:endParaRPr>
          </a:p>
          <a:p>
            <a:pPr>
              <a:spcBef>
                <a:spcPct val="0"/>
              </a:spcBef>
            </a:pPr>
            <a:r>
              <a:rPr lang="it-IT" sz="1400" dirty="0" smtClean="0"/>
              <a:t>In italiano «</a:t>
            </a:r>
            <a:r>
              <a:rPr lang="it-IT" sz="1400" dirty="0"/>
              <a:t>palliativo</a:t>
            </a:r>
            <a:r>
              <a:rPr lang="it-IT" sz="1400" dirty="0" smtClean="0"/>
              <a:t>» si riferisce a </a:t>
            </a:r>
            <a:r>
              <a:rPr lang="it-IT" sz="1400" dirty="0"/>
              <a:t>qualcosa di inutile, di non </a:t>
            </a:r>
            <a:r>
              <a:rPr lang="it-IT" sz="1400" dirty="0" smtClean="0"/>
              <a:t>risolutivo </a:t>
            </a:r>
          </a:p>
          <a:p>
            <a:pPr>
              <a:spcBef>
                <a:spcPct val="0"/>
              </a:spcBef>
            </a:pPr>
            <a:r>
              <a:rPr lang="it-IT" sz="1400" dirty="0" smtClean="0"/>
              <a:t>il </a:t>
            </a:r>
            <a:r>
              <a:rPr lang="it-IT" sz="1400" dirty="0"/>
              <a:t>termine </a:t>
            </a:r>
            <a:r>
              <a:rPr lang="it-IT" sz="1400" dirty="0" smtClean="0"/>
              <a:t>ha origine da </a:t>
            </a:r>
            <a:r>
              <a:rPr lang="it-IT" sz="1400" dirty="0"/>
              <a:t>«</a:t>
            </a:r>
            <a:r>
              <a:rPr lang="it-IT" sz="1400" b="1" dirty="0" err="1"/>
              <a:t>pallium</a:t>
            </a:r>
            <a:r>
              <a:rPr lang="it-IT" sz="1400" dirty="0" smtClean="0"/>
              <a:t>» </a:t>
            </a:r>
            <a:r>
              <a:rPr lang="it-IT" sz="1400" dirty="0"/>
              <a:t>il mantello </a:t>
            </a:r>
            <a:r>
              <a:rPr lang="it-IT" sz="1400" dirty="0" smtClean="0"/>
              <a:t>che</a:t>
            </a:r>
            <a:r>
              <a:rPr lang="it-IT" sz="1400" dirty="0"/>
              <a:t>, si narra, san Martino di Tours </a:t>
            </a:r>
            <a:endParaRPr lang="it-IT" sz="1400" dirty="0" smtClean="0"/>
          </a:p>
          <a:p>
            <a:pPr>
              <a:spcBef>
                <a:spcPct val="0"/>
              </a:spcBef>
            </a:pPr>
            <a:r>
              <a:rPr lang="it-IT" sz="1400" dirty="0" smtClean="0"/>
              <a:t>divise </a:t>
            </a:r>
            <a:r>
              <a:rPr lang="it-IT" sz="1400" dirty="0"/>
              <a:t>a metà per coprire, avvolgendolo, un pellegrino incontrato lungo il cammino. </a:t>
            </a:r>
            <a:endParaRPr lang="it-IT" sz="1400" dirty="0" smtClean="0"/>
          </a:p>
          <a:p>
            <a:pPr>
              <a:spcBef>
                <a:spcPct val="0"/>
              </a:spcBef>
            </a:pPr>
            <a:r>
              <a:rPr lang="it-IT" sz="1400" dirty="0" smtClean="0"/>
              <a:t>«</a:t>
            </a:r>
            <a:r>
              <a:rPr lang="it-IT" sz="1400" b="1" dirty="0"/>
              <a:t>Coprire</a:t>
            </a:r>
            <a:r>
              <a:rPr lang="it-IT" sz="1400" dirty="0"/>
              <a:t>» i sintomi che possono rendere difficile la vita di un malato, </a:t>
            </a:r>
            <a:endParaRPr lang="it-IT" sz="1400" dirty="0" smtClean="0"/>
          </a:p>
          <a:p>
            <a:pPr>
              <a:spcBef>
                <a:spcPct val="0"/>
              </a:spcBef>
            </a:pPr>
            <a:r>
              <a:rPr lang="it-IT" sz="1400" dirty="0" smtClean="0"/>
              <a:t>«</a:t>
            </a:r>
            <a:r>
              <a:rPr lang="it-IT" sz="1400" b="1" dirty="0" smtClean="0"/>
              <a:t>Avvolgere</a:t>
            </a:r>
            <a:r>
              <a:rPr lang="it-IT" sz="1400" dirty="0" smtClean="0"/>
              <a:t>» </a:t>
            </a:r>
            <a:r>
              <a:rPr lang="it-IT" sz="1400" dirty="0"/>
              <a:t>accompagnandolo chi rischia di restare solo in momenti così </a:t>
            </a:r>
            <a:r>
              <a:rPr lang="it-IT" sz="1400" dirty="0" smtClean="0"/>
              <a:t>delicati. </a:t>
            </a:r>
          </a:p>
          <a:p>
            <a:pPr algn="ctr">
              <a:spcBef>
                <a:spcPct val="0"/>
              </a:spcBef>
            </a:pPr>
            <a:endParaRPr lang="it-IT" sz="2800" dirty="0"/>
          </a:p>
          <a:p>
            <a:pPr>
              <a:spcBef>
                <a:spcPct val="0"/>
              </a:spcBef>
            </a:pPr>
            <a:r>
              <a:rPr lang="it-IT" sz="1500" dirty="0"/>
              <a:t>Le </a:t>
            </a:r>
            <a:r>
              <a:rPr lang="it-IT" sz="1500" b="1" dirty="0" smtClean="0"/>
              <a:t>CURE PALLIATIVE </a:t>
            </a:r>
            <a:r>
              <a:rPr lang="it-IT" sz="1500" dirty="0" smtClean="0"/>
              <a:t>sono </a:t>
            </a:r>
            <a:r>
              <a:rPr lang="it-IT" sz="1500" dirty="0"/>
              <a:t>state definite dall'</a:t>
            </a:r>
            <a:r>
              <a:rPr lang="it-IT" sz="1500" b="1" dirty="0"/>
              <a:t>OMS</a:t>
            </a:r>
            <a:r>
              <a:rPr lang="it-IT" sz="1500" dirty="0"/>
              <a:t> come </a:t>
            </a:r>
            <a:endParaRPr lang="it-IT" sz="1500" dirty="0" smtClean="0"/>
          </a:p>
          <a:p>
            <a:pPr>
              <a:spcBef>
                <a:spcPct val="0"/>
              </a:spcBef>
            </a:pPr>
            <a:r>
              <a:rPr lang="it-IT" sz="1500" b="1" dirty="0" smtClean="0"/>
              <a:t>un </a:t>
            </a:r>
            <a:r>
              <a:rPr lang="it-IT" sz="1500" b="1" dirty="0"/>
              <a:t>approccio che migliora la qualità della vita </a:t>
            </a:r>
            <a:r>
              <a:rPr lang="it-IT" sz="1500" b="1" dirty="0" smtClean="0"/>
              <a:t>dei </a:t>
            </a:r>
            <a:r>
              <a:rPr lang="it-IT" sz="1500" b="1" dirty="0"/>
              <a:t>malati e delle loro famiglie </a:t>
            </a:r>
            <a:endParaRPr lang="it-IT" sz="1500" b="1" dirty="0" smtClean="0"/>
          </a:p>
          <a:p>
            <a:pPr>
              <a:spcBef>
                <a:spcPct val="0"/>
              </a:spcBef>
            </a:pPr>
            <a:r>
              <a:rPr lang="it-IT" sz="1500" b="1" dirty="0" smtClean="0"/>
              <a:t>che </a:t>
            </a:r>
            <a:r>
              <a:rPr lang="it-IT" sz="1500" b="1" dirty="0"/>
              <a:t>si trovano ad affrontare le problematiche associate </a:t>
            </a:r>
            <a:r>
              <a:rPr lang="it-IT" sz="1500" b="1" dirty="0" smtClean="0"/>
              <a:t>a </a:t>
            </a:r>
            <a:r>
              <a:rPr lang="it-IT" sz="1500" b="1" dirty="0"/>
              <a:t>malattie inguaribili, </a:t>
            </a:r>
            <a:endParaRPr lang="it-IT" sz="1500" b="1" dirty="0" smtClean="0"/>
          </a:p>
          <a:p>
            <a:pPr>
              <a:spcBef>
                <a:spcPct val="0"/>
              </a:spcBef>
            </a:pPr>
            <a:r>
              <a:rPr lang="it-IT" sz="1500" b="1" dirty="0" smtClean="0"/>
              <a:t>attraverso </a:t>
            </a:r>
            <a:r>
              <a:rPr lang="it-IT" sz="1500" b="1" dirty="0"/>
              <a:t>la prevenzione e il sollievo della sofferenza </a:t>
            </a:r>
            <a:endParaRPr lang="it-IT" sz="1500" b="1" dirty="0" smtClean="0"/>
          </a:p>
          <a:p>
            <a:pPr>
              <a:spcBef>
                <a:spcPct val="0"/>
              </a:spcBef>
            </a:pPr>
            <a:r>
              <a:rPr lang="it-IT" sz="1500" b="1" dirty="0" smtClean="0"/>
              <a:t>per </a:t>
            </a:r>
            <a:r>
              <a:rPr lang="it-IT" sz="1500" b="1" dirty="0"/>
              <a:t>mezzo di una identificazione precoce e di un ottimale trattamento del dolore </a:t>
            </a:r>
            <a:endParaRPr lang="it-IT" sz="1500" b="1" dirty="0" smtClean="0"/>
          </a:p>
          <a:p>
            <a:pPr>
              <a:spcBef>
                <a:spcPct val="0"/>
              </a:spcBef>
            </a:pPr>
            <a:r>
              <a:rPr lang="it-IT" sz="1500" b="1" dirty="0" smtClean="0"/>
              <a:t>e </a:t>
            </a:r>
            <a:r>
              <a:rPr lang="it-IT" sz="1500" b="1" dirty="0"/>
              <a:t>delle altre problematiche di natura fisica, psicofisica e spirituale</a:t>
            </a:r>
            <a:r>
              <a:rPr lang="it-IT" sz="1500" dirty="0"/>
              <a:t>.</a:t>
            </a:r>
          </a:p>
          <a:p>
            <a:endParaRPr lang="it-IT" sz="2800" dirty="0"/>
          </a:p>
          <a:p>
            <a:r>
              <a:rPr lang="it-IT" sz="1400" dirty="0" smtClean="0"/>
              <a:t>Le </a:t>
            </a:r>
            <a:r>
              <a:rPr lang="it-IT" sz="1400" dirty="0"/>
              <a:t>caratteristiche dei trattamenti palliativi</a:t>
            </a:r>
            <a:r>
              <a:rPr lang="it-IT" sz="1400" dirty="0" smtClean="0"/>
              <a:t>:</a:t>
            </a:r>
          </a:p>
          <a:p>
            <a:endParaRPr lang="it-IT" sz="800" dirty="0" smtClean="0"/>
          </a:p>
          <a:p>
            <a:pPr marL="342900" lvl="0" indent="-342900">
              <a:buFont typeface="+mj-lt"/>
              <a:buAutoNum type="arabicPeriod"/>
            </a:pPr>
            <a:r>
              <a:rPr lang="it-IT" sz="1400" b="1" dirty="0" smtClean="0"/>
              <a:t>  Alleviare </a:t>
            </a:r>
            <a:r>
              <a:rPr lang="it-IT" sz="1400" b="1" dirty="0"/>
              <a:t>la sofferenza fisica e i </a:t>
            </a:r>
            <a:r>
              <a:rPr lang="it-IT" sz="1400" b="1" dirty="0" smtClean="0"/>
              <a:t>sintomi</a:t>
            </a:r>
            <a:endParaRPr lang="it-IT" sz="1400" dirty="0"/>
          </a:p>
          <a:p>
            <a:pPr marL="342900" lvl="0" indent="-342900">
              <a:lnSpc>
                <a:spcPct val="150000"/>
              </a:lnSpc>
              <a:buFont typeface="+mj-lt"/>
              <a:buAutoNum type="arabicPeriod"/>
            </a:pPr>
            <a:r>
              <a:rPr lang="it-IT" sz="1400" b="1" dirty="0"/>
              <a:t>Affermano il valore della vita e considerano la morte come un evento naturale</a:t>
            </a:r>
            <a:r>
              <a:rPr lang="it-IT" sz="1400" dirty="0"/>
              <a:t> </a:t>
            </a:r>
            <a:endParaRPr lang="it-IT" sz="1400" dirty="0" smtClean="0"/>
          </a:p>
          <a:p>
            <a:pPr marL="342900" lvl="0" indent="-342900">
              <a:lnSpc>
                <a:spcPct val="150000"/>
              </a:lnSpc>
              <a:buFont typeface="+mj-lt"/>
              <a:buAutoNum type="arabicPeriod"/>
            </a:pPr>
            <a:r>
              <a:rPr lang="it-IT" sz="1400" b="1" dirty="0" smtClean="0"/>
              <a:t>Non </a:t>
            </a:r>
            <a:r>
              <a:rPr lang="it-IT" sz="1400" b="1" dirty="0"/>
              <a:t>hanno lo scopo né di accelerare né di posticipare la morte del malato</a:t>
            </a:r>
            <a:r>
              <a:rPr lang="it-IT" sz="1400" dirty="0" smtClean="0"/>
              <a:t>;</a:t>
            </a:r>
            <a:endParaRPr lang="it-IT" sz="1400" dirty="0"/>
          </a:p>
          <a:p>
            <a:pPr marL="342900" lvl="0" indent="-342900">
              <a:lnSpc>
                <a:spcPct val="150000"/>
              </a:lnSpc>
              <a:buFont typeface="+mj-lt"/>
              <a:buAutoNum type="arabicPeriod"/>
            </a:pPr>
            <a:r>
              <a:rPr lang="it-IT" sz="1400" b="1" dirty="0"/>
              <a:t>Offrono un sistema di supporto per aiutare i pazienti a vivere nel modo migliore possibile fino al decesso</a:t>
            </a:r>
            <a:r>
              <a:rPr lang="it-IT" sz="1400" dirty="0"/>
              <a:t>. </a:t>
            </a:r>
          </a:p>
          <a:p>
            <a:pPr marL="342900" lvl="0" indent="-342900">
              <a:lnSpc>
                <a:spcPct val="150000"/>
              </a:lnSpc>
              <a:buFont typeface="+mj-lt"/>
              <a:buAutoNum type="arabicPeriod"/>
            </a:pPr>
            <a:r>
              <a:rPr lang="it-IT" sz="1400" b="1" dirty="0"/>
              <a:t>Integrare le cure mediche con i contributi psicologici e spirituali dell'assistenza. </a:t>
            </a:r>
            <a:endParaRPr lang="it-IT" sz="1400" dirty="0"/>
          </a:p>
        </p:txBody>
      </p:sp>
      <p:pic>
        <p:nvPicPr>
          <p:cNvPr id="3074" name="Picture 2" descr="Cure palliative in hospice: quando e come? Intervista ad Alessandro Valle,  di Marina Sozzi | Si può dire morte"/>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8800"/>
                    </a14:imgEffect>
                    <a14:imgEffect>
                      <a14:brightnessContrast contrast="-20000"/>
                    </a14:imgEffect>
                  </a14:imgLayer>
                </a14:imgProps>
              </a:ext>
              <a:ext uri="{28A0092B-C50C-407E-A947-70E740481C1C}">
                <a14:useLocalDpi xmlns:a14="http://schemas.microsoft.com/office/drawing/2010/main" val="0"/>
              </a:ext>
            </a:extLst>
          </a:blip>
          <a:srcRect l="10326" r="10235"/>
          <a:stretch/>
        </p:blipFill>
        <p:spPr bwMode="auto">
          <a:xfrm>
            <a:off x="6444208" y="1340768"/>
            <a:ext cx="2376264" cy="2152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0243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07504" y="188640"/>
            <a:ext cx="8856984" cy="553998"/>
          </a:xfrm>
          <a:prstGeom prst="rect">
            <a:avLst/>
          </a:prstGeom>
        </p:spPr>
        <p:txBody>
          <a:bodyPr wrap="square">
            <a:spAutoFit/>
          </a:bodyPr>
          <a:lstStyle/>
          <a:p>
            <a:pPr algn="ctr">
              <a:spcBef>
                <a:spcPct val="0"/>
              </a:spcBef>
            </a:pPr>
            <a:r>
              <a:rPr lang="it-IT" altLang="it-IT" sz="1500" dirty="0">
                <a:solidFill>
                  <a:srgbClr val="000000"/>
                </a:solidFill>
              </a:rPr>
              <a:t>Per quanti sforzi si facciano,  </a:t>
            </a:r>
            <a:r>
              <a:rPr lang="it-IT" altLang="it-IT" sz="1500" b="1" dirty="0" smtClean="0">
                <a:solidFill>
                  <a:srgbClr val="000000"/>
                </a:solidFill>
              </a:rPr>
              <a:t>la </a:t>
            </a:r>
            <a:r>
              <a:rPr lang="it-IT" altLang="it-IT" sz="1500" b="1" dirty="0">
                <a:solidFill>
                  <a:srgbClr val="000000"/>
                </a:solidFill>
              </a:rPr>
              <a:t>persona umana</a:t>
            </a:r>
            <a:r>
              <a:rPr lang="it-IT" altLang="it-IT" sz="1500" dirty="0">
                <a:solidFill>
                  <a:srgbClr val="000000"/>
                </a:solidFill>
              </a:rPr>
              <a:t> rimane un </a:t>
            </a:r>
            <a:r>
              <a:rPr lang="it-IT" altLang="it-IT" sz="1500" b="1" dirty="0">
                <a:solidFill>
                  <a:srgbClr val="000000"/>
                </a:solidFill>
              </a:rPr>
              <a:t>«</a:t>
            </a:r>
            <a:r>
              <a:rPr lang="it-IT" altLang="it-IT" sz="1500" b="1" dirty="0" smtClean="0">
                <a:solidFill>
                  <a:srgbClr val="000000"/>
                </a:solidFill>
              </a:rPr>
              <a:t>mistero» </a:t>
            </a:r>
            <a:r>
              <a:rPr lang="it-IT" altLang="it-IT" sz="1500" dirty="0" smtClean="0">
                <a:solidFill>
                  <a:srgbClr val="000000"/>
                </a:solidFill>
              </a:rPr>
              <a:t>a </a:t>
            </a:r>
            <a:r>
              <a:rPr lang="it-IT" altLang="it-IT" sz="1500" dirty="0">
                <a:solidFill>
                  <a:srgbClr val="000000"/>
                </a:solidFill>
              </a:rPr>
              <a:t>cui possiamo </a:t>
            </a:r>
            <a:r>
              <a:rPr lang="it-IT" altLang="it-IT" sz="1500" b="1" dirty="0" smtClean="0">
                <a:solidFill>
                  <a:srgbClr val="000000"/>
                </a:solidFill>
              </a:rPr>
              <a:t>avvicinarci</a:t>
            </a:r>
            <a:r>
              <a:rPr lang="it-IT" altLang="it-IT" sz="1500" dirty="0" smtClean="0">
                <a:solidFill>
                  <a:srgbClr val="000000"/>
                </a:solidFill>
              </a:rPr>
              <a:t> </a:t>
            </a:r>
            <a:r>
              <a:rPr lang="it-IT" altLang="it-IT" sz="1500" b="1" dirty="0">
                <a:solidFill>
                  <a:srgbClr val="000000"/>
                </a:solidFill>
              </a:rPr>
              <a:t>con rispetto </a:t>
            </a:r>
            <a:endParaRPr lang="it-IT" altLang="it-IT" sz="1500" b="1" dirty="0" smtClean="0">
              <a:solidFill>
                <a:srgbClr val="000000"/>
              </a:solidFill>
            </a:endParaRPr>
          </a:p>
          <a:p>
            <a:pPr algn="ctr">
              <a:spcBef>
                <a:spcPct val="0"/>
              </a:spcBef>
            </a:pPr>
            <a:r>
              <a:rPr lang="it-IT" altLang="it-IT" sz="1500" dirty="0" smtClean="0">
                <a:solidFill>
                  <a:srgbClr val="000000"/>
                </a:solidFill>
              </a:rPr>
              <a:t>e </a:t>
            </a:r>
            <a:r>
              <a:rPr lang="it-IT" altLang="it-IT" sz="1500" dirty="0">
                <a:solidFill>
                  <a:srgbClr val="000000"/>
                </a:solidFill>
              </a:rPr>
              <a:t>con la </a:t>
            </a:r>
            <a:r>
              <a:rPr lang="it-IT" altLang="it-IT" sz="1500" dirty="0" smtClean="0">
                <a:solidFill>
                  <a:srgbClr val="000000"/>
                </a:solidFill>
              </a:rPr>
              <a:t>consapevolezza che </a:t>
            </a:r>
            <a:r>
              <a:rPr lang="it-IT" altLang="it-IT" sz="1500" dirty="0">
                <a:solidFill>
                  <a:srgbClr val="000000"/>
                </a:solidFill>
              </a:rPr>
              <a:t>ogni definizione è sempre parziale.</a:t>
            </a:r>
            <a:r>
              <a:rPr lang="it-IT" altLang="it-IT" sz="1500" dirty="0"/>
              <a:t> </a:t>
            </a:r>
            <a:endParaRPr lang="it-IT" altLang="it-IT" sz="1500" dirty="0"/>
          </a:p>
        </p:txBody>
      </p:sp>
      <p:sp>
        <p:nvSpPr>
          <p:cNvPr id="5" name="Rettangolo 4"/>
          <p:cNvSpPr/>
          <p:nvPr/>
        </p:nvSpPr>
        <p:spPr>
          <a:xfrm>
            <a:off x="107504" y="1340789"/>
            <a:ext cx="3112714" cy="2031325"/>
          </a:xfrm>
          <a:prstGeom prst="rect">
            <a:avLst/>
          </a:prstGeom>
        </p:spPr>
        <p:txBody>
          <a:bodyPr wrap="square">
            <a:spAutoFit/>
          </a:bodyPr>
          <a:lstStyle/>
          <a:p>
            <a:pPr lvl="1">
              <a:spcBef>
                <a:spcPct val="0"/>
              </a:spcBef>
            </a:pPr>
            <a:r>
              <a:rPr lang="it-IT" altLang="it-IT" sz="1400" b="1" dirty="0">
                <a:solidFill>
                  <a:srgbClr val="000000"/>
                </a:solidFill>
              </a:rPr>
              <a:t> </a:t>
            </a:r>
            <a:r>
              <a:rPr lang="it-IT" altLang="it-IT" sz="1400" b="1" dirty="0" smtClean="0">
                <a:solidFill>
                  <a:srgbClr val="000000"/>
                </a:solidFill>
              </a:rPr>
              <a:t>                 </a:t>
            </a:r>
            <a:r>
              <a:rPr lang="it-IT" altLang="it-IT" dirty="0" smtClean="0">
                <a:solidFill>
                  <a:srgbClr val="000000"/>
                </a:solidFill>
              </a:rPr>
              <a:t>Fisiologici</a:t>
            </a:r>
          </a:p>
          <a:p>
            <a:pPr lvl="1">
              <a:spcBef>
                <a:spcPct val="0"/>
              </a:spcBef>
            </a:pPr>
            <a:r>
              <a:rPr lang="it-IT" altLang="it-IT" dirty="0" smtClean="0">
                <a:solidFill>
                  <a:srgbClr val="000000"/>
                </a:solidFill>
              </a:rPr>
              <a:t>              Sicurezza</a:t>
            </a:r>
          </a:p>
          <a:p>
            <a:pPr lvl="1">
              <a:spcBef>
                <a:spcPct val="0"/>
              </a:spcBef>
            </a:pPr>
            <a:r>
              <a:rPr lang="it-IT" altLang="it-IT" dirty="0" smtClean="0">
                <a:solidFill>
                  <a:srgbClr val="000000"/>
                </a:solidFill>
              </a:rPr>
              <a:t>               Amore</a:t>
            </a:r>
          </a:p>
          <a:p>
            <a:pPr>
              <a:spcBef>
                <a:spcPct val="0"/>
              </a:spcBef>
            </a:pPr>
            <a:r>
              <a:rPr lang="it-IT" altLang="it-IT" b="1" dirty="0" smtClean="0">
                <a:solidFill>
                  <a:srgbClr val="000000"/>
                </a:solidFill>
              </a:rPr>
              <a:t>BISOGNI</a:t>
            </a:r>
            <a:r>
              <a:rPr lang="it-IT" altLang="it-IT" dirty="0" smtClean="0">
                <a:solidFill>
                  <a:srgbClr val="000000"/>
                </a:solidFill>
              </a:rPr>
              <a:t>        Appartenenza</a:t>
            </a:r>
          </a:p>
          <a:p>
            <a:pPr>
              <a:spcBef>
                <a:spcPct val="0"/>
              </a:spcBef>
            </a:pPr>
            <a:r>
              <a:rPr lang="it-IT" altLang="it-IT" dirty="0" smtClean="0">
                <a:solidFill>
                  <a:srgbClr val="000000"/>
                </a:solidFill>
              </a:rPr>
              <a:t>                       Considerazione</a:t>
            </a:r>
            <a:endParaRPr lang="it-IT" altLang="it-IT" dirty="0">
              <a:solidFill>
                <a:srgbClr val="000000"/>
              </a:solidFill>
            </a:endParaRPr>
          </a:p>
          <a:p>
            <a:pPr>
              <a:spcBef>
                <a:spcPct val="0"/>
              </a:spcBef>
            </a:pPr>
            <a:r>
              <a:rPr lang="it-IT" altLang="it-IT" dirty="0" smtClean="0">
                <a:solidFill>
                  <a:srgbClr val="000000"/>
                </a:solidFill>
              </a:rPr>
              <a:t>                       Stima</a:t>
            </a:r>
            <a:endParaRPr lang="it-IT" altLang="it-IT" dirty="0"/>
          </a:p>
          <a:p>
            <a:pPr>
              <a:spcBef>
                <a:spcPct val="0"/>
              </a:spcBef>
            </a:pPr>
            <a:r>
              <a:rPr lang="it-IT" altLang="it-IT" dirty="0" smtClean="0">
                <a:solidFill>
                  <a:srgbClr val="000000"/>
                </a:solidFill>
              </a:rPr>
              <a:t>                       Autorealizzazione</a:t>
            </a:r>
            <a:endParaRPr lang="it-IT" altLang="it-IT" sz="1600" dirty="0" smtClean="0"/>
          </a:p>
        </p:txBody>
      </p:sp>
      <p:sp>
        <p:nvSpPr>
          <p:cNvPr id="6" name="Parentesi graffa aperta 5"/>
          <p:cNvSpPr/>
          <p:nvPr/>
        </p:nvSpPr>
        <p:spPr>
          <a:xfrm>
            <a:off x="1155461" y="1351801"/>
            <a:ext cx="274265" cy="2031325"/>
          </a:xfrm>
          <a:prstGeom prst="leftBrace">
            <a:avLst>
              <a:gd name="adj1" fmla="val 0"/>
              <a:gd name="adj2" fmla="val 49880"/>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7" name="Rettangolo 6"/>
          <p:cNvSpPr/>
          <p:nvPr/>
        </p:nvSpPr>
        <p:spPr>
          <a:xfrm>
            <a:off x="1155461" y="836712"/>
            <a:ext cx="6192688" cy="369332"/>
          </a:xfrm>
          <a:prstGeom prst="rect">
            <a:avLst/>
          </a:prstGeom>
        </p:spPr>
        <p:txBody>
          <a:bodyPr wrap="square">
            <a:spAutoFit/>
          </a:bodyPr>
          <a:lstStyle/>
          <a:p>
            <a:pPr algn="ctr">
              <a:spcBef>
                <a:spcPct val="0"/>
              </a:spcBef>
            </a:pPr>
            <a:r>
              <a:rPr lang="it-IT" altLang="it-IT" dirty="0">
                <a:solidFill>
                  <a:srgbClr val="000000"/>
                </a:solidFill>
              </a:rPr>
              <a:t>Possiamo contemplare l’uomo come l’insieme di:</a:t>
            </a:r>
            <a:endParaRPr lang="it-IT" altLang="it-IT" dirty="0">
              <a:solidFill>
                <a:srgbClr val="000000"/>
              </a:solidFill>
            </a:endParaRPr>
          </a:p>
        </p:txBody>
      </p:sp>
      <p:sp>
        <p:nvSpPr>
          <p:cNvPr id="12" name="Rettangolo 11"/>
          <p:cNvSpPr/>
          <p:nvPr/>
        </p:nvSpPr>
        <p:spPr>
          <a:xfrm>
            <a:off x="107504" y="3573016"/>
            <a:ext cx="8856984" cy="1169551"/>
          </a:xfrm>
          <a:prstGeom prst="rect">
            <a:avLst/>
          </a:prstGeom>
        </p:spPr>
        <p:txBody>
          <a:bodyPr wrap="square">
            <a:spAutoFit/>
          </a:bodyPr>
          <a:lstStyle/>
          <a:p>
            <a:pPr algn="ctr">
              <a:defRPr/>
            </a:pPr>
            <a:r>
              <a:rPr lang="it-IT" sz="1400" dirty="0" smtClean="0"/>
              <a:t>Qualcuno considera la spiritualità come </a:t>
            </a:r>
            <a:r>
              <a:rPr lang="it-IT" sz="1400" dirty="0"/>
              <a:t>sinonimo </a:t>
            </a:r>
            <a:r>
              <a:rPr lang="it-IT" sz="1400" dirty="0" smtClean="0"/>
              <a:t>di </a:t>
            </a:r>
            <a:r>
              <a:rPr lang="it-IT" sz="1400" dirty="0"/>
              <a:t>appartenenza a una determinata religione. </a:t>
            </a:r>
            <a:endParaRPr lang="it-IT" sz="1400" dirty="0" smtClean="0"/>
          </a:p>
          <a:p>
            <a:pPr algn="ctr">
              <a:defRPr/>
            </a:pPr>
            <a:r>
              <a:rPr lang="it-IT" sz="1400" dirty="0" smtClean="0"/>
              <a:t>Per </a:t>
            </a:r>
            <a:r>
              <a:rPr lang="it-IT" sz="1400" b="1" dirty="0"/>
              <a:t>TRADIZIONE RELIGIOSA </a:t>
            </a:r>
            <a:r>
              <a:rPr lang="it-IT" sz="1400" dirty="0"/>
              <a:t>si intende </a:t>
            </a:r>
            <a:r>
              <a:rPr lang="it-IT" sz="1400" dirty="0" smtClean="0"/>
              <a:t>quell'insieme </a:t>
            </a:r>
            <a:r>
              <a:rPr lang="it-IT" sz="1400" dirty="0"/>
              <a:t>di </a:t>
            </a:r>
            <a:r>
              <a:rPr lang="it-IT" sz="1400" b="1" dirty="0"/>
              <a:t>valori</a:t>
            </a:r>
            <a:r>
              <a:rPr lang="it-IT" sz="1400" dirty="0"/>
              <a:t>, </a:t>
            </a:r>
            <a:r>
              <a:rPr lang="it-IT" sz="1400" b="1" dirty="0"/>
              <a:t>pratiche</a:t>
            </a:r>
            <a:r>
              <a:rPr lang="it-IT" sz="1400" dirty="0"/>
              <a:t>, </a:t>
            </a:r>
            <a:r>
              <a:rPr lang="it-IT" sz="1400" b="1" dirty="0"/>
              <a:t>riti</a:t>
            </a:r>
            <a:r>
              <a:rPr lang="it-IT" sz="1400" dirty="0"/>
              <a:t> e </a:t>
            </a:r>
            <a:r>
              <a:rPr lang="it-IT" sz="1400" b="1" dirty="0"/>
              <a:t>manifestazioni</a:t>
            </a:r>
            <a:r>
              <a:rPr lang="it-IT" sz="1400" dirty="0"/>
              <a:t> </a:t>
            </a:r>
          </a:p>
          <a:p>
            <a:pPr algn="ctr">
              <a:defRPr/>
            </a:pPr>
            <a:r>
              <a:rPr lang="it-IT" sz="1400" dirty="0"/>
              <a:t>che costituiscono </a:t>
            </a:r>
            <a:r>
              <a:rPr lang="it-IT" sz="1400" b="1" dirty="0"/>
              <a:t>il patrimonio di una storia di fede </a:t>
            </a:r>
            <a:r>
              <a:rPr lang="it-IT" sz="1400" b="1" dirty="0" smtClean="0"/>
              <a:t> </a:t>
            </a:r>
            <a:r>
              <a:rPr lang="it-IT" sz="1400" dirty="0" smtClean="0"/>
              <a:t>trasmessa </a:t>
            </a:r>
            <a:r>
              <a:rPr lang="it-IT" sz="1400" dirty="0"/>
              <a:t>tramite il canale comunitario. </a:t>
            </a:r>
          </a:p>
          <a:p>
            <a:pPr algn="ctr">
              <a:defRPr/>
            </a:pPr>
            <a:r>
              <a:rPr lang="it-IT" sz="1400" b="1" dirty="0">
                <a:solidFill>
                  <a:schemeClr val="tx1">
                    <a:lumMod val="95000"/>
                    <a:lumOff val="5000"/>
                  </a:schemeClr>
                </a:solidFill>
              </a:rPr>
              <a:t>Tutte le religioni affrontano il tema della spiritualità</a:t>
            </a:r>
            <a:r>
              <a:rPr lang="it-IT" sz="1400" dirty="0">
                <a:solidFill>
                  <a:schemeClr val="tx1">
                    <a:lumMod val="95000"/>
                    <a:lumOff val="5000"/>
                  </a:schemeClr>
                </a:solidFill>
              </a:rPr>
              <a:t>, </a:t>
            </a:r>
          </a:p>
          <a:p>
            <a:pPr algn="ctr">
              <a:defRPr/>
            </a:pPr>
            <a:r>
              <a:rPr lang="it-IT" sz="1400" dirty="0" smtClean="0">
                <a:solidFill>
                  <a:schemeClr val="tx1">
                    <a:lumMod val="95000"/>
                    <a:lumOff val="5000"/>
                  </a:schemeClr>
                </a:solidFill>
              </a:rPr>
              <a:t>ma </a:t>
            </a:r>
            <a:r>
              <a:rPr lang="it-IT" sz="1400" b="1" dirty="0">
                <a:solidFill>
                  <a:schemeClr val="tx1">
                    <a:lumMod val="95000"/>
                    <a:lumOff val="5000"/>
                  </a:schemeClr>
                </a:solidFill>
              </a:rPr>
              <a:t>la spiritualità esiste nell'uomo indipendentemente dalla religione</a:t>
            </a:r>
            <a:endParaRPr lang="it-IT" sz="1400" dirty="0"/>
          </a:p>
        </p:txBody>
      </p:sp>
      <p:sp>
        <p:nvSpPr>
          <p:cNvPr id="13" name="Rettangolo 12"/>
          <p:cNvSpPr/>
          <p:nvPr/>
        </p:nvSpPr>
        <p:spPr>
          <a:xfrm>
            <a:off x="179512" y="4869160"/>
            <a:ext cx="8784976" cy="738664"/>
          </a:xfrm>
          <a:prstGeom prst="rect">
            <a:avLst/>
          </a:prstGeom>
        </p:spPr>
        <p:txBody>
          <a:bodyPr wrap="square">
            <a:spAutoFit/>
          </a:bodyPr>
          <a:lstStyle/>
          <a:p>
            <a:pPr algn="ctr">
              <a:defRPr/>
            </a:pPr>
            <a:r>
              <a:rPr lang="it-IT" altLang="it-IT" sz="1400" u="sng" dirty="0"/>
              <a:t>Un documento della Società italiana cure palliative del 2007 afferma</a:t>
            </a:r>
            <a:r>
              <a:rPr lang="it-IT" altLang="it-IT" sz="1400" dirty="0" smtClean="0"/>
              <a:t>:…</a:t>
            </a:r>
          </a:p>
          <a:p>
            <a:pPr algn="ctr">
              <a:defRPr/>
            </a:pPr>
            <a:r>
              <a:rPr lang="it-IT" altLang="it-IT" sz="1400" b="1" dirty="0" smtClean="0"/>
              <a:t>Per </a:t>
            </a:r>
            <a:r>
              <a:rPr lang="it-IT" altLang="it-IT" sz="1400" b="1" dirty="0"/>
              <a:t>dimensione spirituale </a:t>
            </a:r>
            <a:r>
              <a:rPr lang="it-IT" altLang="it-IT" sz="1400" b="1" dirty="0" smtClean="0"/>
              <a:t>non </a:t>
            </a:r>
            <a:r>
              <a:rPr lang="it-IT" altLang="it-IT" sz="1400" b="1" dirty="0"/>
              <a:t>si intende solo l'aspetto religioso o confessionale</a:t>
            </a:r>
            <a:r>
              <a:rPr lang="it-IT" altLang="it-IT" sz="1400" dirty="0"/>
              <a:t>, </a:t>
            </a:r>
            <a:endParaRPr lang="it-IT" altLang="it-IT" sz="1400" dirty="0" smtClean="0"/>
          </a:p>
          <a:p>
            <a:pPr algn="ctr">
              <a:defRPr/>
            </a:pPr>
            <a:r>
              <a:rPr lang="it-IT" altLang="it-IT" sz="1400" b="1" dirty="0" smtClean="0"/>
              <a:t>ma </a:t>
            </a:r>
            <a:r>
              <a:rPr lang="it-IT" altLang="it-IT" sz="1400" b="1" dirty="0"/>
              <a:t>i più ampi ambiti di valori e convinzioni profonde </a:t>
            </a:r>
            <a:r>
              <a:rPr lang="it-IT" altLang="it-IT" sz="1400" b="1" dirty="0" smtClean="0"/>
              <a:t>che </a:t>
            </a:r>
            <a:r>
              <a:rPr lang="it-IT" altLang="it-IT" sz="1400" b="1" dirty="0"/>
              <a:t>compongono la complessità della spiritualità umana</a:t>
            </a:r>
            <a:r>
              <a:rPr lang="it-IT" altLang="it-IT" sz="1400" dirty="0"/>
              <a:t>.</a:t>
            </a:r>
            <a:endParaRPr lang="it-IT" altLang="it-IT" sz="1400" dirty="0"/>
          </a:p>
        </p:txBody>
      </p:sp>
      <p:sp>
        <p:nvSpPr>
          <p:cNvPr id="14" name="Rettangolo 13"/>
          <p:cNvSpPr/>
          <p:nvPr/>
        </p:nvSpPr>
        <p:spPr>
          <a:xfrm>
            <a:off x="143508" y="5737493"/>
            <a:ext cx="8784976" cy="954107"/>
          </a:xfrm>
          <a:prstGeom prst="rect">
            <a:avLst/>
          </a:prstGeom>
        </p:spPr>
        <p:txBody>
          <a:bodyPr wrap="square">
            <a:spAutoFit/>
          </a:bodyPr>
          <a:lstStyle/>
          <a:p>
            <a:pPr algn="ctr">
              <a:defRPr/>
            </a:pPr>
            <a:r>
              <a:rPr lang="it-IT" altLang="it-IT" sz="1400" u="sng" dirty="0"/>
              <a:t>Le linee guida olandesi sulla spiritualità, pubblicate nel 2013</a:t>
            </a:r>
            <a:r>
              <a:rPr lang="it-IT" altLang="it-IT" sz="1400" dirty="0"/>
              <a:t>, affermano: </a:t>
            </a:r>
            <a:endParaRPr lang="it-IT" altLang="it-IT" sz="1400" dirty="0" smtClean="0"/>
          </a:p>
          <a:p>
            <a:pPr algn="ctr">
              <a:defRPr/>
            </a:pPr>
            <a:r>
              <a:rPr lang="it-IT" altLang="it-IT" sz="1400" b="1" dirty="0" smtClean="0"/>
              <a:t>La </a:t>
            </a:r>
            <a:r>
              <a:rPr lang="it-IT" altLang="it-IT" sz="1400" b="1" dirty="0"/>
              <a:t>spiritualità è quella dimensione dinamica della vita umana relativa al modo in cui le persone vivono le esperienze, esprimono e/o ricercano significati, proposte e trascendenza</a:t>
            </a:r>
            <a:r>
              <a:rPr lang="it-IT" altLang="it-IT" sz="1400" dirty="0"/>
              <a:t>, </a:t>
            </a:r>
            <a:r>
              <a:rPr lang="it-IT" altLang="it-IT" sz="1400" b="1" dirty="0"/>
              <a:t>e il modo in cui cercano di connettersi al momento, a se stessi, agli altri, </a:t>
            </a:r>
            <a:r>
              <a:rPr lang="it-IT" altLang="it-IT" sz="1400" b="1" dirty="0" smtClean="0"/>
              <a:t>alla </a:t>
            </a:r>
            <a:r>
              <a:rPr lang="it-IT" altLang="it-IT" sz="1400" b="1" dirty="0"/>
              <a:t>natura, </a:t>
            </a:r>
            <a:r>
              <a:rPr lang="it-IT" altLang="it-IT" sz="1400" b="1" dirty="0" smtClean="0"/>
              <a:t>alle </a:t>
            </a:r>
            <a:r>
              <a:rPr lang="it-IT" altLang="it-IT" sz="1400" b="1" dirty="0"/>
              <a:t>cose di significato e/o al sacro</a:t>
            </a:r>
            <a:r>
              <a:rPr lang="it-IT" altLang="it-IT" sz="1400" dirty="0"/>
              <a:t>.</a:t>
            </a:r>
            <a:endParaRPr lang="it-IT" altLang="it-IT" sz="1400" dirty="0"/>
          </a:p>
        </p:txBody>
      </p:sp>
      <p:sp>
        <p:nvSpPr>
          <p:cNvPr id="17" name="Rettangolo 16"/>
          <p:cNvSpPr/>
          <p:nvPr/>
        </p:nvSpPr>
        <p:spPr>
          <a:xfrm>
            <a:off x="5721017" y="1639519"/>
            <a:ext cx="3254264" cy="1477328"/>
          </a:xfrm>
          <a:prstGeom prst="rect">
            <a:avLst/>
          </a:prstGeom>
        </p:spPr>
        <p:txBody>
          <a:bodyPr wrap="square">
            <a:spAutoFit/>
          </a:bodyPr>
          <a:lstStyle/>
          <a:p>
            <a:pPr algn="just">
              <a:spcBef>
                <a:spcPct val="0"/>
              </a:spcBef>
            </a:pPr>
            <a:r>
              <a:rPr lang="it-IT" altLang="it-IT" dirty="0" smtClean="0">
                <a:solidFill>
                  <a:srgbClr val="000000"/>
                </a:solidFill>
              </a:rPr>
              <a:t>                                 Fisica</a:t>
            </a:r>
          </a:p>
          <a:p>
            <a:pPr algn="just">
              <a:spcBef>
                <a:spcPct val="0"/>
              </a:spcBef>
            </a:pPr>
            <a:r>
              <a:rPr lang="it-IT" altLang="it-IT" dirty="0" smtClean="0">
                <a:solidFill>
                  <a:srgbClr val="000000"/>
                </a:solidFill>
              </a:rPr>
              <a:t>                                 Intellettiva</a:t>
            </a:r>
          </a:p>
          <a:p>
            <a:pPr algn="just">
              <a:spcBef>
                <a:spcPct val="0"/>
              </a:spcBef>
            </a:pPr>
            <a:r>
              <a:rPr lang="it-IT" altLang="it-IT" b="1" dirty="0" smtClean="0">
                <a:solidFill>
                  <a:srgbClr val="000000"/>
                </a:solidFill>
              </a:rPr>
              <a:t>   DIMENSIONI       </a:t>
            </a:r>
            <a:r>
              <a:rPr lang="it-IT" altLang="it-IT" dirty="0" smtClean="0">
                <a:solidFill>
                  <a:srgbClr val="000000"/>
                </a:solidFill>
              </a:rPr>
              <a:t>Emotiva                    </a:t>
            </a:r>
          </a:p>
          <a:p>
            <a:pPr algn="just">
              <a:spcBef>
                <a:spcPct val="0"/>
              </a:spcBef>
            </a:pPr>
            <a:r>
              <a:rPr lang="it-IT" altLang="it-IT" dirty="0" smtClean="0">
                <a:solidFill>
                  <a:srgbClr val="000000"/>
                </a:solidFill>
              </a:rPr>
              <a:t>                                 Sociale</a:t>
            </a:r>
          </a:p>
          <a:p>
            <a:pPr algn="just">
              <a:spcBef>
                <a:spcPct val="0"/>
              </a:spcBef>
            </a:pPr>
            <a:r>
              <a:rPr lang="it-IT" altLang="it-IT" dirty="0" smtClean="0">
                <a:solidFill>
                  <a:srgbClr val="000000"/>
                </a:solidFill>
              </a:rPr>
              <a:t>                                 </a:t>
            </a:r>
            <a:r>
              <a:rPr lang="it-IT" altLang="it-IT" b="1" u="sng" dirty="0" smtClean="0">
                <a:solidFill>
                  <a:srgbClr val="000000"/>
                </a:solidFill>
              </a:rPr>
              <a:t>Spirituale</a:t>
            </a:r>
            <a:endParaRPr lang="it-IT" altLang="it-IT" b="1" u="sng" dirty="0">
              <a:solidFill>
                <a:srgbClr val="000000"/>
              </a:solidFill>
            </a:endParaRPr>
          </a:p>
        </p:txBody>
      </p:sp>
      <p:sp>
        <p:nvSpPr>
          <p:cNvPr id="15" name="Parentesi graffa aperta 14"/>
          <p:cNvSpPr/>
          <p:nvPr/>
        </p:nvSpPr>
        <p:spPr>
          <a:xfrm>
            <a:off x="7236296" y="1639519"/>
            <a:ext cx="267301" cy="1477328"/>
          </a:xfrm>
          <a:prstGeom prst="leftBrac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4249" y="1365905"/>
            <a:ext cx="2263494" cy="1981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83096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ttangolo 4"/>
          <p:cNvSpPr>
            <a:spLocks noChangeArrowheads="1"/>
          </p:cNvSpPr>
          <p:nvPr/>
        </p:nvSpPr>
        <p:spPr bwMode="auto">
          <a:xfrm>
            <a:off x="179388" y="260350"/>
            <a:ext cx="8857108" cy="615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it-IT" altLang="it-IT" sz="1800" dirty="0">
                <a:latin typeface="Arial" panose="020B0604020202020204" pitchFamily="34" charset="0"/>
                <a:cs typeface="Arial" panose="020B0604020202020204" pitchFamily="34" charset="0"/>
              </a:rPr>
              <a:t>Accompagnare </a:t>
            </a:r>
            <a:r>
              <a:rPr lang="it-IT" altLang="it-IT" sz="1800" dirty="0" smtClean="0">
                <a:latin typeface="Arial" panose="020B0604020202020204" pitchFamily="34" charset="0"/>
                <a:cs typeface="Arial" panose="020B0604020202020204" pitchFamily="34" charset="0"/>
              </a:rPr>
              <a:t>il morente rimanda a </a:t>
            </a:r>
            <a:r>
              <a:rPr lang="it-IT" altLang="it-IT" sz="1800" dirty="0">
                <a:latin typeface="Arial" panose="020B0604020202020204" pitchFamily="34" charset="0"/>
                <a:cs typeface="Arial" panose="020B0604020202020204" pitchFamily="34" charset="0"/>
              </a:rPr>
              <a:t>un altro viaggio, </a:t>
            </a:r>
            <a:endParaRPr lang="it-IT" altLang="it-IT" sz="1800" dirty="0" smtClean="0">
              <a:latin typeface="Arial" panose="020B0604020202020204" pitchFamily="34" charset="0"/>
              <a:cs typeface="Arial" panose="020B0604020202020204" pitchFamily="34" charset="0"/>
            </a:endParaRPr>
          </a:p>
          <a:p>
            <a:pPr eaLnBrk="1" hangingPunct="1">
              <a:spcBef>
                <a:spcPct val="0"/>
              </a:spcBef>
              <a:buFontTx/>
              <a:buNone/>
            </a:pPr>
            <a:r>
              <a:rPr lang="it-IT" altLang="it-IT" sz="1800" dirty="0" smtClean="0">
                <a:latin typeface="Arial" panose="020B0604020202020204" pitchFamily="34" charset="0"/>
                <a:cs typeface="Arial" panose="020B0604020202020204" pitchFamily="34" charset="0"/>
              </a:rPr>
              <a:t>che </a:t>
            </a:r>
            <a:r>
              <a:rPr lang="it-IT" altLang="it-IT" sz="1800" dirty="0">
                <a:latin typeface="Arial" panose="020B0604020202020204" pitchFamily="34" charset="0"/>
                <a:cs typeface="Arial" panose="020B0604020202020204" pitchFamily="34" charset="0"/>
              </a:rPr>
              <a:t>ha segnato la storia umana: </a:t>
            </a:r>
            <a:r>
              <a:rPr lang="it-IT" altLang="it-IT" sz="1800" b="1" dirty="0">
                <a:latin typeface="Arial" panose="020B0604020202020204" pitchFamily="34" charset="0"/>
                <a:cs typeface="Arial" panose="020B0604020202020204" pitchFamily="34" charset="0"/>
              </a:rPr>
              <a:t>il Venerdì Santo di Gesù</a:t>
            </a:r>
            <a:r>
              <a:rPr lang="it-IT" altLang="it-IT" sz="1800" dirty="0">
                <a:latin typeface="Arial" panose="020B0604020202020204" pitchFamily="34" charset="0"/>
                <a:cs typeface="Arial" panose="020B0604020202020204" pitchFamily="34" charset="0"/>
              </a:rPr>
              <a:t>.</a:t>
            </a:r>
          </a:p>
          <a:p>
            <a:pPr eaLnBrk="1" hangingPunct="1">
              <a:spcBef>
                <a:spcPct val="0"/>
              </a:spcBef>
              <a:buFontTx/>
              <a:buNone/>
            </a:pPr>
            <a:endParaRPr lang="it-IT" altLang="it-IT" sz="2400" dirty="0" smtClean="0">
              <a:latin typeface="Arial" panose="020B0604020202020204" pitchFamily="34" charset="0"/>
              <a:cs typeface="Arial" panose="020B0604020202020204" pitchFamily="34" charset="0"/>
            </a:endParaRPr>
          </a:p>
          <a:p>
            <a:pPr eaLnBrk="1" hangingPunct="1">
              <a:spcBef>
                <a:spcPct val="0"/>
              </a:spcBef>
              <a:buFontTx/>
              <a:buNone/>
            </a:pPr>
            <a:endParaRPr lang="it-IT" altLang="it-IT" sz="2400" dirty="0">
              <a:latin typeface="Arial" panose="020B0604020202020204" pitchFamily="34" charset="0"/>
              <a:cs typeface="Arial" panose="020B0604020202020204" pitchFamily="34" charset="0"/>
            </a:endParaRPr>
          </a:p>
          <a:p>
            <a:pPr eaLnBrk="1" hangingPunct="1">
              <a:spcBef>
                <a:spcPct val="0"/>
              </a:spcBef>
              <a:buFontTx/>
              <a:buNone/>
            </a:pPr>
            <a:r>
              <a:rPr lang="it-IT" altLang="it-IT" sz="1800" dirty="0">
                <a:latin typeface="Arial" panose="020B0604020202020204" pitchFamily="34" charset="0"/>
                <a:cs typeface="Arial" panose="020B0604020202020204" pitchFamily="34" charset="0"/>
              </a:rPr>
              <a:t>I Vangeli mettono in evidenza come </a:t>
            </a:r>
            <a:r>
              <a:rPr lang="it-IT" altLang="it-IT" sz="1800" b="1" dirty="0">
                <a:latin typeface="Arial" panose="020B0604020202020204" pitchFamily="34" charset="0"/>
                <a:cs typeface="Arial" panose="020B0604020202020204" pitchFamily="34" charset="0"/>
              </a:rPr>
              <a:t>Gesù</a:t>
            </a:r>
            <a:r>
              <a:rPr lang="it-IT" altLang="it-IT" sz="1800" dirty="0">
                <a:latin typeface="Arial" panose="020B0604020202020204" pitchFamily="34" charset="0"/>
                <a:cs typeface="Arial" panose="020B0604020202020204" pitchFamily="34" charset="0"/>
              </a:rPr>
              <a:t>, </a:t>
            </a:r>
          </a:p>
          <a:p>
            <a:pPr eaLnBrk="1" hangingPunct="1">
              <a:spcBef>
                <a:spcPct val="0"/>
              </a:spcBef>
              <a:buFontTx/>
              <a:buNone/>
            </a:pPr>
            <a:r>
              <a:rPr lang="it-IT" altLang="it-IT" sz="1800" dirty="0">
                <a:latin typeface="Arial" panose="020B0604020202020204" pitchFamily="34" charset="0"/>
                <a:cs typeface="Arial" panose="020B0604020202020204" pitchFamily="34" charset="0"/>
              </a:rPr>
              <a:t>nell'epilogo del suo pellegrinaggio terreno, </a:t>
            </a:r>
          </a:p>
          <a:p>
            <a:pPr eaLnBrk="1" hangingPunct="1">
              <a:spcBef>
                <a:spcPct val="0"/>
              </a:spcBef>
              <a:buFontTx/>
              <a:buNone/>
            </a:pPr>
            <a:r>
              <a:rPr lang="it-IT" altLang="it-IT" sz="1800" b="1" dirty="0">
                <a:latin typeface="Arial" panose="020B0604020202020204" pitchFamily="34" charset="0"/>
                <a:cs typeface="Arial" panose="020B0604020202020204" pitchFamily="34" charset="0"/>
              </a:rPr>
              <a:t>abbia sperimentato </a:t>
            </a:r>
          </a:p>
          <a:p>
            <a:pPr eaLnBrk="1" hangingPunct="1">
              <a:spcBef>
                <a:spcPct val="0"/>
              </a:spcBef>
              <a:buFontTx/>
              <a:buNone/>
            </a:pPr>
            <a:r>
              <a:rPr lang="it-IT" altLang="it-IT" sz="1800" dirty="0">
                <a:latin typeface="Arial" panose="020B0604020202020204" pitchFamily="34" charset="0"/>
                <a:cs typeface="Arial" panose="020B0604020202020204" pitchFamily="34" charset="0"/>
              </a:rPr>
              <a:t>la</a:t>
            </a:r>
            <a:r>
              <a:rPr lang="it-IT" altLang="it-IT" sz="1800" b="1" dirty="0">
                <a:latin typeface="Arial" panose="020B0604020202020204" pitchFamily="34" charset="0"/>
                <a:cs typeface="Arial" panose="020B0604020202020204" pitchFamily="34" charset="0"/>
              </a:rPr>
              <a:t> paura, </a:t>
            </a:r>
            <a:r>
              <a:rPr lang="it-IT" altLang="it-IT" sz="1800" dirty="0">
                <a:latin typeface="Arial" panose="020B0604020202020204" pitchFamily="34" charset="0"/>
                <a:cs typeface="Arial" panose="020B0604020202020204" pitchFamily="34" charset="0"/>
              </a:rPr>
              <a:t>l'</a:t>
            </a:r>
            <a:r>
              <a:rPr lang="it-IT" altLang="it-IT" sz="1800" b="1" dirty="0">
                <a:latin typeface="Arial" panose="020B0604020202020204" pitchFamily="34" charset="0"/>
                <a:cs typeface="Arial" panose="020B0604020202020204" pitchFamily="34" charset="0"/>
              </a:rPr>
              <a:t>angoscia, </a:t>
            </a:r>
            <a:r>
              <a:rPr lang="it-IT" altLang="it-IT" sz="1800" dirty="0">
                <a:latin typeface="Arial" panose="020B0604020202020204" pitchFamily="34" charset="0"/>
                <a:cs typeface="Arial" panose="020B0604020202020204" pitchFamily="34" charset="0"/>
              </a:rPr>
              <a:t>la</a:t>
            </a:r>
            <a:r>
              <a:rPr lang="it-IT" altLang="it-IT" sz="1800" b="1" dirty="0">
                <a:latin typeface="Arial" panose="020B0604020202020204" pitchFamily="34" charset="0"/>
                <a:cs typeface="Arial" panose="020B0604020202020204" pitchFamily="34" charset="0"/>
              </a:rPr>
              <a:t> solitudine, </a:t>
            </a:r>
          </a:p>
          <a:p>
            <a:pPr eaLnBrk="1" hangingPunct="1">
              <a:spcBef>
                <a:spcPct val="0"/>
              </a:spcBef>
              <a:buFontTx/>
              <a:buNone/>
            </a:pPr>
            <a:r>
              <a:rPr lang="it-IT" altLang="it-IT" sz="1800" dirty="0">
                <a:latin typeface="Arial" panose="020B0604020202020204" pitchFamily="34" charset="0"/>
                <a:cs typeface="Arial" panose="020B0604020202020204" pitchFamily="34" charset="0"/>
              </a:rPr>
              <a:t>lo</a:t>
            </a:r>
            <a:r>
              <a:rPr lang="it-IT" altLang="it-IT" sz="1800" b="1" dirty="0">
                <a:latin typeface="Arial" panose="020B0604020202020204" pitchFamily="34" charset="0"/>
                <a:cs typeface="Arial" panose="020B0604020202020204" pitchFamily="34" charset="0"/>
              </a:rPr>
              <a:t> smarrimento, </a:t>
            </a:r>
            <a:r>
              <a:rPr lang="it-IT" altLang="it-IT" sz="1800" dirty="0">
                <a:latin typeface="Arial" panose="020B0604020202020204" pitchFamily="34" charset="0"/>
                <a:cs typeface="Arial" panose="020B0604020202020204" pitchFamily="34" charset="0"/>
              </a:rPr>
              <a:t>lo</a:t>
            </a:r>
            <a:r>
              <a:rPr lang="it-IT" altLang="it-IT" sz="1800" b="1" dirty="0">
                <a:latin typeface="Arial" panose="020B0604020202020204" pitchFamily="34" charset="0"/>
                <a:cs typeface="Arial" panose="020B0604020202020204" pitchFamily="34" charset="0"/>
              </a:rPr>
              <a:t> sconforto</a:t>
            </a:r>
            <a:r>
              <a:rPr lang="it-IT" altLang="it-IT" sz="1800" dirty="0" smtClean="0">
                <a:latin typeface="Arial" panose="020B0604020202020204" pitchFamily="34" charset="0"/>
                <a:cs typeface="Arial" panose="020B0604020202020204" pitchFamily="34" charset="0"/>
              </a:rPr>
              <a:t>.</a:t>
            </a:r>
          </a:p>
          <a:p>
            <a:pPr eaLnBrk="1" hangingPunct="1">
              <a:spcBef>
                <a:spcPct val="0"/>
              </a:spcBef>
              <a:buFontTx/>
              <a:buNone/>
            </a:pPr>
            <a:endParaRPr lang="it-IT" altLang="it-IT" sz="2000" dirty="0" smtClean="0">
              <a:latin typeface="Arial" panose="020B0604020202020204" pitchFamily="34" charset="0"/>
              <a:cs typeface="Arial" panose="020B0604020202020204" pitchFamily="34" charset="0"/>
            </a:endParaRPr>
          </a:p>
          <a:p>
            <a:pPr eaLnBrk="1" hangingPunct="1">
              <a:spcBef>
                <a:spcPct val="0"/>
              </a:spcBef>
              <a:buFontTx/>
              <a:buNone/>
            </a:pPr>
            <a:endParaRPr lang="it-IT" altLang="it-IT" sz="2000" dirty="0">
              <a:latin typeface="Arial" panose="020B0604020202020204" pitchFamily="34" charset="0"/>
              <a:cs typeface="Arial" panose="020B0604020202020204" pitchFamily="34" charset="0"/>
            </a:endParaRPr>
          </a:p>
          <a:p>
            <a:pPr eaLnBrk="1" hangingPunct="1">
              <a:spcBef>
                <a:spcPct val="0"/>
              </a:spcBef>
              <a:buFontTx/>
              <a:buNone/>
            </a:pPr>
            <a:r>
              <a:rPr lang="it-IT" altLang="it-IT" sz="1800" dirty="0">
                <a:latin typeface="Arial" panose="020B0604020202020204" pitchFamily="34" charset="0"/>
                <a:cs typeface="Arial" panose="020B0604020202020204" pitchFamily="34" charset="0"/>
              </a:rPr>
              <a:t>Non si tratta di stabilire il primato di chi ha sofferto di più, </a:t>
            </a:r>
          </a:p>
          <a:p>
            <a:pPr eaLnBrk="1" hangingPunct="1">
              <a:spcBef>
                <a:spcPct val="0"/>
              </a:spcBef>
              <a:buFontTx/>
              <a:buNone/>
            </a:pPr>
            <a:r>
              <a:rPr lang="it-IT" altLang="it-IT" sz="1800" dirty="0">
                <a:latin typeface="Arial" panose="020B0604020202020204" pitchFamily="34" charset="0"/>
                <a:cs typeface="Arial" panose="020B0604020202020204" pitchFamily="34" charset="0"/>
              </a:rPr>
              <a:t>quanto di rendersi conto che </a:t>
            </a:r>
            <a:endParaRPr lang="it-IT" altLang="it-IT" sz="1800" dirty="0" smtClean="0">
              <a:latin typeface="Arial" panose="020B0604020202020204" pitchFamily="34" charset="0"/>
              <a:cs typeface="Arial" panose="020B0604020202020204" pitchFamily="34" charset="0"/>
            </a:endParaRPr>
          </a:p>
          <a:p>
            <a:pPr eaLnBrk="1" hangingPunct="1">
              <a:spcBef>
                <a:spcPct val="0"/>
              </a:spcBef>
              <a:buFontTx/>
              <a:buNone/>
            </a:pPr>
            <a:r>
              <a:rPr lang="it-IT" altLang="it-IT" sz="1800" b="1" dirty="0" smtClean="0">
                <a:latin typeface="Arial" panose="020B0604020202020204" pitchFamily="34" charset="0"/>
                <a:cs typeface="Arial" panose="020B0604020202020204" pitchFamily="34" charset="0"/>
              </a:rPr>
              <a:t>Dio </a:t>
            </a:r>
            <a:r>
              <a:rPr lang="it-IT" altLang="it-IT" sz="1800" b="1" dirty="0">
                <a:latin typeface="Arial" panose="020B0604020202020204" pitchFamily="34" charset="0"/>
                <a:cs typeface="Arial" panose="020B0604020202020204" pitchFamily="34" charset="0"/>
              </a:rPr>
              <a:t>ha permesso la </a:t>
            </a:r>
            <a:r>
              <a:rPr lang="it-IT" altLang="it-IT" sz="1800" dirty="0">
                <a:latin typeface="Arial" panose="020B0604020202020204" pitchFamily="34" charset="0"/>
                <a:cs typeface="Arial" panose="020B0604020202020204" pitchFamily="34" charset="0"/>
              </a:rPr>
              <a:t>«</a:t>
            </a:r>
            <a:r>
              <a:rPr lang="it-IT" altLang="it-IT" sz="1800" b="1" dirty="0">
                <a:latin typeface="Arial" panose="020B0604020202020204" pitchFamily="34" charset="0"/>
                <a:cs typeface="Arial" panose="020B0604020202020204" pitchFamily="34" charset="0"/>
              </a:rPr>
              <a:t>follia della croce</a:t>
            </a:r>
            <a:r>
              <a:rPr lang="it-IT" altLang="it-IT" sz="1800" dirty="0">
                <a:latin typeface="Arial" panose="020B0604020202020204" pitchFamily="34" charset="0"/>
                <a:cs typeface="Arial" panose="020B0604020202020204" pitchFamily="34" charset="0"/>
              </a:rPr>
              <a:t>» </a:t>
            </a:r>
          </a:p>
          <a:p>
            <a:pPr eaLnBrk="1" hangingPunct="1">
              <a:spcBef>
                <a:spcPct val="0"/>
              </a:spcBef>
              <a:buFontTx/>
              <a:buNone/>
            </a:pPr>
            <a:r>
              <a:rPr lang="it-IT" altLang="it-IT" sz="1800" b="1" dirty="0">
                <a:latin typeface="Arial" panose="020B0604020202020204" pitchFamily="34" charset="0"/>
                <a:cs typeface="Arial" panose="020B0604020202020204" pitchFamily="34" charset="0"/>
              </a:rPr>
              <a:t>per rivelare all'umanità </a:t>
            </a:r>
            <a:r>
              <a:rPr lang="it-IT" altLang="it-IT" sz="1800" dirty="0">
                <a:latin typeface="Arial" panose="020B0604020202020204" pitchFamily="34" charset="0"/>
                <a:cs typeface="Arial" panose="020B0604020202020204" pitchFamily="34" charset="0"/>
              </a:rPr>
              <a:t>«</a:t>
            </a:r>
            <a:r>
              <a:rPr lang="it-IT" altLang="it-IT" sz="1800" b="1" dirty="0">
                <a:latin typeface="Arial" panose="020B0604020202020204" pitchFamily="34" charset="0"/>
                <a:cs typeface="Arial" panose="020B0604020202020204" pitchFamily="34" charset="0"/>
              </a:rPr>
              <a:t>la follia del suo amore</a:t>
            </a:r>
            <a:r>
              <a:rPr lang="it-IT" altLang="it-IT" sz="1800" dirty="0">
                <a:latin typeface="Arial" panose="020B0604020202020204" pitchFamily="34" charset="0"/>
                <a:cs typeface="Arial" panose="020B0604020202020204" pitchFamily="34" charset="0"/>
              </a:rPr>
              <a:t>».</a:t>
            </a:r>
          </a:p>
          <a:p>
            <a:pPr eaLnBrk="1" hangingPunct="1">
              <a:spcBef>
                <a:spcPct val="0"/>
              </a:spcBef>
              <a:buFontTx/>
              <a:buNone/>
            </a:pPr>
            <a:endParaRPr lang="it-IT" altLang="it-IT" sz="1800" dirty="0" smtClean="0">
              <a:latin typeface="Arial" panose="020B0604020202020204" pitchFamily="34" charset="0"/>
              <a:cs typeface="Arial" panose="020B0604020202020204" pitchFamily="34" charset="0"/>
            </a:endParaRPr>
          </a:p>
          <a:p>
            <a:pPr eaLnBrk="1" hangingPunct="1">
              <a:spcBef>
                <a:spcPct val="0"/>
              </a:spcBef>
              <a:buFontTx/>
              <a:buNone/>
            </a:pPr>
            <a:endParaRPr lang="it-IT" altLang="it-IT" sz="1800" dirty="0">
              <a:latin typeface="Arial" panose="020B0604020202020204" pitchFamily="34" charset="0"/>
              <a:cs typeface="Arial" panose="020B0604020202020204" pitchFamily="34" charset="0"/>
            </a:endParaRPr>
          </a:p>
          <a:p>
            <a:pPr eaLnBrk="1" hangingPunct="1">
              <a:spcBef>
                <a:spcPct val="0"/>
              </a:spcBef>
              <a:buFontTx/>
              <a:buNone/>
            </a:pPr>
            <a:r>
              <a:rPr lang="it-IT" altLang="it-IT" sz="1800" b="1" dirty="0">
                <a:latin typeface="Arial" panose="020B0604020202020204" pitchFamily="34" charset="0"/>
                <a:cs typeface="Arial" panose="020B0604020202020204" pitchFamily="34" charset="0"/>
              </a:rPr>
              <a:t>La croce sul Golgota riassume in sé </a:t>
            </a:r>
            <a:endParaRPr lang="it-IT" altLang="it-IT" sz="1800" b="1" dirty="0" smtClean="0">
              <a:latin typeface="Arial" panose="020B0604020202020204" pitchFamily="34" charset="0"/>
              <a:cs typeface="Arial" panose="020B0604020202020204" pitchFamily="34" charset="0"/>
            </a:endParaRPr>
          </a:p>
          <a:p>
            <a:pPr eaLnBrk="1" hangingPunct="1">
              <a:spcBef>
                <a:spcPct val="0"/>
              </a:spcBef>
              <a:buFontTx/>
              <a:buNone/>
            </a:pPr>
            <a:r>
              <a:rPr lang="it-IT" altLang="it-IT" sz="1800" b="1" dirty="0" smtClean="0">
                <a:latin typeface="Arial" panose="020B0604020202020204" pitchFamily="34" charset="0"/>
                <a:cs typeface="Arial" panose="020B0604020202020204" pitchFamily="34" charset="0"/>
              </a:rPr>
              <a:t>il </a:t>
            </a:r>
            <a:r>
              <a:rPr lang="it-IT" altLang="it-IT" sz="1800" b="1" dirty="0">
                <a:latin typeface="Arial" panose="020B0604020202020204" pitchFamily="34" charset="0"/>
                <a:cs typeface="Arial" panose="020B0604020202020204" pitchFamily="34" charset="0"/>
              </a:rPr>
              <a:t>dolore e le speranze di milioni </a:t>
            </a:r>
            <a:r>
              <a:rPr lang="it-IT" altLang="it-IT" sz="1800" b="1" dirty="0" smtClean="0">
                <a:latin typeface="Arial" panose="020B0604020202020204" pitchFamily="34" charset="0"/>
                <a:cs typeface="Arial" panose="020B0604020202020204" pitchFamily="34" charset="0"/>
              </a:rPr>
              <a:t>di </a:t>
            </a:r>
            <a:r>
              <a:rPr lang="it-IT" altLang="it-IT" sz="1800" b="1" dirty="0">
                <a:latin typeface="Arial" panose="020B0604020202020204" pitchFamily="34" charset="0"/>
                <a:cs typeface="Arial" panose="020B0604020202020204" pitchFamily="34" charset="0"/>
              </a:rPr>
              <a:t>persone, </a:t>
            </a:r>
            <a:endParaRPr lang="it-IT" altLang="it-IT" sz="1800" b="1" dirty="0" smtClean="0">
              <a:latin typeface="Arial" panose="020B0604020202020204" pitchFamily="34" charset="0"/>
              <a:cs typeface="Arial" panose="020B0604020202020204" pitchFamily="34" charset="0"/>
            </a:endParaRPr>
          </a:p>
          <a:p>
            <a:pPr eaLnBrk="1" hangingPunct="1">
              <a:spcBef>
                <a:spcPct val="0"/>
              </a:spcBef>
              <a:buFontTx/>
              <a:buNone/>
            </a:pPr>
            <a:r>
              <a:rPr lang="it-IT" altLang="it-IT" sz="1800" b="1" dirty="0" smtClean="0">
                <a:latin typeface="Arial" panose="020B0604020202020204" pitchFamily="34" charset="0"/>
                <a:cs typeface="Arial" panose="020B0604020202020204" pitchFamily="34" charset="0"/>
              </a:rPr>
              <a:t>che </a:t>
            </a:r>
            <a:r>
              <a:rPr lang="it-IT" altLang="it-IT" sz="1800" b="1" dirty="0">
                <a:latin typeface="Arial" panose="020B0604020202020204" pitchFamily="34" charset="0"/>
                <a:cs typeface="Arial" panose="020B0604020202020204" pitchFamily="34" charset="0"/>
              </a:rPr>
              <a:t>ogni giorno si trovano con il peso di una croce da portare</a:t>
            </a:r>
            <a:r>
              <a:rPr lang="it-IT" altLang="it-IT" sz="1800" dirty="0">
                <a:latin typeface="Arial" panose="020B0604020202020204" pitchFamily="34" charset="0"/>
                <a:cs typeface="Arial" panose="020B0604020202020204" pitchFamily="34" charset="0"/>
              </a:rPr>
              <a:t>.</a:t>
            </a:r>
          </a:p>
          <a:p>
            <a:pPr eaLnBrk="1" hangingPunct="1">
              <a:spcBef>
                <a:spcPct val="0"/>
              </a:spcBef>
              <a:buFontTx/>
              <a:buNone/>
            </a:pPr>
            <a:endParaRPr lang="it-IT" altLang="it-IT" sz="1800" dirty="0">
              <a:latin typeface="Arial" panose="020B0604020202020204" pitchFamily="34" charset="0"/>
              <a:cs typeface="Arial" panose="020B0604020202020204" pitchFamily="34" charset="0"/>
            </a:endParaRPr>
          </a:p>
        </p:txBody>
      </p:sp>
      <p:pic>
        <p:nvPicPr>
          <p:cNvPr id="4098" name="Picture 2" descr="SANTUARIO DEL CRISTO RE A ZOUK MOSBEH [2017] - Centro Alett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8100" y="2060848"/>
            <a:ext cx="2439566" cy="2348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03294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883</TotalTime>
  <Words>3419</Words>
  <Application>Microsoft Office PowerPoint</Application>
  <PresentationFormat>Presentazione su schermo (4:3)</PresentationFormat>
  <Paragraphs>456</Paragraphs>
  <Slides>22</Slides>
  <Notes>1</Notes>
  <HiddenSlides>0</HiddenSlides>
  <MMClips>0</MMClips>
  <ScaleCrop>false</ScaleCrop>
  <HeadingPairs>
    <vt:vector size="4" baseType="variant">
      <vt:variant>
        <vt:lpstr>Tema</vt:lpstr>
      </vt:variant>
      <vt:variant>
        <vt:i4>1</vt:i4>
      </vt:variant>
      <vt:variant>
        <vt:lpstr>Titoli diapositive</vt:lpstr>
      </vt:variant>
      <vt:variant>
        <vt:i4>22</vt:i4>
      </vt:variant>
    </vt:vector>
  </HeadingPairs>
  <TitlesOfParts>
    <vt:vector size="23" baseType="lpstr">
      <vt:lpstr>Tema di Office</vt:lpstr>
      <vt:lpstr>L’UOMO DI FRONTE ALLA MORTE.  PALLIAZIONE E FINE VITA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È possibile entrare nell’esperienza dell’altro,  ma per farlo bisogna “levarsi i sandali” (Esodo 3,5) perché è come entrare nel territorio del mistero. </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mario</dc:creator>
  <cp:lastModifiedBy>mario</cp:lastModifiedBy>
  <cp:revision>78</cp:revision>
  <dcterms:created xsi:type="dcterms:W3CDTF">2022-04-25T13:39:23Z</dcterms:created>
  <dcterms:modified xsi:type="dcterms:W3CDTF">2022-05-22T17:08:58Z</dcterms:modified>
</cp:coreProperties>
</file>