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9" r:id="rId11"/>
    <p:sldId id="267" r:id="rId12"/>
    <p:sldId id="268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63" d="100"/>
          <a:sy n="63" d="100"/>
        </p:scale>
        <p:origin x="78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BEF8E9-EFCC-49F8-A432-7F3348A1156E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B58A4E08-5353-4A3A-A247-7CAF90D9D866}">
      <dgm:prSet/>
      <dgm:spPr/>
      <dgm:t>
        <a:bodyPr/>
        <a:lstStyle/>
        <a:p>
          <a:r>
            <a:rPr lang="it-IT"/>
            <a:t>OSPEDALIERA </a:t>
          </a:r>
          <a:endParaRPr lang="en-US"/>
        </a:p>
      </dgm:t>
    </dgm:pt>
    <dgm:pt modelId="{0A37B0D7-4FC7-4136-A6C7-1F0721FF02D2}" type="parTrans" cxnId="{36802B92-07A4-47B0-8691-C586DDD16A33}">
      <dgm:prSet/>
      <dgm:spPr/>
      <dgm:t>
        <a:bodyPr/>
        <a:lstStyle/>
        <a:p>
          <a:endParaRPr lang="en-US"/>
        </a:p>
      </dgm:t>
    </dgm:pt>
    <dgm:pt modelId="{60913AE6-7955-4D63-BA89-7ADE17CA4AAA}" type="sibTrans" cxnId="{36802B92-07A4-47B0-8691-C586DDD16A33}">
      <dgm:prSet/>
      <dgm:spPr/>
      <dgm:t>
        <a:bodyPr/>
        <a:lstStyle/>
        <a:p>
          <a:endParaRPr lang="en-US"/>
        </a:p>
      </dgm:t>
    </dgm:pt>
    <dgm:pt modelId="{A4E4CD08-BD68-4E10-9B41-0488153D3FB6}">
      <dgm:prSet/>
      <dgm:spPr/>
      <dgm:t>
        <a:bodyPr/>
        <a:lstStyle/>
        <a:p>
          <a:r>
            <a:rPr lang="it-IT"/>
            <a:t>TERRITORIALE </a:t>
          </a:r>
          <a:endParaRPr lang="en-US"/>
        </a:p>
      </dgm:t>
    </dgm:pt>
    <dgm:pt modelId="{39268EF6-8EB9-4D94-AF41-47946637538F}" type="parTrans" cxnId="{4C5E24CF-B19D-4A04-BE09-2178A1FDF469}">
      <dgm:prSet/>
      <dgm:spPr/>
      <dgm:t>
        <a:bodyPr/>
        <a:lstStyle/>
        <a:p>
          <a:endParaRPr lang="en-US"/>
        </a:p>
      </dgm:t>
    </dgm:pt>
    <dgm:pt modelId="{FA5CA0E9-9B77-4371-8352-89D9A42D890C}" type="sibTrans" cxnId="{4C5E24CF-B19D-4A04-BE09-2178A1FDF469}">
      <dgm:prSet/>
      <dgm:spPr/>
      <dgm:t>
        <a:bodyPr/>
        <a:lstStyle/>
        <a:p>
          <a:endParaRPr lang="en-US"/>
        </a:p>
      </dgm:t>
    </dgm:pt>
    <dgm:pt modelId="{BAD435A0-7325-42E8-971A-71CDE6DF4755}">
      <dgm:prSet/>
      <dgm:spPr/>
      <dgm:t>
        <a:bodyPr/>
        <a:lstStyle/>
        <a:p>
          <a:r>
            <a:rPr lang="it-IT"/>
            <a:t>MISTA </a:t>
          </a:r>
          <a:endParaRPr lang="en-US"/>
        </a:p>
      </dgm:t>
    </dgm:pt>
    <dgm:pt modelId="{88919CD9-2E25-4BD3-BF93-E1003715270E}" type="parTrans" cxnId="{D636AF00-8148-45C8-A2DD-29BFFB431EFC}">
      <dgm:prSet/>
      <dgm:spPr/>
      <dgm:t>
        <a:bodyPr/>
        <a:lstStyle/>
        <a:p>
          <a:endParaRPr lang="en-US"/>
        </a:p>
      </dgm:t>
    </dgm:pt>
    <dgm:pt modelId="{D01CAFC7-A49F-40E0-8503-5FF274340E6D}" type="sibTrans" cxnId="{D636AF00-8148-45C8-A2DD-29BFFB431EFC}">
      <dgm:prSet/>
      <dgm:spPr/>
      <dgm:t>
        <a:bodyPr/>
        <a:lstStyle/>
        <a:p>
          <a:endParaRPr lang="en-US"/>
        </a:p>
      </dgm:t>
    </dgm:pt>
    <dgm:pt modelId="{B45CFDA7-DA2F-254A-8C21-D0386D644057}" type="pres">
      <dgm:prSet presAssocID="{6ABEF8E9-EFCC-49F8-A432-7F3348A1156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1AC27495-A993-4441-9302-B5ACE5D31CF6}" type="pres">
      <dgm:prSet presAssocID="{B58A4E08-5353-4A3A-A247-7CAF90D9D866}" presName="thickLine" presStyleLbl="alignNode1" presStyleIdx="0" presStyleCnt="3"/>
      <dgm:spPr/>
    </dgm:pt>
    <dgm:pt modelId="{699FFE65-1B36-FE4A-BFDB-0B4F124016A3}" type="pres">
      <dgm:prSet presAssocID="{B58A4E08-5353-4A3A-A247-7CAF90D9D866}" presName="horz1" presStyleCnt="0"/>
      <dgm:spPr/>
    </dgm:pt>
    <dgm:pt modelId="{6B79A028-A44A-D844-999F-BF4351D62FA4}" type="pres">
      <dgm:prSet presAssocID="{B58A4E08-5353-4A3A-A247-7CAF90D9D866}" presName="tx1" presStyleLbl="revTx" presStyleIdx="0" presStyleCnt="3"/>
      <dgm:spPr/>
      <dgm:t>
        <a:bodyPr/>
        <a:lstStyle/>
        <a:p>
          <a:endParaRPr lang="it-IT"/>
        </a:p>
      </dgm:t>
    </dgm:pt>
    <dgm:pt modelId="{D87FC61D-C679-B44B-886E-1226C886888F}" type="pres">
      <dgm:prSet presAssocID="{B58A4E08-5353-4A3A-A247-7CAF90D9D866}" presName="vert1" presStyleCnt="0"/>
      <dgm:spPr/>
    </dgm:pt>
    <dgm:pt modelId="{61E44566-609E-1D4A-8FB6-15E2601CF059}" type="pres">
      <dgm:prSet presAssocID="{A4E4CD08-BD68-4E10-9B41-0488153D3FB6}" presName="thickLine" presStyleLbl="alignNode1" presStyleIdx="1" presStyleCnt="3"/>
      <dgm:spPr/>
    </dgm:pt>
    <dgm:pt modelId="{A4511FA3-5CED-2041-B612-0A82CD01E6F2}" type="pres">
      <dgm:prSet presAssocID="{A4E4CD08-BD68-4E10-9B41-0488153D3FB6}" presName="horz1" presStyleCnt="0"/>
      <dgm:spPr/>
    </dgm:pt>
    <dgm:pt modelId="{39897F15-4125-A746-A0E0-9CC2EB36D8C5}" type="pres">
      <dgm:prSet presAssocID="{A4E4CD08-BD68-4E10-9B41-0488153D3FB6}" presName="tx1" presStyleLbl="revTx" presStyleIdx="1" presStyleCnt="3"/>
      <dgm:spPr/>
      <dgm:t>
        <a:bodyPr/>
        <a:lstStyle/>
        <a:p>
          <a:endParaRPr lang="it-IT"/>
        </a:p>
      </dgm:t>
    </dgm:pt>
    <dgm:pt modelId="{C8367F03-D6DE-D843-AAE5-1ECAA129F12D}" type="pres">
      <dgm:prSet presAssocID="{A4E4CD08-BD68-4E10-9B41-0488153D3FB6}" presName="vert1" presStyleCnt="0"/>
      <dgm:spPr/>
    </dgm:pt>
    <dgm:pt modelId="{5C8CE068-1ECC-744F-97B7-274B86BBF07A}" type="pres">
      <dgm:prSet presAssocID="{BAD435A0-7325-42E8-971A-71CDE6DF4755}" presName="thickLine" presStyleLbl="alignNode1" presStyleIdx="2" presStyleCnt="3"/>
      <dgm:spPr/>
    </dgm:pt>
    <dgm:pt modelId="{580769AF-14A9-5544-BD70-CBBF9A93AEE5}" type="pres">
      <dgm:prSet presAssocID="{BAD435A0-7325-42E8-971A-71CDE6DF4755}" presName="horz1" presStyleCnt="0"/>
      <dgm:spPr/>
    </dgm:pt>
    <dgm:pt modelId="{AB02EAD7-B2C8-8D44-87C3-9617B589B38D}" type="pres">
      <dgm:prSet presAssocID="{BAD435A0-7325-42E8-971A-71CDE6DF4755}" presName="tx1" presStyleLbl="revTx" presStyleIdx="2" presStyleCnt="3"/>
      <dgm:spPr/>
      <dgm:t>
        <a:bodyPr/>
        <a:lstStyle/>
        <a:p>
          <a:endParaRPr lang="it-IT"/>
        </a:p>
      </dgm:t>
    </dgm:pt>
    <dgm:pt modelId="{698193A8-376E-724B-ADE4-8546F1ED1E02}" type="pres">
      <dgm:prSet presAssocID="{BAD435A0-7325-42E8-971A-71CDE6DF4755}" presName="vert1" presStyleCnt="0"/>
      <dgm:spPr/>
    </dgm:pt>
  </dgm:ptLst>
  <dgm:cxnLst>
    <dgm:cxn modelId="{B239FFF4-2173-9645-B11F-978CE15C7263}" type="presOf" srcId="{A4E4CD08-BD68-4E10-9B41-0488153D3FB6}" destId="{39897F15-4125-A746-A0E0-9CC2EB36D8C5}" srcOrd="0" destOrd="0" presId="urn:microsoft.com/office/officeart/2008/layout/LinedList"/>
    <dgm:cxn modelId="{0BEAAB63-C9F8-2F49-A2A8-CAC8E80557B6}" type="presOf" srcId="{BAD435A0-7325-42E8-971A-71CDE6DF4755}" destId="{AB02EAD7-B2C8-8D44-87C3-9617B589B38D}" srcOrd="0" destOrd="0" presId="urn:microsoft.com/office/officeart/2008/layout/LinedList"/>
    <dgm:cxn modelId="{D636AF00-8148-45C8-A2DD-29BFFB431EFC}" srcId="{6ABEF8E9-EFCC-49F8-A432-7F3348A1156E}" destId="{BAD435A0-7325-42E8-971A-71CDE6DF4755}" srcOrd="2" destOrd="0" parTransId="{88919CD9-2E25-4BD3-BF93-E1003715270E}" sibTransId="{D01CAFC7-A49F-40E0-8503-5FF274340E6D}"/>
    <dgm:cxn modelId="{36802B92-07A4-47B0-8691-C586DDD16A33}" srcId="{6ABEF8E9-EFCC-49F8-A432-7F3348A1156E}" destId="{B58A4E08-5353-4A3A-A247-7CAF90D9D866}" srcOrd="0" destOrd="0" parTransId="{0A37B0D7-4FC7-4136-A6C7-1F0721FF02D2}" sibTransId="{60913AE6-7955-4D63-BA89-7ADE17CA4AAA}"/>
    <dgm:cxn modelId="{B1FE67C8-7A2A-A544-B326-E69EA713712D}" type="presOf" srcId="{B58A4E08-5353-4A3A-A247-7CAF90D9D866}" destId="{6B79A028-A44A-D844-999F-BF4351D62FA4}" srcOrd="0" destOrd="0" presId="urn:microsoft.com/office/officeart/2008/layout/LinedList"/>
    <dgm:cxn modelId="{4C5E24CF-B19D-4A04-BE09-2178A1FDF469}" srcId="{6ABEF8E9-EFCC-49F8-A432-7F3348A1156E}" destId="{A4E4CD08-BD68-4E10-9B41-0488153D3FB6}" srcOrd="1" destOrd="0" parTransId="{39268EF6-8EB9-4D94-AF41-47946637538F}" sibTransId="{FA5CA0E9-9B77-4371-8352-89D9A42D890C}"/>
    <dgm:cxn modelId="{1CBF9A16-7992-1C41-9985-27760FDB3E4B}" type="presOf" srcId="{6ABEF8E9-EFCC-49F8-A432-7F3348A1156E}" destId="{B45CFDA7-DA2F-254A-8C21-D0386D644057}" srcOrd="0" destOrd="0" presId="urn:microsoft.com/office/officeart/2008/layout/LinedList"/>
    <dgm:cxn modelId="{A1003C18-94D5-DD4A-9426-0909CF43112D}" type="presParOf" srcId="{B45CFDA7-DA2F-254A-8C21-D0386D644057}" destId="{1AC27495-A993-4441-9302-B5ACE5D31CF6}" srcOrd="0" destOrd="0" presId="urn:microsoft.com/office/officeart/2008/layout/LinedList"/>
    <dgm:cxn modelId="{17C5F9DD-AC42-0740-AD50-B129B5079A83}" type="presParOf" srcId="{B45CFDA7-DA2F-254A-8C21-D0386D644057}" destId="{699FFE65-1B36-FE4A-BFDB-0B4F124016A3}" srcOrd="1" destOrd="0" presId="urn:microsoft.com/office/officeart/2008/layout/LinedList"/>
    <dgm:cxn modelId="{F94CF42B-98D2-1943-9B09-70E922FB4F0B}" type="presParOf" srcId="{699FFE65-1B36-FE4A-BFDB-0B4F124016A3}" destId="{6B79A028-A44A-D844-999F-BF4351D62FA4}" srcOrd="0" destOrd="0" presId="urn:microsoft.com/office/officeart/2008/layout/LinedList"/>
    <dgm:cxn modelId="{616B3999-71C9-3140-AAFA-D7D43B1BEBD2}" type="presParOf" srcId="{699FFE65-1B36-FE4A-BFDB-0B4F124016A3}" destId="{D87FC61D-C679-B44B-886E-1226C886888F}" srcOrd="1" destOrd="0" presId="urn:microsoft.com/office/officeart/2008/layout/LinedList"/>
    <dgm:cxn modelId="{D145B300-BC11-5E48-AB2A-3A39CE27EA28}" type="presParOf" srcId="{B45CFDA7-DA2F-254A-8C21-D0386D644057}" destId="{61E44566-609E-1D4A-8FB6-15E2601CF059}" srcOrd="2" destOrd="0" presId="urn:microsoft.com/office/officeart/2008/layout/LinedList"/>
    <dgm:cxn modelId="{8BF8528E-F753-E94D-AA88-D95847216861}" type="presParOf" srcId="{B45CFDA7-DA2F-254A-8C21-D0386D644057}" destId="{A4511FA3-5CED-2041-B612-0A82CD01E6F2}" srcOrd="3" destOrd="0" presId="urn:microsoft.com/office/officeart/2008/layout/LinedList"/>
    <dgm:cxn modelId="{D9D8B030-C08F-4E48-86F8-C286ED4BA1B1}" type="presParOf" srcId="{A4511FA3-5CED-2041-B612-0A82CD01E6F2}" destId="{39897F15-4125-A746-A0E0-9CC2EB36D8C5}" srcOrd="0" destOrd="0" presId="urn:microsoft.com/office/officeart/2008/layout/LinedList"/>
    <dgm:cxn modelId="{FA1A767A-1A27-0343-8D1D-2F4F1323D555}" type="presParOf" srcId="{A4511FA3-5CED-2041-B612-0A82CD01E6F2}" destId="{C8367F03-D6DE-D843-AAE5-1ECAA129F12D}" srcOrd="1" destOrd="0" presId="urn:microsoft.com/office/officeart/2008/layout/LinedList"/>
    <dgm:cxn modelId="{8BF1E6F1-DBE0-9441-929B-A5BF286863F0}" type="presParOf" srcId="{B45CFDA7-DA2F-254A-8C21-D0386D644057}" destId="{5C8CE068-1ECC-744F-97B7-274B86BBF07A}" srcOrd="4" destOrd="0" presId="urn:microsoft.com/office/officeart/2008/layout/LinedList"/>
    <dgm:cxn modelId="{7B4AE194-F29B-0E4B-82B6-14A12010FAEE}" type="presParOf" srcId="{B45CFDA7-DA2F-254A-8C21-D0386D644057}" destId="{580769AF-14A9-5544-BD70-CBBF9A93AEE5}" srcOrd="5" destOrd="0" presId="urn:microsoft.com/office/officeart/2008/layout/LinedList"/>
    <dgm:cxn modelId="{1DF2048D-26BF-6D47-9FB4-4AFE4FBFFD03}" type="presParOf" srcId="{580769AF-14A9-5544-BD70-CBBF9A93AEE5}" destId="{AB02EAD7-B2C8-8D44-87C3-9617B589B38D}" srcOrd="0" destOrd="0" presId="urn:microsoft.com/office/officeart/2008/layout/LinedList"/>
    <dgm:cxn modelId="{55029DBD-63DC-E441-A482-E3437492F888}" type="presParOf" srcId="{580769AF-14A9-5544-BD70-CBBF9A93AEE5}" destId="{698193A8-376E-724B-ADE4-8546F1ED1E0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C27495-A993-4441-9302-B5ACE5D31CF6}">
      <dsp:nvSpPr>
        <dsp:cNvPr id="0" name=""/>
        <dsp:cNvSpPr/>
      </dsp:nvSpPr>
      <dsp:spPr>
        <a:xfrm>
          <a:off x="0" y="2700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9A028-A44A-D844-999F-BF4351D62FA4}">
      <dsp:nvSpPr>
        <dsp:cNvPr id="0" name=""/>
        <dsp:cNvSpPr/>
      </dsp:nvSpPr>
      <dsp:spPr>
        <a:xfrm>
          <a:off x="0" y="2700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kern="1200"/>
            <a:t>OSPEDALIERA </a:t>
          </a:r>
          <a:endParaRPr lang="en-US" sz="6500" kern="1200"/>
        </a:p>
      </dsp:txBody>
      <dsp:txXfrm>
        <a:off x="0" y="2700"/>
        <a:ext cx="6291714" cy="1841777"/>
      </dsp:txXfrm>
    </dsp:sp>
    <dsp:sp modelId="{61E44566-609E-1D4A-8FB6-15E2601CF059}">
      <dsp:nvSpPr>
        <dsp:cNvPr id="0" name=""/>
        <dsp:cNvSpPr/>
      </dsp:nvSpPr>
      <dsp:spPr>
        <a:xfrm>
          <a:off x="0" y="1844478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97F15-4125-A746-A0E0-9CC2EB36D8C5}">
      <dsp:nvSpPr>
        <dsp:cNvPr id="0" name=""/>
        <dsp:cNvSpPr/>
      </dsp:nvSpPr>
      <dsp:spPr>
        <a:xfrm>
          <a:off x="0" y="1844478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kern="1200"/>
            <a:t>TERRITORIALE </a:t>
          </a:r>
          <a:endParaRPr lang="en-US" sz="6500" kern="1200"/>
        </a:p>
      </dsp:txBody>
      <dsp:txXfrm>
        <a:off x="0" y="1844478"/>
        <a:ext cx="6291714" cy="1841777"/>
      </dsp:txXfrm>
    </dsp:sp>
    <dsp:sp modelId="{5C8CE068-1ECC-744F-97B7-274B86BBF07A}">
      <dsp:nvSpPr>
        <dsp:cNvPr id="0" name=""/>
        <dsp:cNvSpPr/>
      </dsp:nvSpPr>
      <dsp:spPr>
        <a:xfrm>
          <a:off x="0" y="3686256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02EAD7-B2C8-8D44-87C3-9617B589B38D}">
      <dsp:nvSpPr>
        <dsp:cNvPr id="0" name=""/>
        <dsp:cNvSpPr/>
      </dsp:nvSpPr>
      <dsp:spPr>
        <a:xfrm>
          <a:off x="0" y="3686256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6500" kern="1200"/>
            <a:t>MISTA </a:t>
          </a:r>
          <a:endParaRPr lang="en-US" sz="6500" kern="1200"/>
        </a:p>
      </dsp:txBody>
      <dsp:txXfrm>
        <a:off x="0" y="3686256"/>
        <a:ext cx="6291714" cy="18417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9763DA-6D6C-BC23-436C-26275D801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E08F13C-FA2E-BBB7-4843-327F177575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656E46-CE82-2F62-588D-FE3072406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93F0-5010-984E-AE8E-B15CE97B5D10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C41510A-DF51-C76B-E360-3873DEC7A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E70D62-3BF7-0974-5CF6-BA0F5A0B4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8768-D996-DA49-91AE-9086D8EED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735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D0BE6E-9331-54A0-CBCE-FFB2AC116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8E1ACF5-2AE7-3C49-AD0A-06CDA2A14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C2ABA6-9856-BDAF-9A2A-C83477D4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93F0-5010-984E-AE8E-B15CE97B5D10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DB1B90-6A5F-45EE-1918-0A1C3E0C1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B49D4C-04F7-4A70-53B3-A6AF46C4D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8768-D996-DA49-91AE-9086D8EED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040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3355FFB-BA9E-249F-61F4-20A7475A3B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796D9FE-D159-D46A-4F8D-1BFB9DDC4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24FA02-AB74-9122-B755-44D4871D0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93F0-5010-984E-AE8E-B15CE97B5D10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89085C-99A8-BDC7-7795-247F3617B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988A29-7D46-20D1-80DF-59175018A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8768-D996-DA49-91AE-9086D8EED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800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DE7580-1A65-75F3-831E-77D22B18C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538899-0B7D-3956-59DC-7F66D17AB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99F6E1-09EB-D602-6039-3AF324181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93F0-5010-984E-AE8E-B15CE97B5D10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9D3BA7-9014-12B1-0DDD-834BEF9A3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8631D8-7117-C838-4F75-6AB1C683C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8768-D996-DA49-91AE-9086D8EED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9512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3B9208-68A3-6074-F78B-27384E567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84BE394-B4F4-6BA7-0063-432C9A89B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2CD8397-230E-441D-8896-E4FAF7EC9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93F0-5010-984E-AE8E-B15CE97B5D10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DA828E-3DEC-0D37-E1E9-F588ED13E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9A4922E-9AD9-6DC8-B9BA-CC374F35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8768-D996-DA49-91AE-9086D8EED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894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2001E2-9101-5D8C-2605-B98930B4D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4768AA-2F1B-F0F4-2672-C4EB1FC1DF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9318D78-E9D3-6EB8-7699-AF11CF5B7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310B3C-9FC4-E06E-F5AC-B6C791460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93F0-5010-984E-AE8E-B15CE97B5D10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2FEAB3-C466-3CA4-2947-2202A486B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008DE6-E85C-ADBA-702E-91CA4695B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8768-D996-DA49-91AE-9086D8EED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9511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9DBBE0-DFA3-40AD-1FAC-A14AFF3B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2FC93C-BE58-AAD2-D0D9-7E6497A6DB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BB5242-C306-31AD-7655-2CC718DA73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6823C50-2716-A528-D0CD-58612AE696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2144CA0-3FA2-1888-4A9D-626DFF662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93C80D2-794C-FE03-9211-3B650D3E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93F0-5010-984E-AE8E-B15CE97B5D10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62B54C3-7CB8-B604-6056-A09DDD9AA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F725159-2890-6AB0-BFE0-9DC2B994E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8768-D996-DA49-91AE-9086D8EED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86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C133F1-F230-922A-EF32-FFE9954E9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1554C1B-A0AA-E380-FE27-24DB5DBE3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93F0-5010-984E-AE8E-B15CE97B5D10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9335683-86FF-2714-1A26-224F68B36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1BF6705-1B11-F1A7-E9F5-9ECEC4EE4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8768-D996-DA49-91AE-9086D8EED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1784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CBAFFDDB-F15B-3714-57A7-FDBB09B56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93F0-5010-984E-AE8E-B15CE97B5D10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FE9F550-7D3D-6194-3985-B0469303C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7404D0B-B6A5-4D0C-F02B-580E4316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8768-D996-DA49-91AE-9086D8EED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23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FDC8A0-B18B-2AAF-4FC6-E4EA6D877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2A9011-C618-A5F2-0DD9-27C03016A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E7E1891-5517-3F1F-14C6-3F21B0E77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F6C3B99-7EC0-2382-8DD0-F760CD15E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93F0-5010-984E-AE8E-B15CE97B5D10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9E9E14A-A99F-39E7-3435-383951353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24420CB-8F48-0415-56C7-5CEB11038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8768-D996-DA49-91AE-9086D8EED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20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26F7EE-BE4C-E69A-BA22-2F2E34D92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0636573-5422-64D0-F93B-A7EBE6A57E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0366A82-1D8E-F7A6-3407-303FB1F2B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6BA63BF-075C-224D-2183-A00AB4270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993F0-5010-984E-AE8E-B15CE97B5D10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71A2B4-5EA8-156F-D3A3-2CF306811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7756A83-62E4-FB82-7801-7AE9C6BCA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28768-D996-DA49-91AE-9086D8EED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2186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5B08CB5-8B6F-2B45-2BE8-150139EDB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C26D83B-05AB-9021-35AA-8137BBD44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A29749-BBE1-34E8-A133-75639BE92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993F0-5010-984E-AE8E-B15CE97B5D10}" type="datetimeFigureOut">
              <a:rPr lang="it-IT" smtClean="0"/>
              <a:t>09/02/2024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FF6E04-8EAD-4B74-0987-87F3B1A463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491FC82-7834-62F9-1019-0B901CF5A8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28768-D996-DA49-91AE-9086D8EED3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206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E138DEC-6031-21ED-0695-AB4BA7943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7345" y="0"/>
            <a:ext cx="7531607" cy="3209544"/>
          </a:xfrm>
          <a:solidFill>
            <a:srgbClr val="FFFF00"/>
          </a:solidFill>
        </p:spPr>
        <p:txBody>
          <a:bodyPr anchor="b">
            <a:normAutofit fontScale="90000"/>
          </a:bodyPr>
          <a:lstStyle/>
          <a:p>
            <a:pPr algn="l"/>
            <a:r>
              <a:rPr lang="it-IT" sz="3200" b="0" i="0" u="none" strike="noStrike" dirty="0" smtClean="0">
                <a:effectLst/>
                <a:latin typeface="Poppins" pitchFamily="2" charset="77"/>
              </a:rPr>
              <a:t/>
            </a:r>
            <a:br>
              <a:rPr lang="it-IT" sz="3200" b="0" i="0" u="none" strike="noStrike" dirty="0" smtClean="0">
                <a:effectLst/>
                <a:latin typeface="Poppins" pitchFamily="2" charset="77"/>
              </a:rPr>
            </a:br>
            <a:r>
              <a:rPr lang="it-IT" sz="3200" b="0" i="0" u="none" strike="noStrike" dirty="0" smtClean="0">
                <a:effectLst/>
                <a:latin typeface="Poppins" pitchFamily="2" charset="77"/>
              </a:rPr>
              <a:t>«</a:t>
            </a:r>
            <a:r>
              <a:rPr lang="it-IT" sz="3200" b="0" i="0" u="none" strike="noStrike" dirty="0">
                <a:effectLst/>
                <a:latin typeface="Poppins" pitchFamily="2" charset="77"/>
              </a:rPr>
              <a:t>CAMMINO DI FRATERNITÀ PER PERSONE E </a:t>
            </a:r>
            <a:r>
              <a:rPr lang="it-IT" sz="3200" b="0" i="0" u="none" strike="noStrike" dirty="0" smtClean="0">
                <a:effectLst/>
                <a:latin typeface="Poppins" pitchFamily="2" charset="77"/>
              </a:rPr>
              <a:t>TERRITORI»</a:t>
            </a:r>
            <a:br>
              <a:rPr lang="it-IT" sz="3200" b="0" i="0" u="none" strike="noStrike" dirty="0" smtClean="0">
                <a:effectLst/>
                <a:latin typeface="Poppins" pitchFamily="2" charset="77"/>
              </a:rPr>
            </a:br>
            <a:r>
              <a:rPr lang="it-IT" sz="3200" dirty="0" smtClean="0"/>
              <a:t>GIORNATA </a:t>
            </a:r>
            <a:r>
              <a:rPr lang="it-IT" sz="3200" dirty="0"/>
              <a:t>MONDIALE DEL MALATO </a:t>
            </a:r>
            <a:br>
              <a:rPr lang="it-IT" sz="3200" dirty="0"/>
            </a:br>
            <a:r>
              <a:rPr lang="it-IT" sz="3200" dirty="0"/>
              <a:t>10 FEBBRAIO 2024</a:t>
            </a:r>
            <a:br>
              <a:rPr lang="it-IT" sz="3200" dirty="0"/>
            </a:br>
            <a:r>
              <a:rPr lang="it-IT" sz="3200" dirty="0" smtClean="0"/>
              <a:t>ore 14 </a:t>
            </a:r>
            <a:r>
              <a:rPr lang="it-IT" sz="3200" smtClean="0"/>
              <a:t>– </a:t>
            </a:r>
            <a:r>
              <a:rPr lang="it-IT" sz="3200" smtClean="0"/>
              <a:t>17,00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AUDITORIUM DEL SANTO VOLTO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B506C5F-D790-4396-27BA-F6B4BD7AE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54296"/>
            <a:ext cx="6251111" cy="157276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it-IT" dirty="0"/>
              <a:t>DIOCESI DI TORINO AREA DELLA CARITA’ E DELL’AZIONE SOCIALE AMBITO DELLA PASTORALE DELLA SALUTE </a:t>
            </a:r>
            <a:endParaRPr lang="it-IT"/>
          </a:p>
          <a:p>
            <a:pPr algn="l"/>
            <a:r>
              <a:rPr lang="it-IT" dirty="0"/>
              <a:t>DON PAOLO FINI </a:t>
            </a:r>
            <a:endParaRPr lang="it-IT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98AC22-2A2E-8AF0-5B30-9F3F8AAD10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789" r="25504" b="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852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C477CD9-631C-8320-9C74-BDD9C83B1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it-IT" b="1" dirty="0"/>
              <a:t>EQUIPE PASTORALE 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C4BBBC-B7E8-3BFA-189B-CCFB91820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0"/>
            <a:ext cx="6092952" cy="6858000"/>
          </a:xfrm>
        </p:spPr>
        <p:txBody>
          <a:bodyPr anchor="t">
            <a:normAutofit/>
          </a:bodyPr>
          <a:lstStyle/>
          <a:p>
            <a:r>
              <a:rPr lang="it-IT" dirty="0"/>
              <a:t>HA UNA </a:t>
            </a:r>
            <a:r>
              <a:rPr lang="it-IT" dirty="0" smtClean="0"/>
              <a:t>COMPOSIZIONE </a:t>
            </a:r>
            <a:r>
              <a:rPr lang="it-IT" dirty="0"/>
              <a:t>MISTA IN RAPPRESENTANZA DEL POPOLO DI DIO E DELLA COMUNITA’ CRISTIANA SUL TERRITORIO. </a:t>
            </a:r>
          </a:p>
          <a:p>
            <a:r>
              <a:rPr lang="it-IT" dirty="0"/>
              <a:t>SI PREVEDONO  I MOMENTI DI FORMAZIONE DI BASE E PERMANENTE. </a:t>
            </a:r>
          </a:p>
          <a:p>
            <a:r>
              <a:rPr lang="it-IT" dirty="0"/>
              <a:t>IN ACCORDO CON LA PASTORALE DELLA SALUTE DIOCESANA SI NOMINA UN COORDINATORE  E SI INDICA UN ASSISTENTE  DEL COORDINATORE. </a:t>
            </a:r>
          </a:p>
          <a:p>
            <a:r>
              <a:rPr lang="it-IT" dirty="0"/>
              <a:t>GLI ASSISTENTI SPIRITUALI E RELIGIOSI DELLE RSA  FANNO PARTE DELL’EQUIPE MA SONO NOMINATI DALL’ORDINARIO DIOCESANO SU PROPOSTA DELLA PASTORALE DELLA SALUTE DIOCESANA.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62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2FCE389-054A-C34D-06E3-51DB6C1AF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it-IT" sz="3100" b="1" dirty="0"/>
              <a:t>COSA SI FA CONCRETAMENTE NELLA CAPPELLANIA 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945718-81C1-7187-8661-338845C5A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4983" y="0"/>
            <a:ext cx="6313969" cy="6858000"/>
          </a:xfrm>
        </p:spPr>
        <p:txBody>
          <a:bodyPr anchor="t">
            <a:normAutofit/>
          </a:bodyPr>
          <a:lstStyle/>
          <a:p>
            <a:r>
              <a:rPr lang="it-IT" sz="2000" dirty="0"/>
              <a:t>Visite ai malati e alle famiglie </a:t>
            </a:r>
          </a:p>
          <a:p>
            <a:r>
              <a:rPr lang="it-IT" sz="2000" dirty="0"/>
              <a:t>Accompagnamento malati cronici </a:t>
            </a:r>
          </a:p>
          <a:p>
            <a:r>
              <a:rPr lang="it-IT" sz="2000" dirty="0"/>
              <a:t>Aiuto anziani fragili</a:t>
            </a:r>
          </a:p>
          <a:p>
            <a:r>
              <a:rPr lang="it-IT" sz="2000" dirty="0"/>
              <a:t>Sacramenti,(CONFESSIONE - EUCARESTIA –UNZIONE ) E </a:t>
            </a:r>
            <a:r>
              <a:rPr lang="it-IT" sz="2000" dirty="0" err="1"/>
              <a:t>Scramentali</a:t>
            </a:r>
            <a:endParaRPr lang="it-IT" sz="2000" dirty="0"/>
          </a:p>
          <a:p>
            <a:r>
              <a:rPr lang="it-IT" sz="2000" dirty="0"/>
              <a:t>Preghiere, spiritualità</a:t>
            </a:r>
          </a:p>
          <a:p>
            <a:r>
              <a:rPr lang="it-IT" sz="2000" dirty="0"/>
              <a:t>Aiuto nelle situazioni di difficoltà di rapporto con la sanità</a:t>
            </a:r>
          </a:p>
          <a:p>
            <a:r>
              <a:rPr lang="it-IT" sz="2000" dirty="0"/>
              <a:t>Sostegno ai familiari </a:t>
            </a:r>
          </a:p>
          <a:p>
            <a:r>
              <a:rPr lang="it-IT" sz="2000" dirty="0"/>
              <a:t>Attivazione delle varie figure (sacerdoti, diaconi, laici, religiosi )</a:t>
            </a:r>
          </a:p>
          <a:p>
            <a:r>
              <a:rPr lang="it-IT" sz="2000" dirty="0"/>
              <a:t>Sensibilizzazione della comunità alle esperienze dei malati e loro familiari </a:t>
            </a:r>
          </a:p>
          <a:p>
            <a:r>
              <a:rPr lang="it-IT" sz="2000" dirty="0"/>
              <a:t>Celebrazione comunitaria del sacramento dell’unzione </a:t>
            </a:r>
          </a:p>
          <a:p>
            <a:r>
              <a:rPr lang="it-IT" sz="2000" dirty="0"/>
              <a:t>Iniziative di formazione </a:t>
            </a:r>
            <a:r>
              <a:rPr lang="it-IT" sz="2000" dirty="0" smtClean="0"/>
              <a:t>sui territori</a:t>
            </a:r>
            <a:endParaRPr lang="it-IT" sz="20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436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693454A-313F-F953-817D-8D86CE9FC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7" y="1233241"/>
            <a:ext cx="3455991" cy="4064628"/>
          </a:xfrm>
        </p:spPr>
        <p:txBody>
          <a:bodyPr>
            <a:normAutofit/>
          </a:bodyPr>
          <a:lstStyle/>
          <a:p>
            <a:r>
              <a:rPr lang="it-IT" sz="4100" b="1" dirty="0"/>
              <a:t>Atteggiamenti utili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7EFDE3-B031-DBCB-4B04-30F16F56F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0"/>
            <a:ext cx="6092952" cy="6858000"/>
          </a:xfrm>
        </p:spPr>
        <p:txBody>
          <a:bodyPr anchor="t">
            <a:normAutofit fontScale="92500" lnSpcReduction="10000"/>
          </a:bodyPr>
          <a:lstStyle/>
          <a:p>
            <a:r>
              <a:rPr lang="it-IT" sz="4000" dirty="0"/>
              <a:t>Rispetto, </a:t>
            </a:r>
          </a:p>
          <a:p>
            <a:r>
              <a:rPr lang="it-IT" sz="4000" dirty="0"/>
              <a:t>dedizione, </a:t>
            </a:r>
          </a:p>
          <a:p>
            <a:r>
              <a:rPr lang="it-IT" sz="4000" dirty="0"/>
              <a:t>relazione d’aiuto , discrezione ,compassione , </a:t>
            </a:r>
          </a:p>
          <a:p>
            <a:r>
              <a:rPr lang="it-IT" sz="4000" dirty="0"/>
              <a:t>desiderio di servizio</a:t>
            </a:r>
          </a:p>
          <a:p>
            <a:r>
              <a:rPr lang="it-IT" sz="4000" dirty="0"/>
              <a:t>capacità di mettersi in discussione, </a:t>
            </a:r>
          </a:p>
          <a:p>
            <a:r>
              <a:rPr lang="it-IT" sz="4000" dirty="0"/>
              <a:t>lavorare in team, </a:t>
            </a:r>
          </a:p>
          <a:p>
            <a:r>
              <a:rPr lang="it-IT" sz="4000" dirty="0"/>
              <a:t>rispetto di ruoli di servizio , ministeri e carismi.</a:t>
            </a:r>
          </a:p>
          <a:p>
            <a:r>
              <a:rPr lang="it-IT" sz="4000" dirty="0"/>
              <a:t>consapevolezza dei bisogni formativi </a:t>
            </a:r>
          </a:p>
          <a:p>
            <a:endParaRPr lang="it-IT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07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8DD977E-70CE-B0BE-E0F8-B8DEB2DBB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it-IT" b="1" dirty="0"/>
              <a:t>PASTORALE DELLA SALUTE COSA E’ 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3DE4C6-3E72-8E03-D749-921776FA7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912" y="0"/>
            <a:ext cx="6490040" cy="6858000"/>
          </a:xfrm>
        </p:spPr>
        <p:txBody>
          <a:bodyPr anchor="t">
            <a:normAutofit/>
          </a:bodyPr>
          <a:lstStyle/>
          <a:p>
            <a:r>
              <a:rPr lang="it-IT" sz="20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 AZIONE DELLA </a:t>
            </a:r>
            <a:r>
              <a:rPr lang="it-IT" sz="2000" b="1" dirty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it-IT" sz="20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OMUNITA’ 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cristiana svolta in </a:t>
            </a:r>
            <a:r>
              <a:rPr lang="it-IT" sz="20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molte forme  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(parola, celebrazioni , testimonianza , ministeri ,  servizio , relazioni  e varie </a:t>
            </a:r>
            <a:r>
              <a:rPr lang="it-IT" sz="2000" dirty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esperienze 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 comunione) </a:t>
            </a:r>
          </a:p>
          <a:p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favore della salute delle </a:t>
            </a:r>
            <a:r>
              <a:rPr lang="it-IT" sz="2000" b="1" dirty="0" smtClean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persone</a:t>
            </a:r>
            <a:r>
              <a:rPr lang="it-IT" sz="2000" dirty="0" smtClean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nelle </a:t>
            </a:r>
            <a:r>
              <a:rPr lang="it-IT" sz="20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situazioni di vita 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20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nei luoghi 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cui si esprimono le azioni di </a:t>
            </a:r>
            <a:r>
              <a:rPr lang="it-IT" sz="20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prevenzione, cura riabilitazione 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 particolare attenzione alle </a:t>
            </a:r>
            <a:r>
              <a:rPr lang="it-IT" sz="20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persone 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coinvolte, alle </a:t>
            </a:r>
            <a:r>
              <a:rPr lang="it-IT" sz="20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strutture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che le ospitano, </a:t>
            </a:r>
            <a:r>
              <a:rPr lang="it-IT" sz="20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 territori 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2000" dirty="0" smtClean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agli </a:t>
            </a:r>
            <a:r>
              <a:rPr lang="it-IT" sz="20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ambienti socio-culturali 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cui vivono .</a:t>
            </a:r>
          </a:p>
          <a:p>
            <a:r>
              <a:rPr lang="it-IT" sz="2000" b="1" dirty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’svolta da vari soggetti </a:t>
            </a:r>
            <a:r>
              <a:rPr lang="it-IT" sz="2000" dirty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la </a:t>
            </a:r>
            <a:r>
              <a:rPr lang="it-IT" sz="2000" dirty="0" smtClean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assemblea </a:t>
            </a:r>
            <a:r>
              <a:rPr lang="it-IT" sz="2000" dirty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comunitaria , i sacerdoti , i diaconi , i ministri </a:t>
            </a:r>
            <a:r>
              <a:rPr lang="it-IT" sz="2000" dirty="0" smtClean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dell’eucarestia, </a:t>
            </a:r>
            <a:r>
              <a:rPr lang="it-IT" sz="2000" dirty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laici e </a:t>
            </a:r>
            <a:r>
              <a:rPr lang="it-IT" sz="2000" dirty="0" smtClean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laiche, </a:t>
            </a:r>
            <a:r>
              <a:rPr lang="it-IT" sz="2000" dirty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religiosi e religiose 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Questa pastorale specifica è attenta alla  </a:t>
            </a:r>
            <a:r>
              <a:rPr lang="it-IT" sz="20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guarigione integrale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della persona </a:t>
            </a:r>
            <a:r>
              <a:rPr lang="it-IT" sz="2000" dirty="0" smtClean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somatica, 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psichica, sociale e spirituale)</a:t>
            </a:r>
          </a:p>
          <a:p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rivaluta i </a:t>
            </a:r>
            <a:r>
              <a:rPr lang="it-IT" sz="20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fattori sananti 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2000" dirty="0" err="1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salvici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salutari) dentro le varie forme del suo agire al fine di </a:t>
            </a:r>
            <a:r>
              <a:rPr lang="it-IT" sz="20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abilitare </a:t>
            </a:r>
            <a:r>
              <a:rPr lang="it-IT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cioè il soggetto a compiere atti di fede-speranza-carità nelle situazioni sfidanti della vita, agendo sull'aspetto educabile umanamente, in vista della salvezza)</a:t>
            </a:r>
            <a:r>
              <a:rPr lang="it-IT" sz="2000" dirty="0">
                <a:effectLst/>
              </a:rPr>
              <a:t> </a:t>
            </a:r>
            <a:endParaRPr lang="it-IT" sz="2000" dirty="0"/>
          </a:p>
          <a:p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riscoprendo il </a:t>
            </a:r>
            <a:r>
              <a:rPr lang="it-IT" sz="2000" b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rapporto  sacramentale  tra salute e </a:t>
            </a:r>
            <a:r>
              <a:rPr lang="it-IT" sz="2000" b="1" dirty="0" smtClean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salvezza</a:t>
            </a:r>
            <a:r>
              <a:rPr lang="it-IT" sz="2000" dirty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000" dirty="0" smtClean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it-IT" sz="2000" dirty="0" smtClean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it-IT" sz="2000" dirty="0" err="1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L.Sandrin</a:t>
            </a:r>
            <a:r>
              <a:rPr lang="it-IT" sz="20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) 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1300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67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25A7B9F-308E-382F-BB1B-0AF70768C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it-IT" sz="4800" b="1" dirty="0"/>
              <a:t>SCOPO DELL’AZIONE PASTORALE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A6B53A-2526-4EB8-03A3-F2571483D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912" y="-1"/>
            <a:ext cx="6490040" cy="6858001"/>
          </a:xfrm>
        </p:spPr>
        <p:txBody>
          <a:bodyPr anchor="t">
            <a:normAutofit/>
          </a:bodyPr>
          <a:lstStyle/>
          <a:p>
            <a:r>
              <a:rPr lang="it-IT" sz="3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abilitare  l</a:t>
            </a:r>
            <a:r>
              <a:rPr lang="it-IT" sz="3600" dirty="0">
                <a:latin typeface="Arial" panose="020B0604020202020204" pitchFamily="34" charset="0"/>
                <a:ea typeface="Calibri" panose="020F0502020204030204" pitchFamily="34" charset="0"/>
              </a:rPr>
              <a:t>a persona </a:t>
            </a:r>
            <a:r>
              <a:rPr lang="it-IT" sz="3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 compiere atti di fede-speranza-carità nelle situazioni sfidanti della vita, agendo sull'aspetto educabile umanamente, in vista della salvezza</a:t>
            </a:r>
            <a:r>
              <a:rPr lang="it-IT" sz="3600" dirty="0">
                <a:effectLst/>
              </a:rPr>
              <a:t> .</a:t>
            </a:r>
          </a:p>
          <a:p>
            <a:r>
              <a:rPr lang="it-IT" sz="3600" dirty="0"/>
              <a:t>Operare con e non su qualcuno. 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002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25371B5-EAD6-455C-B144-67F1A6BB3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it-IT" b="1" dirty="0"/>
              <a:t>SALUTE E SALVEZZA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889A44-AB87-9CF1-A608-6B735DD0D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912" y="-1"/>
            <a:ext cx="6490040" cy="6858000"/>
          </a:xfrm>
        </p:spPr>
        <p:txBody>
          <a:bodyPr anchor="t">
            <a:normAutofit/>
          </a:bodyPr>
          <a:lstStyle/>
          <a:p>
            <a:r>
              <a:rPr lang="it-IT" sz="3600" dirty="0">
                <a:latin typeface="TeX Gyre Schola"/>
              </a:rPr>
              <a:t>L</a:t>
            </a:r>
            <a:r>
              <a:rPr lang="it-IT" sz="3600" b="0" i="0" u="none" strike="noStrike" dirty="0">
                <a:effectLst/>
                <a:latin typeface="TeX Gyre Schola"/>
              </a:rPr>
              <a:t>a fede si radica nella speranza di vita dove salute e salvezza confondono i loro confini e ognuno sceglie il percorso che ritiene per lui più salutare o salvifico, senza però dimenticare, gli uni e gli altri, che non si muore perché ci si ammala, ma ci si ammala perché fondamentalmente bisogna morire</a:t>
            </a:r>
            <a:r>
              <a:rPr lang="it-IT" b="0" i="0" u="none" strike="noStrike" dirty="0">
                <a:effectLst/>
                <a:latin typeface="TeX Gyre Schola"/>
              </a:rPr>
              <a:t>.</a:t>
            </a:r>
            <a:endParaRPr lang="it-IT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1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91781C-73AA-8E42-3C2E-49E4F4DA6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it-IT" b="1" dirty="0"/>
              <a:t>COSA PENSANO I MALATI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9C9125-33EA-2B4E-86B4-2EB3795C4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6554" y="0"/>
            <a:ext cx="6285446" cy="6843643"/>
          </a:xfrm>
        </p:spPr>
        <p:txBody>
          <a:bodyPr anchor="t">
            <a:noAutofit/>
          </a:bodyPr>
          <a:lstStyle/>
          <a:p>
            <a:r>
              <a:rPr lang="it-IT" sz="2400" b="0" i="0" u="none" strike="noStrike" dirty="0">
                <a:effectLst/>
                <a:latin typeface="Lora" pitchFamily="2" charset="77"/>
              </a:rPr>
              <a:t>È sintomatica la presa di posizione di alcuni malati: «Non abbiamo bisogno di una farmacia spirituale, ma di un buon nutrimento comune». Ciò che i malati domandano non è una cappella di infermeria , ma la Chiesa. Abbiamo bisogno semplicemente di una spiritualità ecclesiale. Non domandiamo che si apra per noi una nuova scuola di spiritualità, dove tutto sia visto attraverso un'ottica di malati e in odore di ospedale. </a:t>
            </a:r>
            <a:r>
              <a:rPr lang="it-IT" sz="2400" b="1" i="0" u="none" strike="noStrike" dirty="0">
                <a:effectLst/>
                <a:latin typeface="Lora" pitchFamily="2" charset="77"/>
              </a:rPr>
              <a:t>Che non ci si parli continuamente "in quanto malati", come se non si volesse sapere altro da noi</a:t>
            </a:r>
            <a:r>
              <a:rPr lang="it-IT" sz="2400" b="0" i="0" u="none" strike="noStrike" dirty="0">
                <a:effectLst/>
                <a:latin typeface="Lora" pitchFamily="2" charset="77"/>
              </a:rPr>
              <a:t>; prima di essere malati siamo persone , </a:t>
            </a:r>
            <a:r>
              <a:rPr lang="it-IT" sz="2400" b="0" i="0" u="none" strike="noStrike" dirty="0" err="1">
                <a:effectLst/>
                <a:latin typeface="Lora" pitchFamily="2" charset="77"/>
              </a:rPr>
              <a:t>donne,uomini</a:t>
            </a:r>
            <a:r>
              <a:rPr lang="it-IT" sz="2400" b="0" i="0" u="none" strike="noStrike" dirty="0">
                <a:effectLst/>
                <a:latin typeface="Lora" pitchFamily="2" charset="77"/>
              </a:rPr>
              <a:t> , bambini/e  </a:t>
            </a:r>
            <a:r>
              <a:rPr lang="it-IT" sz="2400" b="0" i="0" u="none" strike="noStrike" dirty="0" err="1">
                <a:effectLst/>
                <a:latin typeface="Lora" pitchFamily="2" charset="77"/>
              </a:rPr>
              <a:t>e</a:t>
            </a:r>
            <a:r>
              <a:rPr lang="it-IT" sz="2400" b="0" i="0" u="none" strike="noStrike" dirty="0">
                <a:effectLst/>
                <a:latin typeface="Lora" pitchFamily="2" charset="77"/>
              </a:rPr>
              <a:t> figli di Dio</a:t>
            </a:r>
            <a:endParaRPr lang="it-IT" sz="240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109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7D0F830-091E-246E-BD3B-674AEC3A7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540074" cy="4064628"/>
          </a:xfrm>
        </p:spPr>
        <p:txBody>
          <a:bodyPr>
            <a:normAutofit/>
          </a:bodyPr>
          <a:lstStyle/>
          <a:p>
            <a:r>
              <a:rPr lang="it-IT" b="1" dirty="0"/>
              <a:t>LA CAPPELLANIA IN GENERALE 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D2B4E7-4DC5-FE8C-1A7F-7E2DBE2C6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9216" y="0"/>
            <a:ext cx="6179736" cy="6858000"/>
          </a:xfrm>
        </p:spPr>
        <p:txBody>
          <a:bodyPr anchor="t">
            <a:noAutofit/>
          </a:bodyPr>
          <a:lstStyle/>
          <a:p>
            <a:r>
              <a:rPr lang="it-IT" sz="2400" b="1" dirty="0"/>
              <a:t>UN ORGANISMO DI NATURA ECCLESIALE DIOCESANA CON FINALITA’ </a:t>
            </a:r>
            <a:r>
              <a:rPr lang="it-IT" sz="2400" b="1" dirty="0" smtClean="0"/>
              <a:t>PASTORALI, </a:t>
            </a:r>
            <a:r>
              <a:rPr lang="it-IT" sz="2400" dirty="0"/>
              <a:t>COSTITUITO DALL’ORDINARIO E RICONOSCIUTO DALLA DIOCESI, DALLE DIVERSE ARTICOLAZIONI TERRITORIALI DIOCESANE  E DALLE STRUTTURE DOVE ESSA SVOLGE IL SUO SERVIZIO.</a:t>
            </a:r>
          </a:p>
          <a:p>
            <a:r>
              <a:rPr lang="it-IT" sz="2400" b="1" dirty="0"/>
              <a:t>E’ UNA NUOVA MODALITA’ DI SERVIZIO </a:t>
            </a:r>
            <a:r>
              <a:rPr lang="it-IT" sz="2400" b="1" dirty="0" smtClean="0"/>
              <a:t>PASTORALE, </a:t>
            </a:r>
            <a:r>
              <a:rPr lang="it-IT" sz="2400" dirty="0"/>
              <a:t>ADEGUATA ALLE SFIDE  E RICHIESTE DELLA PASTORALE  NEL MONDO CONTEMPORANEO CON PARTICOLARE ATTENZIONE AL TEMPO DELLA FRAGILITA’, DELL’ETA’ </a:t>
            </a:r>
            <a:r>
              <a:rPr lang="it-IT" sz="2400" dirty="0" smtClean="0"/>
              <a:t>ANZIANA, ALLE </a:t>
            </a:r>
            <a:r>
              <a:rPr lang="it-IT" sz="2400" dirty="0"/>
              <a:t>PROBLEMATICHE DI SOLITUDINE, POVERTA’ ECONOMICA , </a:t>
            </a:r>
            <a:r>
              <a:rPr lang="it-IT" sz="2400" dirty="0" smtClean="0"/>
              <a:t>RELAZIONALE, </a:t>
            </a:r>
            <a:r>
              <a:rPr lang="it-IT" sz="2400" dirty="0"/>
              <a:t>PATOLOGIE DELL’ETA’ SENILE .</a:t>
            </a:r>
          </a:p>
          <a:p>
            <a:r>
              <a:rPr lang="it-IT" sz="2400" b="1" dirty="0"/>
              <a:t>E’ UNA PRECISA METODOLOGIA DI LAVORO, </a:t>
            </a:r>
            <a:r>
              <a:rPr lang="it-IT" sz="2400" dirty="0"/>
              <a:t>COMPOSTA DI SOGGETTI ,METE,  OBBIETTIVI,AZIONI, STRUMENTI, RISORSE, TEMPI, </a:t>
            </a:r>
            <a:r>
              <a:rPr lang="it-IT" sz="2400" dirty="0" smtClean="0"/>
              <a:t>MODI, OBBLIGHI, </a:t>
            </a:r>
            <a:r>
              <a:rPr lang="it-IT" sz="2400" dirty="0"/>
              <a:t>RESPONSABILITA’, RUOLI .</a:t>
            </a:r>
          </a:p>
          <a:p>
            <a:r>
              <a:rPr lang="it-IT" sz="2400" dirty="0"/>
              <a:t> 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559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0131137-B69D-59F2-E31D-F5457E8FF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it-IT" sz="3700">
                <a:solidFill>
                  <a:srgbClr val="FFFFFF"/>
                </a:solidFill>
              </a:rPr>
              <a:t>TRE MODELLI DI CAPPELLANIA 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CA4703A8-FFF6-8B08-72AA-09DB3B35B0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811961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230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Grande gruppo di paracadutisti a mezz'aria">
            <a:extLst>
              <a:ext uri="{FF2B5EF4-FFF2-40B4-BE49-F238E27FC236}">
                <a16:creationId xmlns:a16="http://schemas.microsoft.com/office/drawing/2014/main" id="{E358E6F5-A4AE-6D04-4BE4-F3C99FBD0E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457" r="24082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64AAA03-E4FE-A068-D287-3639E225F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0196" y="2"/>
            <a:ext cx="6781802" cy="704334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it-IT" sz="4000" dirty="0"/>
              <a:t>CAPPELLANIA OSPEDALIERA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8F7E61-1360-B6D4-960C-EA392FF22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0195" y="704337"/>
            <a:ext cx="6781802" cy="6153662"/>
          </a:xfrm>
        </p:spPr>
        <p:txBody>
          <a:bodyPr anchor="ctr">
            <a:normAutofit lnSpcReduction="10000"/>
          </a:bodyPr>
          <a:lstStyle/>
          <a:p>
            <a:endParaRPr lang="it-IT" sz="1800" b="1" i="1" dirty="0"/>
          </a:p>
          <a:p>
            <a:r>
              <a:rPr lang="it-IT" sz="1800" b="1" i="1" dirty="0"/>
              <a:t>E’ FONDATA SULL’EQUIPE PASTORALE </a:t>
            </a:r>
            <a:r>
              <a:rPr lang="it-IT" sz="1800" i="1" dirty="0"/>
              <a:t>CHE PUO’ ESSERE  FORMATA DA SACERDOTI, DIACONI , RELIGIOSI, RELIGIOSE, MINISTRI , LAICI E LAICHE.ESSI POSSONO OPERARE IN REGIME DI ASSUNZIONE , CONVENZIONE ,VOLONTARIATO ,  FULL-TIME O PART-TIME .</a:t>
            </a:r>
          </a:p>
          <a:p>
            <a:r>
              <a:rPr lang="it-IT" sz="1800" b="1" i="1" dirty="0"/>
              <a:t>OPERA NELL’AMBITO  SANITARIO </a:t>
            </a:r>
            <a:r>
              <a:rPr lang="it-IT" sz="1800" i="1" dirty="0"/>
              <a:t>, IN PRESIDI OSPEDALIERI , CLINICHE , HOSPICE , SERVIZI AMBULATORIALI E </a:t>
            </a:r>
            <a:r>
              <a:rPr lang="it-IT" sz="1800" i="1" dirty="0" smtClean="0"/>
              <a:t>DOMICILIARI, </a:t>
            </a:r>
            <a:r>
              <a:rPr lang="it-IT" sz="1800" i="1" dirty="0"/>
              <a:t>A GESTIONE PUBBLICA , NO PROFIT O PRIVATA.</a:t>
            </a:r>
          </a:p>
          <a:p>
            <a:r>
              <a:rPr lang="it-IT" sz="1800" b="1" i="1" dirty="0"/>
              <a:t>SVOLGE ATTIVITA’ DI COLLABORAZIONE </a:t>
            </a:r>
            <a:r>
              <a:rPr lang="it-IT" sz="1800" i="1" dirty="0"/>
              <a:t>ALLA PREVENZIONE, CURA ,  RIABILITAZIONE, FINE VITA E PASTORALE DEL </a:t>
            </a:r>
            <a:r>
              <a:rPr lang="it-IT" sz="1800" i="1" dirty="0" smtClean="0"/>
              <a:t>LUTTO, </a:t>
            </a:r>
            <a:r>
              <a:rPr lang="it-IT" sz="1800" b="1" i="1" dirty="0"/>
              <a:t>ASSISTENZA SPIRITUALE  </a:t>
            </a:r>
            <a:r>
              <a:rPr lang="it-IT" sz="1800" i="1" dirty="0"/>
              <a:t>(PER CREDENTI E NON-CREDENTI ) </a:t>
            </a:r>
            <a:r>
              <a:rPr lang="it-IT" sz="1800" b="1" i="1" dirty="0"/>
              <a:t>E ANCHE RELIGIOSA </a:t>
            </a:r>
            <a:r>
              <a:rPr lang="it-IT" sz="1800" i="1" dirty="0"/>
              <a:t>PER PAZIENTI, FAMILIARI, PERSONE SIGNIFICATIVE, PERSONALE SANITARIO CLINICO, DI SERVIZI E AMMINISTRATIVO, VOLONTARI E TUTTE LE PERSONE CHE A DIVERSO TITOLO OPERANO NELLE STRUTTURE E SERVIZI SANITARI, IL SERVIZIO RELIGIOSO HA DIMENSIONI </a:t>
            </a:r>
            <a:r>
              <a:rPr lang="it-IT" sz="1800" b="1" i="1" dirty="0"/>
              <a:t> ECUMENICA E INTERRELIGIOSA</a:t>
            </a:r>
            <a:r>
              <a:rPr lang="it-IT" sz="1800" i="1" dirty="0"/>
              <a:t>.</a:t>
            </a:r>
          </a:p>
          <a:p>
            <a:r>
              <a:rPr lang="it-IT" sz="1800" b="1" i="1" dirty="0"/>
              <a:t>SI RAPPORTA CON IL TERRITORIO </a:t>
            </a:r>
            <a:r>
              <a:rPr lang="it-IT" sz="1800" i="1" dirty="0"/>
              <a:t>IN SPECIAL MODO CON LE PARROCCHIE, LE UNITA’ PASTORALI , MOVIMENTI ECCLESIALI , ASSOCIAZIONI , GRUPPI.</a:t>
            </a:r>
          </a:p>
          <a:p>
            <a:r>
              <a:rPr lang="it-IT" sz="1800" b="1" i="1" dirty="0"/>
              <a:t>E’ COMPOSTA </a:t>
            </a:r>
            <a:r>
              <a:rPr lang="it-IT" sz="1800" i="1" dirty="0"/>
              <a:t>DA  UN COORDINATORE E DEI COMPONENTI , UNA SEGRETERIA , UN SISTEMA DI RIUNIONI FORMALI DUE VOLTE AL MESE , UN SUPERVISORE .</a:t>
            </a:r>
          </a:p>
          <a:p>
            <a:pPr marL="0" indent="0">
              <a:buNone/>
            </a:pPr>
            <a:endParaRPr lang="it-IT" sz="1100" i="1" dirty="0"/>
          </a:p>
          <a:p>
            <a:endParaRPr lang="it-IT" sz="1100" dirty="0"/>
          </a:p>
        </p:txBody>
      </p:sp>
    </p:spTree>
    <p:extLst>
      <p:ext uri="{BB962C8B-B14F-4D97-AF65-F5344CB8AC3E}">
        <p14:creationId xmlns:p14="http://schemas.microsoft.com/office/powerpoint/2010/main" val="2233928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39D6A2-9599-2334-5FBC-D45096F71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6520" y="0"/>
            <a:ext cx="8225480" cy="515007"/>
          </a:xfrm>
          <a:solidFill>
            <a:srgbClr val="00B0F0"/>
          </a:solidFill>
        </p:spPr>
        <p:txBody>
          <a:bodyPr anchor="t">
            <a:normAutofit fontScale="90000"/>
          </a:bodyPr>
          <a:lstStyle/>
          <a:p>
            <a:r>
              <a:rPr lang="it-IT" sz="3200" dirty="0"/>
              <a:t>CAPPELLANIA TERRITORIALE</a:t>
            </a:r>
          </a:p>
        </p:txBody>
      </p:sp>
      <p:pic>
        <p:nvPicPr>
          <p:cNvPr id="5" name="Picture 4" descr="Puzzle bianco con un pezzo rosso">
            <a:extLst>
              <a:ext uri="{FF2B5EF4-FFF2-40B4-BE49-F238E27FC236}">
                <a16:creationId xmlns:a16="http://schemas.microsoft.com/office/drawing/2014/main" id="{0A893304-6631-1882-B202-6A13D76F72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677" r="28073"/>
          <a:stretch/>
        </p:blipFill>
        <p:spPr>
          <a:xfrm>
            <a:off x="0" y="10"/>
            <a:ext cx="3966520" cy="68579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1697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38CAC6-82F2-DBBC-8AF6-99CC7F5BD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6520" y="515008"/>
            <a:ext cx="8130745" cy="6342982"/>
          </a:xfrm>
        </p:spPr>
        <p:txBody>
          <a:bodyPr>
            <a:normAutofit fontScale="85000" lnSpcReduction="10000"/>
          </a:bodyPr>
          <a:lstStyle/>
          <a:p>
            <a:r>
              <a:rPr lang="it-IT" sz="2000" b="1" i="1" dirty="0"/>
              <a:t>PUO’ AVERE PIU’ ARTICOLAZIONI , </a:t>
            </a:r>
            <a:r>
              <a:rPr lang="it-IT" sz="2000" i="1" dirty="0"/>
              <a:t>IN BASE AL TERRITORIO E ALLE STRUTTURE IN CUI OPERA:  </a:t>
            </a:r>
            <a:r>
              <a:rPr lang="it-IT" sz="2000" b="1" i="1" dirty="0"/>
              <a:t>DI STRUTTURA </a:t>
            </a:r>
            <a:r>
              <a:rPr lang="it-IT" sz="2000" i="1" dirty="0"/>
              <a:t>( RIFERITA  A UNA SOLA STRUTTURA PRESENTE NEL TERRITORIO DI UNA SOLA PARROCCHIA ) </a:t>
            </a:r>
            <a:r>
              <a:rPr lang="it-IT" sz="2000" b="1" i="1" dirty="0"/>
              <a:t>ZONALE </a:t>
            </a:r>
            <a:r>
              <a:rPr lang="it-IT" sz="2000" i="1" dirty="0"/>
              <a:t> (RIFERITA A PIU’ STRUTTURE O SERVIZI  IN UNA SOLA PARROCCHIA  O UNITA’ PASTORALE)</a:t>
            </a:r>
            <a:r>
              <a:rPr lang="it-IT" sz="2000" b="1" i="1" dirty="0"/>
              <a:t> DISTRETTUALE </a:t>
            </a:r>
            <a:r>
              <a:rPr lang="it-IT" sz="2000" i="1" dirty="0"/>
              <a:t>(SI RIFERISCE A PIU’ STRUTTURE PRESENTI NEL TERRITORIO DI PIU’ PARROCCHIE E PIU’UNITA’ PASTORALI) </a:t>
            </a:r>
          </a:p>
          <a:p>
            <a:r>
              <a:rPr lang="it-IT" sz="2000" b="1" i="1" dirty="0"/>
              <a:t>E’ FONDATA SULL’EQUIPE PASTORALE </a:t>
            </a:r>
            <a:r>
              <a:rPr lang="it-IT" sz="2000" i="1" dirty="0"/>
              <a:t>CHE PUO’ ESSERE  FORMATA DA SACERDOTI PARROCI O  LORO INCARICATI,  DIACONI, RELIGIOSI, RELIGIOSE, MINISTRI , LAICI E LAICHE..</a:t>
            </a:r>
          </a:p>
          <a:p>
            <a:r>
              <a:rPr lang="it-IT" sz="2000" b="1" i="1" dirty="0"/>
              <a:t>OPERA NELL’AMBITO SOCIO-SANITARIO </a:t>
            </a:r>
            <a:r>
              <a:rPr lang="it-IT" sz="2000" i="1" dirty="0"/>
              <a:t>, IN </a:t>
            </a:r>
            <a:r>
              <a:rPr lang="it-IT" sz="2000" b="1" i="1" dirty="0"/>
              <a:t>RESIDENZE SANITARIE ASSISTENZIALI (RSA)</a:t>
            </a:r>
            <a:r>
              <a:rPr lang="it-IT" sz="2000" i="1" dirty="0"/>
              <a:t>, SERVIZI DOMICILIARI,  A GESTIONE PUBBLICA, NO PROFIT O PRIVATA. </a:t>
            </a:r>
          </a:p>
          <a:p>
            <a:r>
              <a:rPr lang="it-IT" sz="2000" b="1" i="1" dirty="0"/>
              <a:t>OPERA SUL TERRITORIO PARROCCHIALE, UNITÀ </a:t>
            </a:r>
            <a:r>
              <a:rPr lang="it-IT" sz="2000" b="1" i="1" dirty="0" smtClean="0"/>
              <a:t>PASTORALE, </a:t>
            </a:r>
            <a:r>
              <a:rPr lang="it-IT" sz="2000" b="1" i="1" dirty="0"/>
              <a:t>VICARIA , DISTRETTO , È RADICATA NELLA PASTORALE SUL TERRITORIO </a:t>
            </a:r>
            <a:r>
              <a:rPr lang="it-IT" sz="2000" b="1" i="1" dirty="0" smtClean="0"/>
              <a:t>(DOMICILIO</a:t>
            </a:r>
            <a:r>
              <a:rPr lang="it-IT" sz="2000" b="1" i="1" dirty="0"/>
              <a:t>, PARROCCHIA ,GRUPPI ASSOCIAZIONI) E COMPRENDE IL SERVIZIO NELLE STRUTTURE E SERVIZI SOCIO SANITARI RESO DA ASSISTENTI SPIRITUALI E </a:t>
            </a:r>
            <a:r>
              <a:rPr lang="it-IT" sz="2000" b="1" i="1" dirty="0" smtClean="0"/>
              <a:t>RELIGIOSI. </a:t>
            </a:r>
            <a:endParaRPr lang="it-IT" sz="2000" b="1" i="1" dirty="0"/>
          </a:p>
          <a:p>
            <a:r>
              <a:rPr lang="it-IT" sz="2000" b="1" i="1" dirty="0"/>
              <a:t>SVOLGE ATTIVITA’ DI COLLABORAZIONE </a:t>
            </a:r>
            <a:r>
              <a:rPr lang="it-IT" sz="2000" i="1" dirty="0"/>
              <a:t>ALLA PREVENZIONE, CURA ,  RIABILITAZIONE, FINE VITA E PASTORALE DEL </a:t>
            </a:r>
            <a:r>
              <a:rPr lang="it-IT" sz="2000" i="1" dirty="0" smtClean="0"/>
              <a:t>LUTTO, </a:t>
            </a:r>
            <a:r>
              <a:rPr lang="it-IT" sz="2000" b="1" i="1" dirty="0"/>
              <a:t>ASSISTENZA SPIRITUALE  </a:t>
            </a:r>
            <a:r>
              <a:rPr lang="it-IT" sz="2000" i="1" dirty="0"/>
              <a:t>( PER CREDENTI E NON-CREDENTI ) </a:t>
            </a:r>
            <a:r>
              <a:rPr lang="it-IT" sz="2000" b="1" i="1" dirty="0"/>
              <a:t>E ANCHE RELIGIOSA </a:t>
            </a:r>
            <a:r>
              <a:rPr lang="it-IT" sz="2000" i="1" dirty="0"/>
              <a:t>PER PAZIENTI, FAMILIARI, PERSONE SIGNIFICATIVE, PERSONALE SANITARIO CLINICO, DI SERVIZI E AMMINISTRATIVO, VOLONTARI E TUTTE LE PERSONE CHE A DIVERSO TITOLO OPERANO NELLE STRUTTURE E SERVIZI  SOCIO- SANITARI, IL SERVIZIO RELIGIOSO HA DIMENSIONI </a:t>
            </a:r>
            <a:r>
              <a:rPr lang="it-IT" sz="2000" b="1" i="1" dirty="0"/>
              <a:t> ECUMENICA E INTERRELIGIOSA</a:t>
            </a:r>
            <a:r>
              <a:rPr lang="it-IT" sz="2000" i="1" dirty="0"/>
              <a:t>.</a:t>
            </a:r>
          </a:p>
          <a:p>
            <a:r>
              <a:rPr lang="it-IT" sz="2000" b="1" i="1" dirty="0"/>
              <a:t>HA UNA NATURA SPECIFICAMENTE TERRITORIALE COME APPARTENENZA , OPERATIVITA’ , COORDINAMENTO.</a:t>
            </a:r>
            <a:endParaRPr lang="it-IT" sz="2000" i="1" dirty="0"/>
          </a:p>
          <a:p>
            <a:r>
              <a:rPr lang="it-IT" sz="2000" b="1" i="1" dirty="0"/>
              <a:t>E’ COMPOSTA </a:t>
            </a:r>
            <a:r>
              <a:rPr lang="it-IT" sz="2000" i="1" dirty="0"/>
              <a:t>DA  UN COORDINATORE E DEI COMPONENTI,  PUO’ AVERE UNA SEGRETERIA , UN SISTEMA DI INCONTRI  CHE RIGUARDANO ATTIVITA’ PASTORALE SE VI SONO RSA GLI ASSISTENTI SPIRITUALI E RELIGIOSI SONO NOMINATI DALL’ORDINARIO </a:t>
            </a:r>
          </a:p>
          <a:p>
            <a:endParaRPr lang="it-IT" sz="800" dirty="0"/>
          </a:p>
        </p:txBody>
      </p:sp>
    </p:spTree>
    <p:extLst>
      <p:ext uri="{BB962C8B-B14F-4D97-AF65-F5344CB8AC3E}">
        <p14:creationId xmlns:p14="http://schemas.microsoft.com/office/powerpoint/2010/main" val="15149777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1208</Words>
  <Application>Microsoft Office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Lora</vt:lpstr>
      <vt:lpstr>Open Sans</vt:lpstr>
      <vt:lpstr>Poppins</vt:lpstr>
      <vt:lpstr>TeX Gyre Schola</vt:lpstr>
      <vt:lpstr>Times New Roman</vt:lpstr>
      <vt:lpstr>Tema di Office</vt:lpstr>
      <vt:lpstr> «CAMMINO DI FRATERNITÀ PER PERSONE E TERRITORI» GIORNATA MONDIALE DEL MALATO  10 FEBBRAIO 2024 ore 14 – 17,00 AUDITORIUM DEL SANTO VOLTO </vt:lpstr>
      <vt:lpstr>PASTORALE DELLA SALUTE COSA E’ </vt:lpstr>
      <vt:lpstr>SCOPO DELL’AZIONE PASTORALE </vt:lpstr>
      <vt:lpstr>SALUTE E SALVEZZA </vt:lpstr>
      <vt:lpstr>COSA PENSANO I MALATI </vt:lpstr>
      <vt:lpstr>LA CAPPELLANIA IN GENERALE  </vt:lpstr>
      <vt:lpstr>TRE MODELLI DI CAPPELLANIA </vt:lpstr>
      <vt:lpstr>CAPPELLANIA OSPEDALIERA </vt:lpstr>
      <vt:lpstr>CAPPELLANIA TERRITORIALE</vt:lpstr>
      <vt:lpstr>EQUIPE PASTORALE </vt:lpstr>
      <vt:lpstr>COSA SI FA CONCRETAMENTE NELLA CAPPELLANIA  </vt:lpstr>
      <vt:lpstr>Atteggiamenti utili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«CAMMINO DI FRATERNITÀ PER PERSONE E TERRITORI» XXXII^ GIORNATA MONDIALE DEL MALATO  10 FEBBRAIO 2024 AUDITORIUM DEL SANTO VOLTO</dc:title>
  <dc:creator>Poste Italiane</dc:creator>
  <cp:lastModifiedBy>Ivan</cp:lastModifiedBy>
  <cp:revision>10</cp:revision>
  <dcterms:created xsi:type="dcterms:W3CDTF">2024-02-08T12:37:49Z</dcterms:created>
  <dcterms:modified xsi:type="dcterms:W3CDTF">2024-02-09T12:04:02Z</dcterms:modified>
</cp:coreProperties>
</file>