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978"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6F39F01-E6C8-4CD4-8E9A-A62C4F05E3F6}" type="datetimeFigureOut">
              <a:rPr lang="it-IT"/>
              <a:pPr>
                <a:defRPr/>
              </a:pPr>
              <a:t>08/02/2013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FDDB934-5D18-4772-8BFC-099FD7FE5F40}"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99D78B16-205F-4155-ACFF-8F3A73EC7A0C}" type="datetime1">
              <a:rPr lang="it-IT"/>
              <a:pPr>
                <a:defRPr/>
              </a:pPr>
              <a:t>08/02/2013</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6" name="Segnaposto numero diapositiva 5"/>
          <p:cNvSpPr>
            <a:spLocks noGrp="1"/>
          </p:cNvSpPr>
          <p:nvPr>
            <p:ph type="sldNum" sz="quarter" idx="12"/>
          </p:nvPr>
        </p:nvSpPr>
        <p:spPr/>
        <p:txBody>
          <a:bodyPr/>
          <a:lstStyle>
            <a:lvl1pPr>
              <a:defRPr/>
            </a:lvl1pPr>
          </a:lstStyle>
          <a:p>
            <a:pPr>
              <a:defRPr/>
            </a:pPr>
            <a:fld id="{DAD13E19-18B5-4DBF-8474-C0E94DED498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2B18CFD-F760-46EB-92D0-DDF4F9A41C98}" type="datetime1">
              <a:rPr lang="it-IT"/>
              <a:pPr>
                <a:defRPr/>
              </a:pPr>
              <a:t>08/02/2013</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6" name="Segnaposto numero diapositiva 5"/>
          <p:cNvSpPr>
            <a:spLocks noGrp="1"/>
          </p:cNvSpPr>
          <p:nvPr>
            <p:ph type="sldNum" sz="quarter" idx="12"/>
          </p:nvPr>
        </p:nvSpPr>
        <p:spPr/>
        <p:txBody>
          <a:bodyPr/>
          <a:lstStyle>
            <a:lvl1pPr>
              <a:defRPr/>
            </a:lvl1pPr>
          </a:lstStyle>
          <a:p>
            <a:pPr>
              <a:defRPr/>
            </a:pPr>
            <a:fld id="{26DBEF62-2411-47DA-B31F-1C423B2B1AB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D5EFC64-A0DD-4779-8CB5-EF44512C2A81}" type="datetime1">
              <a:rPr lang="it-IT"/>
              <a:pPr>
                <a:defRPr/>
              </a:pPr>
              <a:t>08/02/2013</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6" name="Segnaposto numero diapositiva 5"/>
          <p:cNvSpPr>
            <a:spLocks noGrp="1"/>
          </p:cNvSpPr>
          <p:nvPr>
            <p:ph type="sldNum" sz="quarter" idx="12"/>
          </p:nvPr>
        </p:nvSpPr>
        <p:spPr/>
        <p:txBody>
          <a:bodyPr/>
          <a:lstStyle>
            <a:lvl1pPr>
              <a:defRPr/>
            </a:lvl1pPr>
          </a:lstStyle>
          <a:p>
            <a:pPr>
              <a:defRPr/>
            </a:pPr>
            <a:fld id="{AF744CC8-1300-41A4-BE3C-917ACE78442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C55DF39-8A63-4CBF-B859-DDC395A83DBA}" type="datetime1">
              <a:rPr lang="it-IT"/>
              <a:pPr>
                <a:defRPr/>
              </a:pPr>
              <a:t>08/02/2013</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6" name="Segnaposto numero diapositiva 5"/>
          <p:cNvSpPr>
            <a:spLocks noGrp="1"/>
          </p:cNvSpPr>
          <p:nvPr>
            <p:ph type="sldNum" sz="quarter" idx="12"/>
          </p:nvPr>
        </p:nvSpPr>
        <p:spPr/>
        <p:txBody>
          <a:bodyPr/>
          <a:lstStyle>
            <a:lvl1pPr>
              <a:defRPr/>
            </a:lvl1pPr>
          </a:lstStyle>
          <a:p>
            <a:pPr>
              <a:defRPr/>
            </a:pPr>
            <a:fld id="{8D8B3013-40A2-4EE9-BEEF-E4913F66801B}"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15EC3415-A754-42A4-BF33-B039EF87B71C}" type="datetime1">
              <a:rPr lang="it-IT"/>
              <a:pPr>
                <a:defRPr/>
              </a:pPr>
              <a:t>08/02/2013</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6" name="Segnaposto numero diapositiva 5"/>
          <p:cNvSpPr>
            <a:spLocks noGrp="1"/>
          </p:cNvSpPr>
          <p:nvPr>
            <p:ph type="sldNum" sz="quarter" idx="12"/>
          </p:nvPr>
        </p:nvSpPr>
        <p:spPr/>
        <p:txBody>
          <a:bodyPr/>
          <a:lstStyle>
            <a:lvl1pPr>
              <a:defRPr/>
            </a:lvl1pPr>
          </a:lstStyle>
          <a:p>
            <a:pPr>
              <a:defRPr/>
            </a:pPr>
            <a:fld id="{C1502C00-7895-4C06-B4DE-DFF28304BC5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76DFA96A-7AD5-4C2F-A2DD-735271EAE75C}" type="datetime1">
              <a:rPr lang="it-IT"/>
              <a:pPr>
                <a:defRPr/>
              </a:pPr>
              <a:t>08/02/2013</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7" name="Segnaposto numero diapositiva 5"/>
          <p:cNvSpPr>
            <a:spLocks noGrp="1"/>
          </p:cNvSpPr>
          <p:nvPr>
            <p:ph type="sldNum" sz="quarter" idx="12"/>
          </p:nvPr>
        </p:nvSpPr>
        <p:spPr/>
        <p:txBody>
          <a:bodyPr/>
          <a:lstStyle>
            <a:lvl1pPr>
              <a:defRPr/>
            </a:lvl1pPr>
          </a:lstStyle>
          <a:p>
            <a:pPr>
              <a:defRPr/>
            </a:pPr>
            <a:fld id="{A87F7879-CBF5-45D9-BDAD-68EA59EF80F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FA0554A-1D00-4A86-849C-8FF4FCD13987}" type="datetime1">
              <a:rPr lang="it-IT"/>
              <a:pPr>
                <a:defRPr/>
              </a:pPr>
              <a:t>08/02/2013</a:t>
            </a:fld>
            <a:endParaRPr lang="it-IT"/>
          </a:p>
        </p:txBody>
      </p:sp>
      <p:sp>
        <p:nvSpPr>
          <p:cNvPr id="8"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9" name="Segnaposto numero diapositiva 5"/>
          <p:cNvSpPr>
            <a:spLocks noGrp="1"/>
          </p:cNvSpPr>
          <p:nvPr>
            <p:ph type="sldNum" sz="quarter" idx="12"/>
          </p:nvPr>
        </p:nvSpPr>
        <p:spPr/>
        <p:txBody>
          <a:bodyPr/>
          <a:lstStyle>
            <a:lvl1pPr>
              <a:defRPr/>
            </a:lvl1pPr>
          </a:lstStyle>
          <a:p>
            <a:pPr>
              <a:defRPr/>
            </a:pPr>
            <a:fld id="{516918C3-D7AE-497F-A3D6-475C26B4E46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5DBF14D-0438-4453-BA3C-D5B1CB6E58C8}" type="datetime1">
              <a:rPr lang="it-IT"/>
              <a:pPr>
                <a:defRPr/>
              </a:pPr>
              <a:t>08/02/2013</a:t>
            </a:fld>
            <a:endParaRPr lang="it-IT"/>
          </a:p>
        </p:txBody>
      </p:sp>
      <p:sp>
        <p:nvSpPr>
          <p:cNvPr id="4"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5" name="Segnaposto numero diapositiva 5"/>
          <p:cNvSpPr>
            <a:spLocks noGrp="1"/>
          </p:cNvSpPr>
          <p:nvPr>
            <p:ph type="sldNum" sz="quarter" idx="12"/>
          </p:nvPr>
        </p:nvSpPr>
        <p:spPr/>
        <p:txBody>
          <a:bodyPr/>
          <a:lstStyle>
            <a:lvl1pPr>
              <a:defRPr/>
            </a:lvl1pPr>
          </a:lstStyle>
          <a:p>
            <a:pPr>
              <a:defRPr/>
            </a:pPr>
            <a:fld id="{2139CD58-D737-4580-86B0-17BD2B73F893}"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5E58512-5960-4B97-BB97-156489C8EAD0}" type="datetime1">
              <a:rPr lang="it-IT"/>
              <a:pPr>
                <a:defRPr/>
              </a:pPr>
              <a:t>08/02/2013</a:t>
            </a:fld>
            <a:endParaRPr lang="it-IT"/>
          </a:p>
        </p:txBody>
      </p:sp>
      <p:sp>
        <p:nvSpPr>
          <p:cNvPr id="3"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4" name="Segnaposto numero diapositiva 5"/>
          <p:cNvSpPr>
            <a:spLocks noGrp="1"/>
          </p:cNvSpPr>
          <p:nvPr>
            <p:ph type="sldNum" sz="quarter" idx="12"/>
          </p:nvPr>
        </p:nvSpPr>
        <p:spPr/>
        <p:txBody>
          <a:bodyPr/>
          <a:lstStyle>
            <a:lvl1pPr>
              <a:defRPr/>
            </a:lvl1pPr>
          </a:lstStyle>
          <a:p>
            <a:pPr>
              <a:defRPr/>
            </a:pPr>
            <a:fld id="{B16BED55-6C1E-49C5-89B8-B18EEE27302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E195F96-F176-447B-91AA-886995CD199D}" type="datetime1">
              <a:rPr lang="it-IT"/>
              <a:pPr>
                <a:defRPr/>
              </a:pPr>
              <a:t>08/02/2013</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7" name="Segnaposto numero diapositiva 5"/>
          <p:cNvSpPr>
            <a:spLocks noGrp="1"/>
          </p:cNvSpPr>
          <p:nvPr>
            <p:ph type="sldNum" sz="quarter" idx="12"/>
          </p:nvPr>
        </p:nvSpPr>
        <p:spPr/>
        <p:txBody>
          <a:bodyPr/>
          <a:lstStyle>
            <a:lvl1pPr>
              <a:defRPr/>
            </a:lvl1pPr>
          </a:lstStyle>
          <a:p>
            <a:pPr>
              <a:defRPr/>
            </a:pPr>
            <a:fld id="{D00DC2E2-94DD-4E8D-B2CD-D4D0E07D9407}"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5F69CF99-F37A-40AA-874E-08EA96E84D23}" type="datetime1">
              <a:rPr lang="it-IT"/>
              <a:pPr>
                <a:defRPr/>
              </a:pPr>
              <a:t>08/02/2013</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Paola Lazzarini</a:t>
            </a:r>
          </a:p>
        </p:txBody>
      </p:sp>
      <p:sp>
        <p:nvSpPr>
          <p:cNvPr id="7" name="Segnaposto numero diapositiva 5"/>
          <p:cNvSpPr>
            <a:spLocks noGrp="1"/>
          </p:cNvSpPr>
          <p:nvPr>
            <p:ph type="sldNum" sz="quarter" idx="12"/>
          </p:nvPr>
        </p:nvSpPr>
        <p:spPr/>
        <p:txBody>
          <a:bodyPr/>
          <a:lstStyle>
            <a:lvl1pPr>
              <a:defRPr/>
            </a:lvl1pPr>
          </a:lstStyle>
          <a:p>
            <a:pPr>
              <a:defRPr/>
            </a:pPr>
            <a:fld id="{1A8BCA09-5A8E-44A5-85D8-36D94840F29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8000">
              <a:srgbClr val="BD922A">
                <a:lumMod val="80000"/>
                <a:lumOff val="20000"/>
                <a:alpha val="94000"/>
              </a:srgbClr>
            </a:gs>
            <a:gs pos="80000">
              <a:srgbClr val="FBE4AE"/>
            </a:gs>
            <a:gs pos="80000">
              <a:srgbClr val="BD922A"/>
            </a:gs>
            <a:gs pos="92000">
              <a:srgbClr val="835E17"/>
            </a:gs>
            <a:gs pos="91000">
              <a:srgbClr val="A28949"/>
            </a:gs>
            <a:gs pos="100000">
              <a:srgbClr val="FAE3B7"/>
            </a:gs>
          </a:gsLst>
          <a:lin ang="5400000" scaled="0"/>
          <a:tileRect/>
        </a:gra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3DE014A-0F92-44E8-AB23-7E46F93A30B6}" type="datetime1">
              <a:rPr lang="it-IT"/>
              <a:pPr>
                <a:defRPr/>
              </a:pPr>
              <a:t>08/02/2013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it-IT"/>
              <a:t>Paola Lazzarini</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F6940BE-C65E-4257-B83B-37643F7D2F4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normAutofit fontScale="90000"/>
          </a:bodyPr>
          <a:lstStyle/>
          <a:p>
            <a:pPr fontAlgn="auto">
              <a:spcAft>
                <a:spcPts val="0"/>
              </a:spcAft>
              <a:defRPr/>
            </a:pPr>
            <a:r>
              <a:rPr lang="it-IT" dirty="0" smtClean="0"/>
              <a:t>Metamorfosi delle comunità rurali </a:t>
            </a:r>
            <a:br>
              <a:rPr lang="it-IT" dirty="0" smtClean="0"/>
            </a:br>
            <a:r>
              <a:rPr lang="it-IT" dirty="0" smtClean="0"/>
              <a:t>e nuovo ruolo delle parrocchie</a:t>
            </a:r>
            <a:endParaRPr lang="it-IT" dirty="0"/>
          </a:p>
        </p:txBody>
      </p:sp>
      <p:sp>
        <p:nvSpPr>
          <p:cNvPr id="3" name="Sottotitolo 2"/>
          <p:cNvSpPr>
            <a:spLocks noGrp="1"/>
          </p:cNvSpPr>
          <p:nvPr>
            <p:ph type="subTitle" idx="1"/>
          </p:nvPr>
        </p:nvSpPr>
        <p:spPr/>
        <p:txBody>
          <a:bodyPr rtlCol="0">
            <a:normAutofit/>
          </a:bodyPr>
          <a:lstStyle/>
          <a:p>
            <a:pPr fontAlgn="auto">
              <a:spcAft>
                <a:spcPts val="0"/>
              </a:spcAft>
              <a:buFont typeface="Arial" pitchFamily="34" charset="0"/>
              <a:buNone/>
              <a:defRPr/>
            </a:pPr>
            <a:r>
              <a:rPr lang="it-IT" dirty="0" smtClean="0"/>
              <a:t>Una ricerca </a:t>
            </a: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r>
              <a:rPr lang="it-IT" smtClean="0"/>
              <a:t>Cosa chiedono alla parrocchia?</a:t>
            </a:r>
          </a:p>
        </p:txBody>
      </p:sp>
      <p:graphicFrame>
        <p:nvGraphicFramePr>
          <p:cNvPr id="5" name="Segnaposto contenuto 4"/>
          <p:cNvGraphicFramePr>
            <a:graphicFrameLocks noGrp="1"/>
          </p:cNvGraphicFramePr>
          <p:nvPr>
            <p:ph idx="1"/>
          </p:nvPr>
        </p:nvGraphicFramePr>
        <p:xfrm>
          <a:off x="539750" y="1773238"/>
          <a:ext cx="8229600" cy="4533900"/>
        </p:xfrm>
        <a:graphic>
          <a:graphicData uri="http://schemas.openxmlformats.org/drawingml/2006/table">
            <a:tbl>
              <a:tblPr firstRow="1" firstCol="1" bandRow="1">
                <a:tableStyleId>{5C22544A-7EE6-4342-B048-85BDC9FD1C3A}</a:tableStyleId>
              </a:tblPr>
              <a:tblGrid>
                <a:gridCol w="3479475"/>
                <a:gridCol w="773582"/>
                <a:gridCol w="1147206"/>
                <a:gridCol w="1002366"/>
                <a:gridCol w="1004011"/>
                <a:gridCol w="822960"/>
              </a:tblGrid>
              <a:tr h="712966">
                <a:tc>
                  <a:txBody>
                    <a:bodyPr/>
                    <a:lstStyle/>
                    <a:p>
                      <a:pPr algn="just">
                        <a:spcAft>
                          <a:spcPts val="0"/>
                        </a:spcAft>
                      </a:pPr>
                      <a:r>
                        <a:rPr lang="it-IT" sz="1600" dirty="0">
                          <a:effectLst/>
                        </a:rPr>
                        <a:t>Cosa vorrebbe che la Parrocchia proponesse per venire incontro ai suoi bisogni formativi e aggregativi? (prima scelta)</a:t>
                      </a:r>
                      <a:endParaRPr lang="it-IT" sz="1600" dirty="0">
                        <a:effectLst/>
                        <a:latin typeface="Times New Roman"/>
                        <a:ea typeface="Times New Roman"/>
                      </a:endParaRPr>
                    </a:p>
                  </a:txBody>
                  <a:tcPr marL="43578" marR="43578" marT="0" marB="0" anchor="b"/>
                </a:tc>
                <a:tc>
                  <a:txBody>
                    <a:bodyPr/>
                    <a:lstStyle/>
                    <a:p>
                      <a:pPr>
                        <a:spcAft>
                          <a:spcPts val="0"/>
                        </a:spcAft>
                      </a:pPr>
                      <a:r>
                        <a:rPr lang="it-IT" sz="1600">
                          <a:effectLst/>
                        </a:rPr>
                        <a:t>Paese</a:t>
                      </a:r>
                      <a:endParaRPr lang="it-IT" sz="1600">
                        <a:effectLst/>
                        <a:latin typeface="Times New Roman"/>
                        <a:ea typeface="Times New Roman"/>
                      </a:endParaRPr>
                    </a:p>
                  </a:txBody>
                  <a:tcPr marL="43578" marR="43578" marT="0" marB="0" anchor="ctr"/>
                </a:tc>
                <a:tc>
                  <a:txBody>
                    <a:bodyPr/>
                    <a:lstStyle/>
                    <a:p>
                      <a:pPr>
                        <a:spcAft>
                          <a:spcPts val="0"/>
                        </a:spcAft>
                      </a:pPr>
                      <a:r>
                        <a:rPr lang="it-IT" sz="1600">
                          <a:effectLst/>
                        </a:rPr>
                        <a:t>Periferia</a:t>
                      </a:r>
                      <a:endParaRPr lang="it-IT" sz="1600">
                        <a:effectLst/>
                        <a:latin typeface="Times New Roman"/>
                        <a:ea typeface="Times New Roman"/>
                      </a:endParaRPr>
                    </a:p>
                  </a:txBody>
                  <a:tcPr marL="43578" marR="43578" marT="0" marB="0" anchor="ctr"/>
                </a:tc>
                <a:tc>
                  <a:txBody>
                    <a:bodyPr/>
                    <a:lstStyle/>
                    <a:p>
                      <a:pPr>
                        <a:spcAft>
                          <a:spcPts val="0"/>
                        </a:spcAft>
                      </a:pPr>
                      <a:r>
                        <a:rPr lang="it-IT" sz="1600">
                          <a:effectLst/>
                        </a:rPr>
                        <a:t>Borgate</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V.A.</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a:t>
                      </a:r>
                      <a:endParaRPr lang="it-IT" sz="1600">
                        <a:effectLst/>
                        <a:latin typeface="Times New Roman"/>
                        <a:ea typeface="Times New Roman"/>
                      </a:endParaRPr>
                    </a:p>
                  </a:txBody>
                  <a:tcPr marL="43578" marR="43578" marT="0" marB="0" anchor="ctr"/>
                </a:tc>
              </a:tr>
              <a:tr h="383905">
                <a:tc>
                  <a:txBody>
                    <a:bodyPr/>
                    <a:lstStyle/>
                    <a:p>
                      <a:pPr algn="just">
                        <a:spcAft>
                          <a:spcPts val="0"/>
                        </a:spcAft>
                      </a:pPr>
                      <a:r>
                        <a:rPr lang="it-IT" sz="1600" dirty="0">
                          <a:effectLst/>
                        </a:rPr>
                        <a:t>Incontri formativi sulla Parola di Dio</a:t>
                      </a:r>
                      <a:endParaRPr lang="it-IT" sz="1600" dirty="0">
                        <a:effectLst/>
                        <a:latin typeface="Times New Roman"/>
                        <a:ea typeface="Times New Roman"/>
                      </a:endParaRPr>
                    </a:p>
                  </a:txBody>
                  <a:tcPr marL="43578" marR="43578" marT="0" marB="0" anchor="b"/>
                </a:tc>
                <a:tc>
                  <a:txBody>
                    <a:bodyPr/>
                    <a:lstStyle/>
                    <a:p>
                      <a:pPr algn="just">
                        <a:spcAft>
                          <a:spcPts val="0"/>
                        </a:spcAft>
                      </a:pPr>
                      <a:r>
                        <a:rPr lang="it-IT" sz="1600">
                          <a:effectLst/>
                        </a:rPr>
                        <a:t>63</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21</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28</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112</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800" b="1" dirty="0">
                          <a:effectLst/>
                        </a:rPr>
                        <a:t>37,3</a:t>
                      </a:r>
                      <a:endParaRPr lang="it-IT" sz="1800" b="1" dirty="0">
                        <a:effectLst/>
                        <a:latin typeface="Times New Roman"/>
                        <a:ea typeface="Times New Roman"/>
                      </a:endParaRPr>
                    </a:p>
                  </a:txBody>
                  <a:tcPr marL="43578" marR="43578" marT="0" marB="0" anchor="ctr"/>
                </a:tc>
              </a:tr>
              <a:tr h="383905">
                <a:tc>
                  <a:txBody>
                    <a:bodyPr/>
                    <a:lstStyle/>
                    <a:p>
                      <a:pPr algn="just">
                        <a:spcAft>
                          <a:spcPts val="0"/>
                        </a:spcAft>
                      </a:pPr>
                      <a:r>
                        <a:rPr lang="it-IT" sz="1600">
                          <a:effectLst/>
                        </a:rPr>
                        <a:t>Incontri formativi sul Catechismo </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8</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5</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15</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5</a:t>
                      </a:r>
                      <a:endParaRPr lang="it-IT" sz="1600">
                        <a:effectLst/>
                        <a:latin typeface="Times New Roman"/>
                        <a:ea typeface="Times New Roman"/>
                      </a:endParaRPr>
                    </a:p>
                  </a:txBody>
                  <a:tcPr marL="43578" marR="43578" marT="0" marB="0" anchor="ctr"/>
                </a:tc>
              </a:tr>
              <a:tr h="383905">
                <a:tc>
                  <a:txBody>
                    <a:bodyPr/>
                    <a:lstStyle/>
                    <a:p>
                      <a:pPr algn="just">
                        <a:spcAft>
                          <a:spcPts val="0"/>
                        </a:spcAft>
                      </a:pPr>
                      <a:r>
                        <a:rPr lang="it-IT" sz="1600">
                          <a:effectLst/>
                        </a:rPr>
                        <a:t>Incontri informativi su temi importanti per il paese </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23</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11</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44</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14,7</a:t>
                      </a:r>
                      <a:endParaRPr lang="it-IT" sz="1600">
                        <a:effectLst/>
                        <a:latin typeface="Times New Roman"/>
                        <a:ea typeface="Times New Roman"/>
                      </a:endParaRPr>
                    </a:p>
                  </a:txBody>
                  <a:tcPr marL="43578" marR="43578" marT="0" marB="0" anchor="ctr"/>
                </a:tc>
              </a:tr>
              <a:tr h="383905">
                <a:tc>
                  <a:txBody>
                    <a:bodyPr/>
                    <a:lstStyle/>
                    <a:p>
                      <a:pPr algn="just">
                        <a:spcAft>
                          <a:spcPts val="0"/>
                        </a:spcAft>
                      </a:pPr>
                      <a:r>
                        <a:rPr lang="it-IT" sz="1600">
                          <a:effectLst/>
                        </a:rPr>
                        <a:t>Incontri per genitori, su come educare i figli</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22</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4</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dirty="0">
                          <a:effectLst/>
                        </a:rPr>
                        <a:t>7</a:t>
                      </a:r>
                      <a:endParaRPr lang="it-IT" sz="1600" dirty="0">
                        <a:effectLst/>
                        <a:latin typeface="Times New Roman"/>
                        <a:ea typeface="Times New Roman"/>
                      </a:endParaRPr>
                    </a:p>
                  </a:txBody>
                  <a:tcPr marL="43578" marR="43578" marT="0" marB="0" anchor="ctr"/>
                </a:tc>
                <a:tc>
                  <a:txBody>
                    <a:bodyPr/>
                    <a:lstStyle/>
                    <a:p>
                      <a:pPr algn="just">
                        <a:spcAft>
                          <a:spcPts val="0"/>
                        </a:spcAft>
                      </a:pPr>
                      <a:r>
                        <a:rPr lang="it-IT" sz="1600">
                          <a:effectLst/>
                        </a:rPr>
                        <a:t>33</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11,</a:t>
                      </a:r>
                      <a:endParaRPr lang="it-IT" sz="1600">
                        <a:effectLst/>
                        <a:latin typeface="Times New Roman"/>
                        <a:ea typeface="Times New Roman"/>
                      </a:endParaRPr>
                    </a:p>
                  </a:txBody>
                  <a:tcPr marL="43578" marR="43578" marT="0" marB="0" anchor="ctr"/>
                </a:tc>
              </a:tr>
              <a:tr h="596698">
                <a:tc>
                  <a:txBody>
                    <a:bodyPr/>
                    <a:lstStyle/>
                    <a:p>
                      <a:pPr algn="just">
                        <a:spcAft>
                          <a:spcPts val="0"/>
                        </a:spcAft>
                      </a:pPr>
                      <a:r>
                        <a:rPr lang="it-IT" sz="1600">
                          <a:effectLst/>
                        </a:rPr>
                        <a:t>Vorrei che nascesse (o rinascesse) un circolo ricreativo per stare insieme</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0</a:t>
                      </a:r>
                      <a:endParaRPr lang="it-IT" sz="1600">
                        <a:effectLst/>
                        <a:latin typeface="Times New Roman"/>
                        <a:ea typeface="Times New Roman"/>
                      </a:endParaRPr>
                    </a:p>
                  </a:txBody>
                  <a:tcPr marL="43578" marR="43578" marT="0" marB="0" anchor="ctr"/>
                </a:tc>
              </a:tr>
              <a:tr h="383905">
                <a:tc>
                  <a:txBody>
                    <a:bodyPr/>
                    <a:lstStyle/>
                    <a:p>
                      <a:pPr algn="just">
                        <a:spcAft>
                          <a:spcPts val="0"/>
                        </a:spcAft>
                      </a:pPr>
                      <a:r>
                        <a:rPr lang="it-IT" sz="1600">
                          <a:effectLst/>
                        </a:rPr>
                        <a:t>Vorrei che ci fosse l’oratorio/ che l’oratorio funzionasse meglio</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11</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4</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4</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19</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6,3</a:t>
                      </a:r>
                      <a:endParaRPr lang="it-IT" sz="1600">
                        <a:effectLst/>
                        <a:latin typeface="Times New Roman"/>
                        <a:ea typeface="Times New Roman"/>
                      </a:endParaRPr>
                    </a:p>
                  </a:txBody>
                  <a:tcPr marL="43578" marR="43578" marT="0" marB="0" anchor="ctr"/>
                </a:tc>
              </a:tr>
              <a:tr h="365625">
                <a:tc>
                  <a:txBody>
                    <a:bodyPr/>
                    <a:lstStyle/>
                    <a:p>
                      <a:pPr algn="just">
                        <a:spcAft>
                          <a:spcPts val="0"/>
                        </a:spcAft>
                      </a:pPr>
                      <a:r>
                        <a:rPr lang="it-IT" sz="1600">
                          <a:effectLst/>
                        </a:rPr>
                        <a:t>Non sa / Non risponde</a:t>
                      </a:r>
                      <a:endParaRPr lang="it-IT" sz="1600">
                        <a:effectLst/>
                        <a:latin typeface="Times New Roman"/>
                        <a:ea typeface="Times New Roman"/>
                      </a:endParaRPr>
                    </a:p>
                  </a:txBody>
                  <a:tcPr marL="43578" marR="43578" marT="0" marB="0" anchor="b"/>
                </a:tc>
                <a:tc>
                  <a:txBody>
                    <a:bodyPr/>
                    <a:lstStyle/>
                    <a:p>
                      <a:pPr algn="just">
                        <a:spcAft>
                          <a:spcPts val="0"/>
                        </a:spcAft>
                      </a:pPr>
                      <a:r>
                        <a:rPr lang="it-IT" sz="1600">
                          <a:effectLst/>
                        </a:rPr>
                        <a:t>29</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22</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26</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77</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25,7</a:t>
                      </a:r>
                      <a:endParaRPr lang="it-IT" sz="1600">
                        <a:effectLst/>
                        <a:latin typeface="Times New Roman"/>
                        <a:ea typeface="Times New Roman"/>
                      </a:endParaRPr>
                    </a:p>
                  </a:txBody>
                  <a:tcPr marL="43578" marR="43578" marT="0" marB="0" anchor="ctr"/>
                </a:tc>
              </a:tr>
              <a:tr h="365625">
                <a:tc>
                  <a:txBody>
                    <a:bodyPr/>
                    <a:lstStyle/>
                    <a:p>
                      <a:pPr algn="just">
                        <a:spcAft>
                          <a:spcPts val="0"/>
                        </a:spcAft>
                      </a:pPr>
                      <a:r>
                        <a:rPr lang="it-IT" sz="1600">
                          <a:effectLst/>
                        </a:rPr>
                        <a:t>TOTALE</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156</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66</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78</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a:effectLst/>
                        </a:rPr>
                        <a:t>300</a:t>
                      </a:r>
                      <a:endParaRPr lang="it-IT" sz="1600">
                        <a:effectLst/>
                        <a:latin typeface="Times New Roman"/>
                        <a:ea typeface="Times New Roman"/>
                      </a:endParaRPr>
                    </a:p>
                  </a:txBody>
                  <a:tcPr marL="43578" marR="43578" marT="0" marB="0" anchor="ctr"/>
                </a:tc>
                <a:tc>
                  <a:txBody>
                    <a:bodyPr/>
                    <a:lstStyle/>
                    <a:p>
                      <a:pPr algn="just">
                        <a:spcAft>
                          <a:spcPts val="0"/>
                        </a:spcAft>
                      </a:pPr>
                      <a:r>
                        <a:rPr lang="it-IT" sz="1600" dirty="0">
                          <a:effectLst/>
                        </a:rPr>
                        <a:t>100</a:t>
                      </a:r>
                      <a:endParaRPr lang="it-IT" sz="1600" dirty="0">
                        <a:effectLst/>
                        <a:latin typeface="Times New Roman"/>
                        <a:ea typeface="Times New Roman"/>
                      </a:endParaRPr>
                    </a:p>
                  </a:txBody>
                  <a:tcPr marL="43578" marR="43578" marT="0" marB="0" anchor="ctr"/>
                </a:tc>
              </a:tr>
            </a:tbl>
          </a:graphicData>
        </a:graphic>
      </p:graphicFrame>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contenuto 2"/>
          <p:cNvSpPr>
            <a:spLocks noGrp="1"/>
          </p:cNvSpPr>
          <p:nvPr>
            <p:ph idx="1"/>
          </p:nvPr>
        </p:nvSpPr>
        <p:spPr>
          <a:xfrm>
            <a:off x="457200" y="620713"/>
            <a:ext cx="8229600" cy="5505450"/>
          </a:xfrm>
        </p:spPr>
        <p:txBody>
          <a:bodyPr/>
          <a:lstStyle/>
          <a:p>
            <a:pPr algn="just"/>
            <a:r>
              <a:rPr lang="it-IT" smtClean="0">
                <a:latin typeface="Times New Roman" pitchFamily="18" charset="0"/>
                <a:cs typeface="Times New Roman" pitchFamily="18" charset="0"/>
              </a:rPr>
              <a:t>La figura del parroco è ancora considerata centrale perché una parrocchia funzioni o meno, anche se la sua presenza in mezzo alla gente non è sempre visibile. Sembra un po’ «prigioniero» dello spazio e del tempo a lui riservato e fatica ad uscirne, così come la parrocchia difficilmente diventa luogo di elaborazione ed anche proposta per la crescita della comunità civile.</a:t>
            </a:r>
          </a:p>
          <a:p>
            <a:endParaRPr lang="it-IT"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r>
              <a:rPr lang="it-IT" smtClean="0"/>
              <a:t>La religiosità tradizionale</a:t>
            </a:r>
          </a:p>
        </p:txBody>
      </p:sp>
      <p:sp>
        <p:nvSpPr>
          <p:cNvPr id="3" name="Segnaposto contenuto 2"/>
          <p:cNvSpPr>
            <a:spLocks noGrp="1"/>
          </p:cNvSpPr>
          <p:nvPr>
            <p:ph idx="1"/>
          </p:nvPr>
        </p:nvSpPr>
        <p:spPr>
          <a:xfrm>
            <a:off x="457200" y="1196975"/>
            <a:ext cx="8229600" cy="4929188"/>
          </a:xfrm>
        </p:spPr>
        <p:txBody>
          <a:bodyPr rtlCol="0">
            <a:normAutofit fontScale="85000" lnSpcReduction="20000"/>
          </a:bodyPr>
          <a:lstStyle/>
          <a:p>
            <a:pPr algn="just" fontAlgn="auto">
              <a:spcAft>
                <a:spcPts val="0"/>
              </a:spcAft>
              <a:buFont typeface="Arial" pitchFamily="34" charset="0"/>
              <a:buChar char="•"/>
              <a:defRPr/>
            </a:pPr>
            <a:r>
              <a:rPr lang="it-IT" dirty="0" smtClean="0">
                <a:latin typeface="Times New Roman"/>
                <a:ea typeface="Times New Roman"/>
              </a:rPr>
              <a:t>La perdita di pratiche tradizionali si traduce in un venire meno di appuntamenti significativi legati al tempo che passa, alle stagioni e alle fasi della vita, in grado in qualche modo di tenere in connessione la vita quotidiana e l’esperienza religiosa. </a:t>
            </a:r>
          </a:p>
          <a:p>
            <a:pPr algn="just" fontAlgn="auto">
              <a:spcAft>
                <a:spcPts val="0"/>
              </a:spcAft>
              <a:buFont typeface="Arial" pitchFamily="34" charset="0"/>
              <a:buChar char="•"/>
              <a:defRPr/>
            </a:pPr>
            <a:r>
              <a:rPr lang="it-IT" dirty="0" smtClean="0">
                <a:latin typeface="Times New Roman"/>
                <a:ea typeface="Times New Roman"/>
              </a:rPr>
              <a:t>Le forme tradizionali di religiosità rischiano di essere sottovalutate, ma -quando per ragioni pastorali o dottrinali venissero abolite- sarebbe utile e richiesto dalle persone che si introducessero proposte nuove in grado di soppiantarle. </a:t>
            </a:r>
          </a:p>
          <a:p>
            <a:pPr algn="just" fontAlgn="auto">
              <a:spcAft>
                <a:spcPts val="0"/>
              </a:spcAft>
              <a:buFont typeface="Arial" pitchFamily="34" charset="0"/>
              <a:buChar char="•"/>
              <a:defRPr/>
            </a:pPr>
            <a:r>
              <a:rPr lang="it-IT" dirty="0" smtClean="0">
                <a:latin typeface="Times New Roman"/>
                <a:ea typeface="Times New Roman"/>
              </a:rPr>
              <a:t>Nella nostra indagine le pratiche religiose tradizionali sono particolarmente rimpiante, anche perché collegate strettamente al contesto del paese o della borgata.</a:t>
            </a:r>
            <a:endParaRPr lang="it-IT" dirty="0">
              <a:latin typeface="Times New Roman"/>
              <a:ea typeface="Times New Roman"/>
            </a:endParaRPr>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a:xfrm>
            <a:off x="457200" y="274638"/>
            <a:ext cx="8229600" cy="922337"/>
          </a:xfrm>
        </p:spPr>
        <p:txBody>
          <a:bodyPr/>
          <a:lstStyle/>
          <a:p>
            <a:r>
              <a:rPr lang="it-IT" smtClean="0"/>
              <a:t>L’associazionismo ecclesiale</a:t>
            </a:r>
          </a:p>
        </p:txBody>
      </p:sp>
      <p:sp>
        <p:nvSpPr>
          <p:cNvPr id="3" name="Segnaposto contenuto 2"/>
          <p:cNvSpPr>
            <a:spLocks noGrp="1"/>
          </p:cNvSpPr>
          <p:nvPr>
            <p:ph idx="1"/>
          </p:nvPr>
        </p:nvSpPr>
        <p:spPr>
          <a:xfrm>
            <a:off x="457200" y="1196975"/>
            <a:ext cx="8229600" cy="4929188"/>
          </a:xfrm>
        </p:spPr>
        <p:txBody>
          <a:bodyPr rtlCol="0">
            <a:normAutofit fontScale="92500"/>
          </a:bodyPr>
          <a:lstStyle/>
          <a:p>
            <a:pPr fontAlgn="auto">
              <a:spcAft>
                <a:spcPts val="0"/>
              </a:spcAft>
              <a:buFont typeface="Arial" pitchFamily="34" charset="0"/>
              <a:buChar char="•"/>
              <a:defRPr/>
            </a:pPr>
            <a:r>
              <a:rPr lang="it-IT" dirty="0" smtClean="0"/>
              <a:t>C’è una diversificazione tra i territori, ma complessivamente si vive una perdita non tanto della presenza di associazioni, ma di momenti di condivisione una volta da esse promossi e ora sostituiti più che altro da servizi (CAA, CAF,…)</a:t>
            </a:r>
          </a:p>
          <a:p>
            <a:pPr marL="0" indent="0" fontAlgn="auto">
              <a:spcAft>
                <a:spcPts val="0"/>
              </a:spcAft>
              <a:buFont typeface="Arial" pitchFamily="34" charset="0"/>
              <a:buNone/>
              <a:defRPr/>
            </a:pPr>
            <a:r>
              <a:rPr lang="it-IT" i="1" dirty="0">
                <a:latin typeface="Times New Roman"/>
                <a:ea typeface="Times New Roman"/>
              </a:rPr>
              <a:t>“una volta eravamo legati, tutti gli anni c'era il rinnovo della tessera, le riunioni, qualche pranzo, qualche cosa e intanto si parlava di politica. Ci invitavano, andavamo e si discuteva</a:t>
            </a:r>
            <a:r>
              <a:rPr lang="it-IT" i="1" dirty="0" smtClean="0">
                <a:latin typeface="Times New Roman"/>
                <a:ea typeface="Times New Roman"/>
              </a:rPr>
              <a:t>”</a:t>
            </a:r>
            <a:endParaRPr lang="it-IT" dirty="0"/>
          </a:p>
          <a:p>
            <a:pPr marL="0" indent="0" fontAlgn="auto">
              <a:spcAft>
                <a:spcPts val="0"/>
              </a:spcAft>
              <a:buFont typeface="Arial" pitchFamily="34" charset="0"/>
              <a:buNone/>
              <a:defRPr/>
            </a:pPr>
            <a:endParaRPr lang="it-IT" dirty="0" smtClean="0">
              <a:latin typeface="Times New Roman"/>
              <a:ea typeface="Times New Roman"/>
            </a:endParaRPr>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Il lavoro agricolo: cambiamenti e difficoltà</a:t>
            </a:r>
            <a:endParaRPr lang="it-IT" dirty="0"/>
          </a:p>
        </p:txBody>
      </p:sp>
      <p:sp>
        <p:nvSpPr>
          <p:cNvPr id="3" name="Segnaposto contenuto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dirty="0" smtClean="0">
                <a:latin typeface="Times New Roman"/>
                <a:ea typeface="Times New Roman"/>
              </a:rPr>
              <a:t>Innanzitutto sono cambiate le dimensioni delle aziende agricole, oggi non sono più sostenibili le aziende di piccole dimensioni</a:t>
            </a:r>
          </a:p>
          <a:p>
            <a:pPr fontAlgn="auto">
              <a:spcAft>
                <a:spcPts val="0"/>
              </a:spcAft>
              <a:buFont typeface="Arial" pitchFamily="34" charset="0"/>
              <a:buChar char="•"/>
              <a:defRPr/>
            </a:pPr>
            <a:r>
              <a:rPr lang="it-IT" dirty="0" smtClean="0">
                <a:latin typeface="Times New Roman"/>
                <a:ea typeface="Times New Roman"/>
              </a:rPr>
              <a:t>In queste condizioni il lavoro agricolo perde molta della sua – seppur ruvida – poesia e le parrocchie poco fanno per aiutare le persone ad interpretare in un’ottica di fede questa esperienza di fatica e le inquietudini legate ad futuro estremamente precario</a:t>
            </a: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r>
              <a:rPr lang="it-IT" smtClean="0"/>
              <a:t>La famiglie rurali</a:t>
            </a:r>
          </a:p>
        </p:txBody>
      </p:sp>
      <p:sp>
        <p:nvSpPr>
          <p:cNvPr id="3" name="Segnaposto contenuto 2"/>
          <p:cNvSpPr>
            <a:spLocks noGrp="1"/>
          </p:cNvSpPr>
          <p:nvPr>
            <p:ph idx="1"/>
          </p:nvPr>
        </p:nvSpPr>
        <p:spPr/>
        <p:txBody>
          <a:bodyPr rtlCol="0">
            <a:normAutofit fontScale="92500" lnSpcReduction="10000"/>
          </a:bodyPr>
          <a:lstStyle/>
          <a:p>
            <a:pPr algn="just" fontAlgn="auto">
              <a:spcAft>
                <a:spcPts val="0"/>
              </a:spcAft>
              <a:buFont typeface="Arial" pitchFamily="34" charset="0"/>
              <a:buChar char="•"/>
              <a:defRPr/>
            </a:pPr>
            <a:r>
              <a:rPr lang="it-IT" dirty="0" smtClean="0">
                <a:latin typeface="Times New Roman"/>
                <a:ea typeface="Times New Roman"/>
              </a:rPr>
              <a:t>si trovano a condividere gli stessi luoghi famiglie con provenienze ed orientamenti di valore molto distanti. Queste nuove presenze a volte rendono meno riconoscibile, per chi vive da sempre nei centri agricoli, la propria comunità e scattano meccanismi di difesa dalla diversità. </a:t>
            </a:r>
          </a:p>
          <a:p>
            <a:pPr algn="just" fontAlgn="auto">
              <a:spcAft>
                <a:spcPts val="0"/>
              </a:spcAft>
              <a:buFont typeface="Arial" pitchFamily="34" charset="0"/>
              <a:buChar char="•"/>
              <a:defRPr/>
            </a:pPr>
            <a:r>
              <a:rPr lang="it-IT" dirty="0" smtClean="0">
                <a:latin typeface="Times New Roman"/>
                <a:ea typeface="Times New Roman"/>
              </a:rPr>
              <a:t>I </a:t>
            </a:r>
            <a:r>
              <a:rPr lang="it-IT" dirty="0" err="1" smtClean="0">
                <a:latin typeface="Times New Roman"/>
                <a:ea typeface="Times New Roman"/>
              </a:rPr>
              <a:t>neorurali</a:t>
            </a:r>
            <a:r>
              <a:rPr lang="it-IT" dirty="0" smtClean="0">
                <a:latin typeface="Times New Roman"/>
                <a:ea typeface="Times New Roman"/>
              </a:rPr>
              <a:t> sono la popolazione con cui i rurali si rapportano con maggiori difficoltà, percependoli come estranei ed incapaci di comprendere le esigenze della campagna.</a:t>
            </a:r>
          </a:p>
          <a:p>
            <a:pPr algn="just" fontAlgn="auto">
              <a:spcAft>
                <a:spcPts val="0"/>
              </a:spcAft>
              <a:buFont typeface="Arial" pitchFamily="34" charset="0"/>
              <a:buChar char="•"/>
              <a:defRPr/>
            </a:pPr>
            <a:endParaRPr lang="it-IT" dirty="0" smtClean="0">
              <a:latin typeface="Times New Roman"/>
              <a:ea typeface="Times New Roman"/>
            </a:endParaRP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52513"/>
            <a:ext cx="8229600" cy="5073650"/>
          </a:xfrm>
        </p:spPr>
        <p:txBody>
          <a:bodyPr rtlCol="0">
            <a:normAutofit/>
          </a:bodyPr>
          <a:lstStyle/>
          <a:p>
            <a:pPr algn="just" fontAlgn="auto">
              <a:spcAft>
                <a:spcPts val="0"/>
              </a:spcAft>
              <a:buFont typeface="Arial" pitchFamily="34" charset="0"/>
              <a:buChar char="•"/>
              <a:defRPr/>
            </a:pPr>
            <a:r>
              <a:rPr lang="it-IT" sz="2600" dirty="0" smtClean="0">
                <a:latin typeface="Times New Roman"/>
                <a:ea typeface="Times New Roman"/>
              </a:rPr>
              <a:t>Le nuove famiglie di immigrati sono certamente una sfida, la cosa più difficile sembra proprio «vedersi», come emerge dai risultati di questa domanda: che rapporto ha con le famiglie extracomunitarie? Inesistente per il 35%  e scarso per il 33%</a:t>
            </a:r>
          </a:p>
          <a:p>
            <a:pPr marL="0" indent="0" algn="just" fontAlgn="auto">
              <a:spcAft>
                <a:spcPts val="0"/>
              </a:spcAft>
              <a:buFont typeface="Arial" pitchFamily="34" charset="0"/>
              <a:buNone/>
              <a:defRPr/>
            </a:pPr>
            <a:endParaRPr lang="it-IT" dirty="0" smtClean="0">
              <a:latin typeface="Times New Roman"/>
              <a:ea typeface="Times New Roman"/>
            </a:endParaRPr>
          </a:p>
          <a:p>
            <a:pPr marL="0" indent="0" algn="just" fontAlgn="auto">
              <a:spcAft>
                <a:spcPts val="0"/>
              </a:spcAft>
              <a:buFont typeface="Arial" pitchFamily="34" charset="0"/>
              <a:buNone/>
              <a:defRPr/>
            </a:pPr>
            <a:endParaRPr lang="it-IT" dirty="0" smtClean="0">
              <a:latin typeface="Times New Roman"/>
              <a:ea typeface="Times New Roman"/>
            </a:endParaRPr>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pic>
        <p:nvPicPr>
          <p:cNvPr id="29699" name="Picture 2"/>
          <p:cNvPicPr>
            <a:picLocks noChangeAspect="1" noChangeArrowheads="1"/>
          </p:cNvPicPr>
          <p:nvPr/>
        </p:nvPicPr>
        <p:blipFill>
          <a:blip r:embed="rId2"/>
          <a:srcRect/>
          <a:stretch>
            <a:fillRect/>
          </a:stretch>
        </p:blipFill>
        <p:spPr bwMode="auto">
          <a:xfrm>
            <a:off x="1428750" y="3213100"/>
            <a:ext cx="6623050" cy="3403600"/>
          </a:xfrm>
          <a:prstGeom prst="rect">
            <a:avLst/>
          </a:prstGeom>
          <a:noFill/>
          <a:ln w="9525">
            <a:noFill/>
            <a:miter lim="800000"/>
            <a:headEnd/>
            <a:tailEnd/>
          </a:ln>
        </p:spPr>
      </p:pic>
      <p:sp>
        <p:nvSpPr>
          <p:cNvPr id="29700" name="CasellaDiTesto 1"/>
          <p:cNvSpPr txBox="1">
            <a:spLocks noChangeArrowheads="1"/>
          </p:cNvSpPr>
          <p:nvPr/>
        </p:nvSpPr>
        <p:spPr bwMode="auto">
          <a:xfrm>
            <a:off x="1187450" y="476250"/>
            <a:ext cx="6553200" cy="492125"/>
          </a:xfrm>
          <a:prstGeom prst="rect">
            <a:avLst/>
          </a:prstGeom>
          <a:noFill/>
          <a:ln w="9525">
            <a:noFill/>
            <a:miter lim="800000"/>
            <a:headEnd/>
            <a:tailEnd/>
          </a:ln>
        </p:spPr>
        <p:txBody>
          <a:bodyPr>
            <a:spAutoFit/>
          </a:bodyPr>
          <a:lstStyle/>
          <a:p>
            <a:r>
              <a:rPr lang="it-IT" sz="2600" b="1">
                <a:latin typeface="Times New Roman" pitchFamily="18" charset="0"/>
                <a:cs typeface="Times New Roman" pitchFamily="18" charset="0"/>
              </a:rPr>
              <a:t>I rapporti con le famiglie extracomunitarie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2"/>
          <p:cNvSpPr>
            <a:spLocks noGrp="1"/>
          </p:cNvSpPr>
          <p:nvPr>
            <p:ph idx="1"/>
          </p:nvPr>
        </p:nvSpPr>
        <p:spPr>
          <a:xfrm>
            <a:off x="457200" y="549275"/>
            <a:ext cx="8229600" cy="5576888"/>
          </a:xfrm>
        </p:spPr>
        <p:txBody>
          <a:bodyPr/>
          <a:lstStyle/>
          <a:p>
            <a:pPr algn="just"/>
            <a:r>
              <a:rPr lang="it-IT" smtClean="0">
                <a:solidFill>
                  <a:srgbClr val="000000"/>
                </a:solidFill>
                <a:latin typeface="Times New Roman" pitchFamily="18" charset="0"/>
                <a:cs typeface="Times New Roman" pitchFamily="18" charset="0"/>
              </a:rPr>
              <a:t>Le parrocchie offrono spesso servizi rivolti alle persone straniere (scuole di italiano, sostegno economico,…), ma mancano occasioni per integrarsi all’interno delle comunità.</a:t>
            </a:r>
          </a:p>
          <a:p>
            <a:pPr algn="just"/>
            <a:r>
              <a:rPr lang="it-IT" smtClean="0">
                <a:solidFill>
                  <a:srgbClr val="000000"/>
                </a:solidFill>
                <a:latin typeface="Times New Roman" pitchFamily="18" charset="0"/>
                <a:cs typeface="Times New Roman" pitchFamily="18" charset="0"/>
              </a:rPr>
              <a:t>non è difficile soltanto l’integrazione tra italiani e nuovi cittadini, ma sempre crescenti sono le problematiche generate dal rapporto tra le differenti etnie presenti sul territorio.</a:t>
            </a:r>
          </a:p>
          <a:p>
            <a:endParaRPr lang="it-IT"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I timori connessi al cambiamento:</a:t>
            </a:r>
            <a:br>
              <a:rPr lang="it-IT" dirty="0" smtClean="0"/>
            </a:br>
            <a:r>
              <a:rPr lang="it-IT" dirty="0" smtClean="0"/>
              <a:t>la perdita dei valori tradizionali</a:t>
            </a:r>
            <a:endParaRPr lang="it-IT" dirty="0"/>
          </a:p>
        </p:txBody>
      </p:sp>
      <p:sp>
        <p:nvSpPr>
          <p:cNvPr id="3" name="Segnaposto contenuto 2"/>
          <p:cNvSpPr>
            <a:spLocks noGrp="1"/>
          </p:cNvSpPr>
          <p:nvPr>
            <p:ph idx="1"/>
          </p:nvPr>
        </p:nvSpPr>
        <p:spPr/>
        <p:txBody>
          <a:bodyPr rtlCol="0">
            <a:normAutofit fontScale="92500" lnSpcReduction="10000"/>
          </a:bodyPr>
          <a:lstStyle/>
          <a:p>
            <a:pPr algn="just" fontAlgn="auto">
              <a:spcAft>
                <a:spcPts val="0"/>
              </a:spcAft>
              <a:buFont typeface="Arial" pitchFamily="34" charset="0"/>
              <a:buChar char="•"/>
              <a:defRPr/>
            </a:pPr>
            <a:r>
              <a:rPr lang="it-IT" dirty="0">
                <a:latin typeface="Times New Roman"/>
                <a:ea typeface="Times New Roman"/>
              </a:rPr>
              <a:t>La questione dei valori è </a:t>
            </a:r>
            <a:r>
              <a:rPr lang="it-IT" dirty="0" smtClean="0">
                <a:latin typeface="Times New Roman"/>
                <a:ea typeface="Times New Roman"/>
              </a:rPr>
              <a:t>emersa </a:t>
            </a:r>
            <a:r>
              <a:rPr lang="it-IT" dirty="0">
                <a:latin typeface="Times New Roman"/>
                <a:ea typeface="Times New Roman"/>
              </a:rPr>
              <a:t>soprattutto nella fase qualitativa della ricerca e sembra strettamente connessa con i cambiamenti intervenuti nella famiglia agricola: il fatto che molti componenti vivono di altre attività, non legate all’agricoltura, sta comportando – esattamente come in città – la crisi dei legami, dimostrando l’insufficienza del mito contadino che identificava la famiglia agricola come portatrice di valori sani e tradizionali.</a:t>
            </a: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contenuto 2"/>
          <p:cNvSpPr>
            <a:spLocks noGrp="1"/>
          </p:cNvSpPr>
          <p:nvPr>
            <p:ph idx="1"/>
          </p:nvPr>
        </p:nvSpPr>
        <p:spPr>
          <a:xfrm>
            <a:off x="457200" y="404813"/>
            <a:ext cx="8229600" cy="5721350"/>
          </a:xfrm>
        </p:spPr>
        <p:txBody>
          <a:bodyPr/>
          <a:lstStyle/>
          <a:p>
            <a:pPr algn="just"/>
            <a:r>
              <a:rPr lang="it-IT" smtClean="0">
                <a:solidFill>
                  <a:srgbClr val="000000"/>
                </a:solidFill>
                <a:latin typeface="Times New Roman" pitchFamily="18" charset="0"/>
                <a:cs typeface="Times New Roman" pitchFamily="18" charset="0"/>
              </a:rPr>
              <a:t>Anche nei contesti rurali i valori si stanno sfumando come avviene in città, i ragazzi vanno a convivere anziché sposarsi, partecipa alla vita parrocchiale solo chi sceglie di farlo e si tratta di una scelta libera, non più sottoposta al controllo sociale. Occorre però dire anche che la frequenza alle liturgie e ai sacramenti non è una dimensione completamente privata e individuale come nelle città, esiste una dimensione comunitaria anche nel vivere queste cose.</a:t>
            </a:r>
          </a:p>
          <a:p>
            <a:endParaRPr lang="it-IT"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r>
              <a:rPr lang="it-IT" smtClean="0"/>
              <a:t>L’attenzione al mondo rurale</a:t>
            </a:r>
          </a:p>
        </p:txBody>
      </p:sp>
      <p:sp>
        <p:nvSpPr>
          <p:cNvPr id="3" name="Segnaposto contenuto 2"/>
          <p:cNvSpPr>
            <a:spLocks noGrp="1"/>
          </p:cNvSpPr>
          <p:nvPr>
            <p:ph idx="1"/>
          </p:nvPr>
        </p:nvSpPr>
        <p:spPr/>
        <p:txBody>
          <a:bodyPr rtlCol="0">
            <a:normAutofit lnSpcReduction="10000"/>
          </a:bodyPr>
          <a:lstStyle/>
          <a:p>
            <a:pPr algn="just" fontAlgn="auto">
              <a:spcAft>
                <a:spcPts val="0"/>
              </a:spcAft>
              <a:buFont typeface="Arial" pitchFamily="34" charset="0"/>
              <a:buChar char="•"/>
              <a:defRPr/>
            </a:pPr>
            <a:r>
              <a:rPr lang="it-IT" dirty="0" smtClean="0">
                <a:latin typeface="Times New Roman"/>
                <a:ea typeface="Times New Roman"/>
              </a:rPr>
              <a:t>Il mondo agricolo rappresenta da sempre un contesto di vita al quale la Chiesa rivolge la propria attenzione, ciononostante negli ultimi decenni anche in quello che sembrava rappresentare la roccaforte dei valori cristiani, si è diffusa una crescente secolarizzazione, andando a scalfire anche le forme tradizionali di religiosità. </a:t>
            </a:r>
            <a:r>
              <a:rPr lang="it-IT" sz="1800" dirty="0" smtClean="0">
                <a:latin typeface="Times New Roman"/>
                <a:ea typeface="Times New Roman"/>
              </a:rPr>
              <a:t>Cfr. Nota Pastorale CEI Commissione episcopale per i problemi sociali e il lavoro, la giustizia </a:t>
            </a:r>
            <a:r>
              <a:rPr lang="it-IT" sz="1800" i="1" dirty="0" smtClean="0">
                <a:latin typeface="Times New Roman"/>
                <a:ea typeface="Times New Roman"/>
              </a:rPr>
              <a:t>e la pace, “Frutto della terra e del lavoro dell’uomo”. Mondo rurale che cambia e Chiesa in Italia</a:t>
            </a:r>
            <a:r>
              <a:rPr lang="it-IT" sz="1800" dirty="0" smtClean="0">
                <a:latin typeface="Times New Roman"/>
                <a:ea typeface="Times New Roman"/>
              </a:rPr>
              <a:t>, Roma 2005.</a:t>
            </a:r>
            <a:endParaRPr lang="it-IT" dirty="0" smtClean="0">
              <a:latin typeface="Times New Roman"/>
              <a:ea typeface="Times New Roman"/>
            </a:endParaRP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9275"/>
            <a:ext cx="8229600" cy="5576888"/>
          </a:xfrm>
        </p:spPr>
        <p:txBody>
          <a:bodyPr rtlCol="0">
            <a:normAutofit/>
          </a:bodyPr>
          <a:lstStyle/>
          <a:p>
            <a:pPr marL="0" indent="0" algn="just" fontAlgn="auto">
              <a:spcAft>
                <a:spcPts val="0"/>
              </a:spcAft>
              <a:buFont typeface="Arial" pitchFamily="34" charset="0"/>
              <a:buNone/>
              <a:defRPr/>
            </a:pPr>
            <a:r>
              <a:rPr lang="it-IT" sz="3000" dirty="0">
                <a:solidFill>
                  <a:prstClr val="black"/>
                </a:solidFill>
                <a:latin typeface="Times New Roman"/>
                <a:ea typeface="Times New Roman"/>
              </a:rPr>
              <a:t>Nelle persone più avanti degli </a:t>
            </a:r>
            <a:r>
              <a:rPr lang="it-IT" sz="3000" dirty="0" smtClean="0">
                <a:solidFill>
                  <a:prstClr val="black"/>
                </a:solidFill>
                <a:latin typeface="Times New Roman"/>
                <a:ea typeface="Times New Roman"/>
              </a:rPr>
              <a:t>anni, ma anche in molti intervistati che hanno figli </a:t>
            </a:r>
            <a:r>
              <a:rPr lang="it-IT" sz="3000" dirty="0">
                <a:solidFill>
                  <a:prstClr val="black"/>
                </a:solidFill>
                <a:latin typeface="Times New Roman"/>
                <a:ea typeface="Times New Roman"/>
              </a:rPr>
              <a:t>è presente il timore che, con i cambiamenti, si perdano i valori di riferimento e per questo </a:t>
            </a:r>
            <a:endParaRPr lang="it-IT" sz="3000" dirty="0" smtClean="0">
              <a:solidFill>
                <a:prstClr val="black"/>
              </a:solidFill>
              <a:latin typeface="Times New Roman"/>
              <a:ea typeface="Times New Roman"/>
            </a:endParaRPr>
          </a:p>
          <a:p>
            <a:pPr algn="just" fontAlgn="auto">
              <a:spcAft>
                <a:spcPts val="0"/>
              </a:spcAft>
              <a:buFont typeface="Arial" pitchFamily="34" charset="0"/>
              <a:buChar char="•"/>
              <a:defRPr/>
            </a:pPr>
            <a:r>
              <a:rPr lang="it-IT" sz="4000" b="1" dirty="0" smtClean="0">
                <a:solidFill>
                  <a:prstClr val="black"/>
                </a:solidFill>
                <a:latin typeface="Times New Roman"/>
                <a:ea typeface="Times New Roman"/>
              </a:rPr>
              <a:t>alla </a:t>
            </a:r>
            <a:r>
              <a:rPr lang="it-IT" sz="4000" b="1" dirty="0">
                <a:solidFill>
                  <a:prstClr val="black"/>
                </a:solidFill>
                <a:latin typeface="Times New Roman"/>
                <a:ea typeface="Times New Roman"/>
              </a:rPr>
              <a:t>Chiesa si chiede anche una funzione “difensiva”, </a:t>
            </a:r>
            <a:endParaRPr lang="it-IT" sz="4000" b="1" dirty="0" smtClean="0">
              <a:solidFill>
                <a:prstClr val="black"/>
              </a:solidFill>
              <a:latin typeface="Times New Roman"/>
              <a:ea typeface="Times New Roman"/>
            </a:endParaRPr>
          </a:p>
          <a:p>
            <a:pPr algn="just" fontAlgn="auto">
              <a:spcAft>
                <a:spcPts val="0"/>
              </a:spcAft>
              <a:buFont typeface="Arial" pitchFamily="34" charset="0"/>
              <a:buChar char="•"/>
              <a:defRPr/>
            </a:pPr>
            <a:r>
              <a:rPr lang="it-IT" sz="4000" b="1" dirty="0" smtClean="0">
                <a:solidFill>
                  <a:prstClr val="black"/>
                </a:solidFill>
                <a:latin typeface="Times New Roman"/>
                <a:ea typeface="Times New Roman"/>
              </a:rPr>
              <a:t>di </a:t>
            </a:r>
            <a:r>
              <a:rPr lang="it-IT" sz="4000" b="1" dirty="0">
                <a:solidFill>
                  <a:prstClr val="black"/>
                </a:solidFill>
                <a:latin typeface="Times New Roman"/>
                <a:ea typeface="Times New Roman"/>
              </a:rPr>
              <a:t>presidio rispetto alle cose per cui “vale la pena </a:t>
            </a:r>
            <a:r>
              <a:rPr lang="it-IT" sz="4000" b="1">
                <a:solidFill>
                  <a:prstClr val="black"/>
                </a:solidFill>
                <a:latin typeface="Times New Roman"/>
                <a:ea typeface="Times New Roman"/>
              </a:rPr>
              <a:t>vivere</a:t>
            </a:r>
            <a:r>
              <a:rPr lang="it-IT" sz="4000" b="1" smtClean="0">
                <a:solidFill>
                  <a:prstClr val="black"/>
                </a:solidFill>
                <a:latin typeface="Times New Roman"/>
                <a:ea typeface="Times New Roman"/>
              </a:rPr>
              <a:t>”</a:t>
            </a:r>
            <a:endParaRPr lang="it-IT" sz="4000" b="1" dirty="0">
              <a:solidFill>
                <a:prstClr val="black"/>
              </a:solidFill>
              <a:latin typeface="Times New Roman"/>
              <a:ea typeface="Times New Roman"/>
            </a:endParaRP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r>
              <a:rPr lang="it-IT" smtClean="0"/>
              <a:t>Il focus della ricerca</a:t>
            </a:r>
          </a:p>
        </p:txBody>
      </p:sp>
      <p:sp>
        <p:nvSpPr>
          <p:cNvPr id="3" name="Segnaposto contenuto 2"/>
          <p:cNvSpPr>
            <a:spLocks noGrp="1"/>
          </p:cNvSpPr>
          <p:nvPr>
            <p:ph idx="1"/>
          </p:nvPr>
        </p:nvSpPr>
        <p:spPr/>
        <p:txBody>
          <a:bodyPr rtlCol="0">
            <a:normAutofit fontScale="70000" lnSpcReduction="20000"/>
          </a:bodyPr>
          <a:lstStyle/>
          <a:p>
            <a:pPr marL="0" indent="0" fontAlgn="auto">
              <a:spcAft>
                <a:spcPts val="0"/>
              </a:spcAft>
              <a:buFont typeface="Arial" pitchFamily="34" charset="0"/>
              <a:buNone/>
              <a:defRPr/>
            </a:pPr>
            <a:r>
              <a:rPr lang="it-IT" sz="4100" dirty="0" smtClean="0">
                <a:latin typeface="Times New Roman"/>
                <a:ea typeface="Times New Roman"/>
              </a:rPr>
              <a:t>I cambiamenti all’interno della popolazione rurale e le sue ricadute sulla vita delle comunità civili e religiose.</a:t>
            </a:r>
          </a:p>
          <a:p>
            <a:pPr marL="0" indent="0" fontAlgn="auto">
              <a:spcAft>
                <a:spcPts val="0"/>
              </a:spcAft>
              <a:buFont typeface="Arial" pitchFamily="34" charset="0"/>
              <a:buNone/>
              <a:defRPr/>
            </a:pPr>
            <a:r>
              <a:rPr lang="it-IT" sz="4100" dirty="0" smtClean="0">
                <a:latin typeface="Times New Roman"/>
                <a:ea typeface="Times New Roman"/>
              </a:rPr>
              <a:t>Attualmente abitano le campagne:</a:t>
            </a:r>
          </a:p>
          <a:p>
            <a:pPr algn="just" fontAlgn="auto">
              <a:spcAft>
                <a:spcPts val="0"/>
              </a:spcAft>
              <a:buFont typeface="Arial" pitchFamily="34" charset="0"/>
              <a:buChar char="•"/>
              <a:defRPr/>
            </a:pPr>
            <a:r>
              <a:rPr lang="it-IT" sz="4100" dirty="0" smtClean="0">
                <a:latin typeface="Times New Roman"/>
                <a:ea typeface="Times New Roman"/>
              </a:rPr>
              <a:t>Gli imprenditori agricoli e le loro famiglie, </a:t>
            </a:r>
          </a:p>
          <a:p>
            <a:pPr algn="just" fontAlgn="auto">
              <a:spcAft>
                <a:spcPts val="0"/>
              </a:spcAft>
              <a:buFont typeface="Arial" pitchFamily="34" charset="0"/>
              <a:buChar char="•"/>
              <a:defRPr/>
            </a:pPr>
            <a:r>
              <a:rPr lang="it-IT" sz="4100" dirty="0" smtClean="0">
                <a:latin typeface="Times New Roman"/>
                <a:ea typeface="Times New Roman"/>
              </a:rPr>
              <a:t>I </a:t>
            </a:r>
            <a:r>
              <a:rPr lang="it-IT" sz="4100" dirty="0" err="1" smtClean="0">
                <a:latin typeface="Times New Roman"/>
                <a:ea typeface="Times New Roman"/>
              </a:rPr>
              <a:t>neorurali</a:t>
            </a:r>
            <a:r>
              <a:rPr lang="it-IT" sz="4100" dirty="0" smtClean="0">
                <a:latin typeface="Times New Roman"/>
                <a:ea typeface="Times New Roman"/>
              </a:rPr>
              <a:t>, cioè coloro che sono andati a stabilirsi in campagna dopo percorsi diversi di vita e di lavoro</a:t>
            </a:r>
          </a:p>
          <a:p>
            <a:pPr algn="just" fontAlgn="auto">
              <a:spcAft>
                <a:spcPts val="0"/>
              </a:spcAft>
              <a:buFont typeface="Arial" pitchFamily="34" charset="0"/>
              <a:buChar char="•"/>
              <a:defRPr/>
            </a:pPr>
            <a:r>
              <a:rPr lang="it-IT" sz="4100" dirty="0" smtClean="0">
                <a:latin typeface="Times New Roman"/>
                <a:ea typeface="Times New Roman"/>
              </a:rPr>
              <a:t>Persone che da sempre vivono in contesto agricolo, ma non lavorano direttamente in agricoltura</a:t>
            </a:r>
          </a:p>
          <a:p>
            <a:pPr algn="just" fontAlgn="auto">
              <a:spcAft>
                <a:spcPts val="0"/>
              </a:spcAft>
              <a:buFont typeface="Arial" pitchFamily="34" charset="0"/>
              <a:buChar char="•"/>
              <a:defRPr/>
            </a:pPr>
            <a:r>
              <a:rPr lang="it-IT" sz="4100" dirty="0" smtClean="0">
                <a:latin typeface="Times New Roman"/>
                <a:ea typeface="Times New Roman"/>
              </a:rPr>
              <a:t>Gli immigrati </a:t>
            </a: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r>
              <a:rPr lang="it-IT" smtClean="0"/>
              <a:t>I luoghi della ricerca</a:t>
            </a:r>
          </a:p>
        </p:txBody>
      </p:sp>
      <p:sp>
        <p:nvSpPr>
          <p:cNvPr id="17410" name="Segnaposto contenuto 2"/>
          <p:cNvSpPr>
            <a:spLocks noGrp="1"/>
          </p:cNvSpPr>
          <p:nvPr>
            <p:ph idx="1"/>
          </p:nvPr>
        </p:nvSpPr>
        <p:spPr/>
        <p:txBody>
          <a:bodyPr/>
          <a:lstStyle/>
          <a:p>
            <a:pPr algn="just"/>
            <a:r>
              <a:rPr lang="it-IT" smtClean="0">
                <a:latin typeface="Times New Roman" pitchFamily="18" charset="0"/>
                <a:cs typeface="Times New Roman" pitchFamily="18" charset="0"/>
              </a:rPr>
              <a:t>Il percorso di selezione ha comportato un tempo significativamente lungo ed ha richiesto alcune consulenze esterne al gruppo di lavoro dell’Osservatorio, si è così giunti a scegliere:</a:t>
            </a:r>
          </a:p>
          <a:p>
            <a:pPr algn="just"/>
            <a:r>
              <a:rPr lang="it-IT" smtClean="0">
                <a:latin typeface="Times New Roman" pitchFamily="18" charset="0"/>
                <a:cs typeface="Times New Roman" pitchFamily="18" charset="0"/>
              </a:rPr>
              <a:t>Per le zone periurbane: Galliate, Carignano;</a:t>
            </a:r>
          </a:p>
          <a:p>
            <a:pPr algn="just"/>
            <a:r>
              <a:rPr lang="it-IT" smtClean="0">
                <a:latin typeface="Times New Roman" pitchFamily="18" charset="0"/>
                <a:cs typeface="Times New Roman" pitchFamily="18" charset="0"/>
              </a:rPr>
              <a:t>Per le zone rurali ad agricoltura intensiva: Fossano/Genola, Casale.</a:t>
            </a:r>
          </a:p>
          <a:p>
            <a:endParaRPr lang="it-IT"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r>
              <a:rPr lang="it-IT" smtClean="0"/>
              <a:t>I temi toccati dalla ricerca</a:t>
            </a:r>
          </a:p>
        </p:txBody>
      </p:sp>
      <p:sp>
        <p:nvSpPr>
          <p:cNvPr id="3" name="Segnaposto contenuto 2"/>
          <p:cNvSpPr>
            <a:spLocks noGrp="1"/>
          </p:cNvSpPr>
          <p:nvPr>
            <p:ph idx="1"/>
          </p:nvPr>
        </p:nvSpPr>
        <p:spPr/>
        <p:txBody>
          <a:bodyPr rtlCol="0">
            <a:normAutofit fontScale="77500" lnSpcReduction="20000"/>
          </a:bodyPr>
          <a:lstStyle/>
          <a:p>
            <a:pPr algn="just" fontAlgn="auto">
              <a:spcAft>
                <a:spcPts val="0"/>
              </a:spcAft>
              <a:buFont typeface="Arial" pitchFamily="34" charset="0"/>
              <a:buChar char="•"/>
              <a:defRPr/>
            </a:pPr>
            <a:r>
              <a:rPr lang="it-IT" dirty="0" smtClean="0">
                <a:latin typeface="Times New Roman"/>
                <a:ea typeface="Times New Roman"/>
              </a:rPr>
              <a:t>La vita in zona rurale</a:t>
            </a:r>
            <a:r>
              <a:rPr lang="it-IT" dirty="0" smtClean="0">
                <a:solidFill>
                  <a:srgbClr val="FF0000"/>
                </a:solidFill>
                <a:latin typeface="Times New Roman"/>
                <a:ea typeface="Times New Roman"/>
              </a:rPr>
              <a:t>.</a:t>
            </a:r>
            <a:r>
              <a:rPr lang="it-IT" dirty="0" smtClean="0">
                <a:latin typeface="Times New Roman"/>
                <a:ea typeface="Times New Roman"/>
              </a:rPr>
              <a:t> Vivere in campagna: una scelta, una tradizione familiare, una necessità? </a:t>
            </a:r>
          </a:p>
          <a:p>
            <a:pPr algn="just" fontAlgn="auto">
              <a:spcAft>
                <a:spcPts val="0"/>
              </a:spcAft>
              <a:buFont typeface="Arial" pitchFamily="34" charset="0"/>
              <a:buChar char="•"/>
              <a:defRPr/>
            </a:pPr>
            <a:r>
              <a:rPr lang="it-IT" dirty="0" smtClean="0">
                <a:latin typeface="Times New Roman"/>
                <a:ea typeface="Times New Roman"/>
              </a:rPr>
              <a:t>I cambiamenti avvenuti: come sono cambiati il paese e l’agricoltura negli ultimi dieci anni</a:t>
            </a:r>
          </a:p>
          <a:p>
            <a:pPr algn="just" fontAlgn="auto">
              <a:spcAft>
                <a:spcPts val="0"/>
              </a:spcAft>
              <a:buFont typeface="Arial" pitchFamily="34" charset="0"/>
              <a:buChar char="•"/>
              <a:defRPr/>
            </a:pPr>
            <a:r>
              <a:rPr lang="it-IT" dirty="0" smtClean="0">
                <a:latin typeface="Times New Roman"/>
                <a:ea typeface="Times New Roman"/>
              </a:rPr>
              <a:t>La religiosità presente nel paese e quale ruolo rivestono oggi le pratiche religiose tradizionali.</a:t>
            </a:r>
          </a:p>
          <a:p>
            <a:pPr algn="just" fontAlgn="auto">
              <a:spcAft>
                <a:spcPts val="0"/>
              </a:spcAft>
              <a:buFont typeface="Arial" pitchFamily="34" charset="0"/>
              <a:buChar char="•"/>
              <a:defRPr/>
            </a:pPr>
            <a:r>
              <a:rPr lang="it-IT" dirty="0" smtClean="0">
                <a:latin typeface="Times New Roman"/>
                <a:ea typeface="Times New Roman"/>
              </a:rPr>
              <a:t>Fede e vita: la campagna come luogo nel quale vivere e sperimentare la propria fede attraverso scelte concrete…</a:t>
            </a:r>
          </a:p>
          <a:p>
            <a:pPr algn="just" fontAlgn="auto">
              <a:spcAft>
                <a:spcPts val="0"/>
              </a:spcAft>
              <a:buFont typeface="Arial" pitchFamily="34" charset="0"/>
              <a:buChar char="•"/>
              <a:defRPr/>
            </a:pPr>
            <a:r>
              <a:rPr lang="it-IT" dirty="0" smtClean="0">
                <a:latin typeface="Times New Roman"/>
                <a:ea typeface="Times New Roman"/>
              </a:rPr>
              <a:t>La parrocchia: ruolo e senso oggi in contesto rurale.</a:t>
            </a:r>
          </a:p>
          <a:p>
            <a:pPr algn="just" fontAlgn="auto">
              <a:spcAft>
                <a:spcPts val="0"/>
              </a:spcAft>
              <a:buFont typeface="Arial" pitchFamily="34" charset="0"/>
              <a:buChar char="•"/>
              <a:defRPr/>
            </a:pPr>
            <a:r>
              <a:rPr lang="it-IT" dirty="0" smtClean="0">
                <a:latin typeface="Times New Roman"/>
                <a:ea typeface="Times New Roman"/>
              </a:rPr>
              <a:t>La presenza di persone immigrate, ragioni e percorsi di inclusione/esclusione.</a:t>
            </a:r>
          </a:p>
          <a:p>
            <a:pPr algn="just" fontAlgn="auto">
              <a:spcAft>
                <a:spcPts val="0"/>
              </a:spcAft>
              <a:buFont typeface="Arial" pitchFamily="34" charset="0"/>
              <a:buChar char="•"/>
              <a:defRPr/>
            </a:pPr>
            <a:r>
              <a:rPr lang="it-IT" dirty="0" smtClean="0">
                <a:latin typeface="Times New Roman"/>
                <a:ea typeface="Times New Roman"/>
              </a:rPr>
              <a:t>Presenza e ruolo dell’associazionismo in contesto rurale.</a:t>
            </a: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smtClean="0"/>
              <a:t>Il metodo</a:t>
            </a:r>
          </a:p>
        </p:txBody>
      </p:sp>
      <p:sp>
        <p:nvSpPr>
          <p:cNvPr id="19458" name="Segnaposto contenuto 2"/>
          <p:cNvSpPr>
            <a:spLocks noGrp="1"/>
          </p:cNvSpPr>
          <p:nvPr>
            <p:ph idx="1"/>
          </p:nvPr>
        </p:nvSpPr>
        <p:spPr/>
        <p:txBody>
          <a:bodyPr/>
          <a:lstStyle/>
          <a:p>
            <a:pPr algn="just"/>
            <a:r>
              <a:rPr lang="it-IT" smtClean="0"/>
              <a:t>Prima fase – qualitativa: </a:t>
            </a:r>
            <a:r>
              <a:rPr lang="it-IT" smtClean="0">
                <a:latin typeface="Times New Roman" pitchFamily="18" charset="0"/>
                <a:cs typeface="Times New Roman" pitchFamily="18" charset="0"/>
              </a:rPr>
              <a:t>16 interviste in profondità (quattro per ogni territorio preso in considerazione) e 2 focus group, uno per i residenti in paese e uno per chi abita in area agricola, per ciascuna zona, vale a dire 8 focus group totali, ogni gruppo era composto da 10-12 persone.</a:t>
            </a:r>
          </a:p>
          <a:p>
            <a:endParaRPr lang="it-IT"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r>
              <a:rPr lang="it-IT" smtClean="0"/>
              <a:t>Il metodo</a:t>
            </a:r>
          </a:p>
        </p:txBody>
      </p:sp>
      <p:sp>
        <p:nvSpPr>
          <p:cNvPr id="20482" name="Segnaposto contenuto 2"/>
          <p:cNvSpPr>
            <a:spLocks noGrp="1"/>
          </p:cNvSpPr>
          <p:nvPr>
            <p:ph idx="1"/>
          </p:nvPr>
        </p:nvSpPr>
        <p:spPr/>
        <p:txBody>
          <a:bodyPr/>
          <a:lstStyle/>
          <a:p>
            <a:pPr algn="just"/>
            <a:r>
              <a:rPr lang="it-IT" sz="2600" smtClean="0">
                <a:latin typeface="Times New Roman" pitchFamily="18" charset="0"/>
                <a:cs typeface="Times New Roman" pitchFamily="18" charset="0"/>
              </a:rPr>
              <a:t>Seconda fase – quantitativa: è seguita la costruzione del questionario quantitativo, condiviso con il gruppo di lavoro e successivamente testato. Successivamente è stato sottoposto alla popolazione dei comuni oggetto dell’indagine.</a:t>
            </a:r>
          </a:p>
          <a:p>
            <a:r>
              <a:rPr lang="it-IT" sz="2600" smtClean="0">
                <a:latin typeface="Times New Roman" pitchFamily="18" charset="0"/>
                <a:cs typeface="Times New Roman" pitchFamily="18" charset="0"/>
              </a:rPr>
              <a:t>I questionari raccolti sono stati 300, i criteri seguiti non hanno mirato ad una rappresentatività del campione, ma ad una sua significatività (metà a donne e metà a uomini, metà in paese e l’altra nelle borgate o case sparse, e alcune persone straniere). I dati sono stati poi elaborati mediante il programma SPSS </a:t>
            </a:r>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7500" lnSpcReduction="20000"/>
          </a:bodyPr>
          <a:lstStyle/>
          <a:p>
            <a:pPr marL="0" indent="0" fontAlgn="auto">
              <a:spcAft>
                <a:spcPts val="0"/>
              </a:spcAft>
              <a:buFont typeface="Arial" pitchFamily="34" charset="0"/>
              <a:buNone/>
              <a:defRPr/>
            </a:pPr>
            <a:r>
              <a:rPr lang="it-IT" dirty="0">
                <a:latin typeface="Times New Roman"/>
                <a:ea typeface="Times New Roman"/>
              </a:rPr>
              <a:t>La </a:t>
            </a:r>
            <a:r>
              <a:rPr lang="it-IT" dirty="0" smtClean="0">
                <a:latin typeface="Times New Roman"/>
                <a:ea typeface="Times New Roman"/>
              </a:rPr>
              <a:t>comunità</a:t>
            </a:r>
            <a:r>
              <a:rPr lang="it-IT" dirty="0">
                <a:latin typeface="Times New Roman"/>
                <a:ea typeface="Times New Roman"/>
              </a:rPr>
              <a:t> </a:t>
            </a:r>
            <a:r>
              <a:rPr lang="it-IT" dirty="0" smtClean="0">
                <a:latin typeface="Times New Roman"/>
                <a:ea typeface="Times New Roman"/>
              </a:rPr>
              <a:t>è ancora un valore primario, ma va sostenuta attraverso gesti concreti, fatti di accoglienza e reciproco sostegno. </a:t>
            </a:r>
          </a:p>
          <a:p>
            <a:pPr marL="0" indent="0" fontAlgn="auto">
              <a:spcAft>
                <a:spcPts val="0"/>
              </a:spcAft>
              <a:buFont typeface="Arial" pitchFamily="34" charset="0"/>
              <a:buNone/>
              <a:defRPr/>
            </a:pPr>
            <a:r>
              <a:rPr lang="it-IT" dirty="0" smtClean="0">
                <a:latin typeface="Times New Roman"/>
                <a:ea typeface="Times New Roman"/>
              </a:rPr>
              <a:t>Oggigiorno i </a:t>
            </a:r>
            <a:r>
              <a:rPr lang="it-IT" b="1" dirty="0" smtClean="0">
                <a:latin typeface="Times New Roman"/>
                <a:ea typeface="Times New Roman"/>
              </a:rPr>
              <a:t>gesti semplici </a:t>
            </a:r>
            <a:r>
              <a:rPr lang="it-IT" dirty="0" smtClean="0">
                <a:latin typeface="Times New Roman"/>
                <a:ea typeface="Times New Roman"/>
              </a:rPr>
              <a:t>di solidarietà (es. scambiarsi macchinari e aiutarsi nei periodi di raccolta dei frutti della terra) sono resi molto più complessi, macchinosi e a volte impossibili dalle normative che – per combattere il lavoro nero e salvaguardare il diritto ad un lavoro retribuito dignitosamente – di fatto però impediscono o almeno scoraggiano l’aiuto reciproco tra vicini. </a:t>
            </a:r>
          </a:p>
          <a:p>
            <a:pPr marL="0" indent="0" fontAlgn="auto">
              <a:spcAft>
                <a:spcPts val="0"/>
              </a:spcAft>
              <a:buFont typeface="Arial" pitchFamily="34" charset="0"/>
              <a:buNone/>
              <a:defRPr/>
            </a:pPr>
            <a:r>
              <a:rPr lang="it-IT" dirty="0" smtClean="0">
                <a:latin typeface="Times New Roman"/>
                <a:ea typeface="Times New Roman"/>
              </a:rPr>
              <a:t>Ciononostante si mantengono </a:t>
            </a:r>
            <a:r>
              <a:rPr lang="it-IT" b="1" dirty="0" smtClean="0">
                <a:latin typeface="Times New Roman"/>
                <a:ea typeface="Times New Roman"/>
              </a:rPr>
              <a:t>riserve informali di solidarietà</a:t>
            </a:r>
            <a:r>
              <a:rPr lang="it-IT" dirty="0" smtClean="0">
                <a:latin typeface="Times New Roman"/>
                <a:ea typeface="Times New Roman"/>
              </a:rPr>
              <a:t> e sono un patrimonio prezioso, al quale attinge e al tempo stesso contribuisce anche la comunità cristiana.  </a:t>
            </a:r>
            <a:endParaRPr lang="it-IT" u="sng" dirty="0" smtClean="0"/>
          </a:p>
          <a:p>
            <a:pPr marL="0" indent="0" fontAlgn="auto">
              <a:spcAft>
                <a:spcPts val="0"/>
              </a:spcAft>
              <a:buFont typeface="Arial" pitchFamily="34" charset="0"/>
              <a:buNone/>
              <a:defRPr/>
            </a:pPr>
            <a:endParaRPr lang="it-IT" dirty="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
        <p:nvSpPr>
          <p:cNvPr id="5" name="Titolo 1"/>
          <p:cNvSpPr txBox="1">
            <a:spLocks/>
          </p:cNvSpPr>
          <p:nvPr/>
        </p:nvSpPr>
        <p:spPr>
          <a:xfrm>
            <a:off x="468313" y="333375"/>
            <a:ext cx="8229600" cy="1143000"/>
          </a:xfrm>
          <a:prstGeom prst="rect">
            <a:avLst/>
          </a:prstGeom>
        </p:spPr>
        <p:txBody>
          <a:bodyPr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it-IT" dirty="0" smtClean="0"/>
              <a:t>I risultati</a:t>
            </a:r>
            <a:endParaRPr lang="it-IT" dirty="0"/>
          </a:p>
          <a:p>
            <a:pPr fontAlgn="auto">
              <a:spcAft>
                <a:spcPts val="0"/>
              </a:spcAft>
              <a:defRPr/>
            </a:pPr>
            <a:r>
              <a:rPr lang="it-IT" dirty="0" smtClean="0"/>
              <a:t>Una comunità alimentata dalla solidarietà</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1438"/>
            <a:ext cx="8229600" cy="4784725"/>
          </a:xfrm>
        </p:spPr>
        <p:txBody>
          <a:bodyPr rtlCol="0">
            <a:normAutofit fontScale="85000" lnSpcReduction="10000"/>
          </a:bodyPr>
          <a:lstStyle/>
          <a:p>
            <a:pPr fontAlgn="auto">
              <a:spcAft>
                <a:spcPts val="0"/>
              </a:spcAft>
              <a:buFont typeface="Arial" pitchFamily="34" charset="0"/>
              <a:buChar char="•"/>
              <a:defRPr/>
            </a:pPr>
            <a:r>
              <a:rPr lang="it-IT" b="1" dirty="0">
                <a:latin typeface="Times New Roman"/>
                <a:ea typeface="Times New Roman"/>
              </a:rPr>
              <a:t>La parrocchia mantiene la sua centralità</a:t>
            </a:r>
            <a:r>
              <a:rPr lang="it-IT" dirty="0">
                <a:latin typeface="Times New Roman"/>
                <a:ea typeface="Times New Roman"/>
              </a:rPr>
              <a:t>: come </a:t>
            </a:r>
            <a:r>
              <a:rPr lang="it-IT" dirty="0" smtClean="0">
                <a:latin typeface="Times New Roman"/>
                <a:ea typeface="Times New Roman"/>
              </a:rPr>
              <a:t>presenza educativa e aggregativa, oltre che come luogo della celebrazione dei sacramenti; favorisce la vita comunitaria, offrendo occasioni per ritrovarsi attorno a momenti significativi della vita delle persone.</a:t>
            </a:r>
          </a:p>
          <a:p>
            <a:pPr fontAlgn="auto">
              <a:spcAft>
                <a:spcPts val="0"/>
              </a:spcAft>
              <a:buFont typeface="Arial" pitchFamily="34" charset="0"/>
              <a:buChar char="•"/>
              <a:defRPr/>
            </a:pPr>
            <a:r>
              <a:rPr lang="it-IT" b="1" dirty="0" smtClean="0">
                <a:latin typeface="Times New Roman"/>
              </a:rPr>
              <a:t>Ma</a:t>
            </a:r>
            <a:r>
              <a:rPr lang="it-IT" dirty="0" smtClean="0">
                <a:latin typeface="Times New Roman"/>
              </a:rPr>
              <a:t>: a </a:t>
            </a:r>
            <a:r>
              <a:rPr lang="it-IT" dirty="0" smtClean="0">
                <a:latin typeface="Times New Roman"/>
                <a:ea typeface="Times New Roman"/>
              </a:rPr>
              <a:t>livello spirituale si chiede di più alle parrocchie. Le forme più tradizionali si sono affievolite, restando significative praticamente solo per le persone anziane, ed esperienze di formazione spirituale nuove sono difficili da sperimentare, tanto che alcuni ne lamentano la mancanza, fino a definire le parrocchie come semplici centri di servizi. </a:t>
            </a:r>
            <a:endParaRPr lang="it-IT" dirty="0" smtClean="0"/>
          </a:p>
        </p:txBody>
      </p:sp>
      <p:sp>
        <p:nvSpPr>
          <p:cNvPr id="4" name="Segnaposto piè di pagina 3"/>
          <p:cNvSpPr>
            <a:spLocks noGrp="1"/>
          </p:cNvSpPr>
          <p:nvPr>
            <p:ph type="ftr" sz="quarter" idx="11"/>
          </p:nvPr>
        </p:nvSpPr>
        <p:spPr/>
        <p:txBody>
          <a:bodyPr/>
          <a:lstStyle/>
          <a:p>
            <a:pPr>
              <a:defRPr/>
            </a:pPr>
            <a:r>
              <a:rPr lang="it-IT"/>
              <a:t>Paola Lazzarini</a:t>
            </a:r>
            <a:endParaRPr lang="it-IT"/>
          </a:p>
        </p:txBody>
      </p:sp>
      <p:sp>
        <p:nvSpPr>
          <p:cNvPr id="22531" name="CasellaDiTesto 6"/>
          <p:cNvSpPr txBox="1">
            <a:spLocks noChangeArrowheads="1"/>
          </p:cNvSpPr>
          <p:nvPr/>
        </p:nvSpPr>
        <p:spPr bwMode="auto">
          <a:xfrm>
            <a:off x="523875" y="404813"/>
            <a:ext cx="7920038" cy="769937"/>
          </a:xfrm>
          <a:prstGeom prst="rect">
            <a:avLst/>
          </a:prstGeom>
          <a:noFill/>
          <a:ln w="9525">
            <a:noFill/>
            <a:miter lim="800000"/>
            <a:headEnd/>
            <a:tailEnd/>
          </a:ln>
        </p:spPr>
        <p:txBody>
          <a:bodyPr>
            <a:spAutoFit/>
          </a:bodyPr>
          <a:lstStyle/>
          <a:p>
            <a:pPr algn="ctr"/>
            <a:r>
              <a:rPr lang="it-IT" sz="4400">
                <a:latin typeface="Calibri" pitchFamily="34" charset="0"/>
              </a:rPr>
              <a:t>La centralità della parrocchia</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1444</Words>
  <Application>Microsoft Office PowerPoint</Application>
  <PresentationFormat>Presentazione su schermo (4:3)</PresentationFormat>
  <Paragraphs>135</Paragraphs>
  <Slides>20</Slides>
  <Notes>0</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20</vt:i4>
      </vt:variant>
    </vt:vector>
  </HeadingPairs>
  <TitlesOfParts>
    <vt:vector size="24" baseType="lpstr">
      <vt:lpstr>Calibri</vt:lpstr>
      <vt:lpstr>Arial</vt:lpstr>
      <vt:lpstr>Times New Roman</vt:lpstr>
      <vt:lpstr>Tema di Office</vt:lpstr>
      <vt:lpstr>Metamorfosi delle comunità rurali  e nuovo ruolo delle parrocchie</vt:lpstr>
      <vt:lpstr>L’attenzione al mondo rurale</vt:lpstr>
      <vt:lpstr>Il focus della ricerca</vt:lpstr>
      <vt:lpstr>I luoghi della ricerca</vt:lpstr>
      <vt:lpstr>I temi toccati dalla ricerca</vt:lpstr>
      <vt:lpstr>Il metodo</vt:lpstr>
      <vt:lpstr>Il metodo</vt:lpstr>
      <vt:lpstr>Diapositiva 8</vt:lpstr>
      <vt:lpstr>Diapositiva 9</vt:lpstr>
      <vt:lpstr>Cosa chiedono alla parrocchia?</vt:lpstr>
      <vt:lpstr>Diapositiva 11</vt:lpstr>
      <vt:lpstr>La religiosità tradizionale</vt:lpstr>
      <vt:lpstr>L’associazionismo ecclesiale</vt:lpstr>
      <vt:lpstr>Il lavoro agricolo: cambiamenti e difficoltà</vt:lpstr>
      <vt:lpstr>La famiglie rurali</vt:lpstr>
      <vt:lpstr>Diapositiva 16</vt:lpstr>
      <vt:lpstr>Diapositiva 17</vt:lpstr>
      <vt:lpstr>I timori connessi al cambiamento: la perdita dei valori tradizionali</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Metamorfosi delle comunità rurali  e nuovo ruolo delle parrocchie</dc:title>
  <dc:creator>Paola</dc:creator>
  <cp:lastModifiedBy>Pc di Alice</cp:lastModifiedBy>
  <cp:revision>33</cp:revision>
  <dcterms:created xsi:type="dcterms:W3CDTF">2012-10-03T10:15:15Z</dcterms:created>
  <dcterms:modified xsi:type="dcterms:W3CDTF">2013-02-08T19:05:07Z</dcterms:modified>
</cp:coreProperties>
</file>