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  <p:sldMasterId id="2147483851" r:id="rId2"/>
  </p:sldMasterIdLst>
  <p:notesMasterIdLst>
    <p:notesMasterId r:id="rId12"/>
  </p:notesMasterIdLst>
  <p:handoutMasterIdLst>
    <p:handoutMasterId r:id="rId13"/>
  </p:handoutMasterIdLst>
  <p:sldIdLst>
    <p:sldId id="312" r:id="rId3"/>
    <p:sldId id="354" r:id="rId4"/>
    <p:sldId id="355" r:id="rId5"/>
    <p:sldId id="356" r:id="rId6"/>
    <p:sldId id="357" r:id="rId7"/>
    <p:sldId id="358" r:id="rId8"/>
    <p:sldId id="359" r:id="rId9"/>
    <p:sldId id="360" r:id="rId10"/>
    <p:sldId id="361" r:id="rId11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frameSlides="1"/>
  <p:clrMru>
    <a:srgbClr val="480643"/>
    <a:srgbClr val="75B000"/>
    <a:srgbClr val="C49500"/>
    <a:srgbClr val="161E56"/>
    <a:srgbClr val="295D6D"/>
    <a:srgbClr val="FFCE33"/>
    <a:srgbClr val="1C4954"/>
    <a:srgbClr val="339933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ile medio 2 - Color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34" autoAdjust="0"/>
    <p:restoredTop sz="94660"/>
  </p:normalViewPr>
  <p:slideViewPr>
    <p:cSldViewPr>
      <p:cViewPr>
        <p:scale>
          <a:sx n="75" d="100"/>
          <a:sy n="75" d="100"/>
        </p:scale>
        <p:origin x="-1056" y="-2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9.xml"/><Relationship Id="rId12" Type="http://schemas.openxmlformats.org/officeDocument/2006/relationships/notesMaster" Target="notesMasters/notesMaster1.xml"/><Relationship Id="rId13" Type="http://schemas.openxmlformats.org/officeDocument/2006/relationships/handoutMaster" Target="handoutMasters/handoutMaster1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ea typeface="ＭＳ Ｐゴシック" pitchFamily="-108" charset="-128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ea typeface="ＭＳ Ｐゴシック" pitchFamily="-108" charset="-128"/>
              </a:defRPr>
            </a:lvl1pPr>
          </a:lstStyle>
          <a:p>
            <a:pPr>
              <a:defRPr/>
            </a:pPr>
            <a:fld id="{B8D25A01-7828-4456-A79A-7B075019056F}" type="datetime1">
              <a:rPr lang="it-IT"/>
              <a:pPr>
                <a:defRPr/>
              </a:pPr>
              <a:t>13/10/18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ea typeface="ＭＳ Ｐゴシック" pitchFamily="-108" charset="-128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ea typeface="ＭＳ Ｐゴシック" pitchFamily="-108" charset="-128"/>
              </a:defRPr>
            </a:lvl1pPr>
          </a:lstStyle>
          <a:p>
            <a:pPr>
              <a:defRPr/>
            </a:pPr>
            <a:fld id="{6BCAC989-7C71-40F1-9D6C-92F99241CF5F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3771983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alibri" pitchFamily="-108" charset="0"/>
                <a:ea typeface="ＭＳ Ｐゴシック" pitchFamily="-108" charset="-128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-108" charset="0"/>
                <a:ea typeface="ＭＳ Ｐゴシック" pitchFamily="-108" charset="-128"/>
              </a:defRPr>
            </a:lvl1pPr>
          </a:lstStyle>
          <a:p>
            <a:pPr>
              <a:defRPr/>
            </a:pPr>
            <a:fld id="{20EB52DB-E50F-4CC1-B45C-8F7E7B2D2E47}" type="datetime1">
              <a:rPr lang="it-IT"/>
              <a:pPr>
                <a:defRPr/>
              </a:pPr>
              <a:t>13/10/18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it-IT" noProof="0" smtClean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Calibri" pitchFamily="-108" charset="0"/>
                <a:ea typeface="ＭＳ Ｐゴシック" pitchFamily="-108" charset="-128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Calibri" pitchFamily="-108" charset="0"/>
                <a:ea typeface="ＭＳ Ｐゴシック" pitchFamily="-108" charset="-128"/>
              </a:defRPr>
            </a:lvl1pPr>
          </a:lstStyle>
          <a:p>
            <a:pPr>
              <a:defRPr/>
            </a:pPr>
            <a:fld id="{87A887D2-FC62-4901-A732-C0B1DF58DBA0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3534139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egnaposto immagine diapositiva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Segnaposto note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e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  <a:ea typeface="ＭＳ Ｐゴシック" pitchFamily="-108" charset="-128"/>
            </a:endParaRPr>
          </a:p>
        </p:txBody>
      </p:sp>
      <p:sp>
        <p:nvSpPr>
          <p:cNvPr id="5" name="Ovale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  <a:ea typeface="ＭＳ Ｐゴシック" pitchFamily="-108" charset="-128"/>
            </a:endParaRPr>
          </a:p>
        </p:txBody>
      </p:sp>
      <p:pic>
        <p:nvPicPr>
          <p:cNvPr id="6" name="Immagine 16" descr="logo solo quadrati 2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4314825"/>
            <a:ext cx="642937" cy="240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itolo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22" name="Sottotitolo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12AA6DE-898A-4B5E-B565-2ACA2379C18B}" type="datetime1">
              <a:rPr lang="it-IT"/>
              <a:pPr>
                <a:defRPr/>
              </a:pPr>
              <a:t>13/10/18</a:t>
            </a:fld>
            <a:endParaRPr lang="it-IT"/>
          </a:p>
        </p:txBody>
      </p:sp>
      <p:sp>
        <p:nvSpPr>
          <p:cNvPr id="8" name="Segnaposto piè di pagina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 sz="2000" smtClean="0"/>
            </a:lvl1pPr>
          </a:lstStyle>
          <a:p>
            <a:pPr>
              <a:defRPr/>
            </a:pPr>
            <a:r>
              <a:rPr lang="pl-PL"/>
              <a:t>Terra Mia</a:t>
            </a:r>
            <a:endParaRPr lang="it-IT"/>
          </a:p>
        </p:txBody>
      </p:sp>
      <p:sp>
        <p:nvSpPr>
          <p:cNvPr id="9" name="Segnaposto numero diapositiva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70DDEDD-A632-405C-A180-C1EB23BFF66E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4F2C56E-8568-48E6-BD76-E3D633D41B57}" type="datetime1">
              <a:rPr lang="it-IT"/>
              <a:pPr>
                <a:defRPr/>
              </a:pPr>
              <a:t>13/10/18</a:t>
            </a:fld>
            <a:endParaRPr lang="it-IT"/>
          </a:p>
        </p:txBody>
      </p:sp>
      <p:sp>
        <p:nvSpPr>
          <p:cNvPr id="5" name="Segnaposto piè di pagina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pl-PL"/>
              <a:t>Terra Mia</a:t>
            </a:r>
            <a:endParaRPr lang="it-IT"/>
          </a:p>
        </p:txBody>
      </p:sp>
      <p:sp>
        <p:nvSpPr>
          <p:cNvPr id="6" name="Segnaposto numero diapositiva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8A556C6-3F67-470C-91A9-B0C79493C6A3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DB206C8-93C1-43B2-A01D-DED2730C3E04}" type="datetime1">
              <a:rPr lang="it-IT"/>
              <a:pPr>
                <a:defRPr/>
              </a:pPr>
              <a:t>13/10/18</a:t>
            </a:fld>
            <a:endParaRPr lang="it-IT"/>
          </a:p>
        </p:txBody>
      </p:sp>
      <p:sp>
        <p:nvSpPr>
          <p:cNvPr id="5" name="Segnaposto piè di pagina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pl-PL"/>
              <a:t>Terra Mia</a:t>
            </a:r>
            <a:endParaRPr lang="it-IT"/>
          </a:p>
        </p:txBody>
      </p:sp>
      <p:sp>
        <p:nvSpPr>
          <p:cNvPr id="6" name="Segnaposto numero diapositiva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D7A67E6-8E50-4BD7-A682-E57C9407C0D2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CCC6E9-A139-41F6-AA37-92E85B0690E2}" type="datetime1">
              <a:rPr lang="it-IT"/>
              <a:pPr>
                <a:defRPr/>
              </a:pPr>
              <a:t>13/10/18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30891E-D28E-443E-AD8C-0672364ABFEA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46A39-B77C-411C-BB83-FEA3E4028B3B}" type="datetime1">
              <a:rPr lang="it-IT"/>
              <a:pPr>
                <a:defRPr/>
              </a:pPr>
              <a:t>13/10/18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2C4DD-D8DE-40BC-8295-39B6AFAE76FA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D40630-1080-474A-8B83-8A3FED4B42F1}" type="datetime1">
              <a:rPr lang="it-IT"/>
              <a:pPr>
                <a:defRPr/>
              </a:pPr>
              <a:t>13/10/18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B08576-1154-4C8E-A5D3-C22F8B4E501E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2DDEA7-0DE3-4980-BA1E-5669F13F61B6}" type="datetime1">
              <a:rPr lang="it-IT"/>
              <a:pPr>
                <a:defRPr/>
              </a:pPr>
              <a:t>13/10/18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B32A23-4D3B-47F4-8F3F-7CF92553EBD4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3E463F-D5F2-4573-BEA3-D0439BB3FB8C}" type="datetime1">
              <a:rPr lang="it-IT"/>
              <a:pPr>
                <a:defRPr/>
              </a:pPr>
              <a:t>13/10/18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ACFBBB-656B-43BB-B071-49CDF338A514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C0CD81-65CC-4B36-A47E-B841B80E2221}" type="datetime1">
              <a:rPr lang="it-IT"/>
              <a:pPr>
                <a:defRPr/>
              </a:pPr>
              <a:t>13/10/18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A7E1B4-B008-4627-9F8A-689180F05C01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E29222-A600-4F82-B1BD-A05DAC9C0461}" type="datetime1">
              <a:rPr lang="it-IT"/>
              <a:pPr>
                <a:defRPr/>
              </a:pPr>
              <a:t>13/10/18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716455-914A-48C0-BBB8-DFB3A81BE17D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DC5C69-E1E2-4AFD-884B-AEF496ABF0B4}" type="datetime1">
              <a:rPr lang="it-IT"/>
              <a:pPr>
                <a:defRPr/>
              </a:pPr>
              <a:t>13/10/18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2D9036-C1B9-4717-BFFA-B33439604A41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dat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964FFDF-15DC-43B7-A96C-A04270C62F70}" type="datetime1">
              <a:rPr lang="it-IT"/>
              <a:pPr>
                <a:defRPr/>
              </a:pPr>
              <a:t>13/10/18</a:t>
            </a:fld>
            <a:endParaRPr lang="it-IT"/>
          </a:p>
        </p:txBody>
      </p:sp>
      <p:sp>
        <p:nvSpPr>
          <p:cNvPr id="5" name="Segnaposto piè di pagina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pl-PL"/>
              <a:t>Terra Mia</a:t>
            </a:r>
            <a:endParaRPr lang="it-IT"/>
          </a:p>
        </p:txBody>
      </p:sp>
      <p:sp>
        <p:nvSpPr>
          <p:cNvPr id="6" name="Segnaposto numero diapositiva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FACB05F-0D46-4A16-A7F7-483B8652D211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 smtClean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157E1B-F5B6-4BB8-80EF-F2A20F65BE51}" type="datetime1">
              <a:rPr lang="it-IT"/>
              <a:pPr>
                <a:defRPr/>
              </a:pPr>
              <a:t>13/10/18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87579E-12F3-43EB-8625-282E80E9A1AE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748F23-9B25-4E0C-9E2A-97C1786CAFAF}" type="datetime1">
              <a:rPr lang="it-IT"/>
              <a:pPr>
                <a:defRPr/>
              </a:pPr>
              <a:t>13/10/18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526704-16E0-4289-93B4-CB9003FE8680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1347A7-60A3-4119-AD99-8FDD7CE3208E}" type="datetime1">
              <a:rPr lang="it-IT"/>
              <a:pPr>
                <a:defRPr/>
              </a:pPr>
              <a:t>13/10/18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172A04-F885-4FA5-B3E0-027F4D768F62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za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it-IT" sz="1200"/>
            </a:lvl1pPr>
          </a:lstStyle>
          <a:p>
            <a:r>
              <a:rPr lang="it-IT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it-IT"/>
              <a:t>12/10/2011</a:t>
            </a:r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it-IT"/>
              <a:t>Coop. Terra Mia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it-IT"/>
              <a:t>Convention operatori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pitchFamily="-108" charset="-128"/>
            </a:endParaRPr>
          </a:p>
        </p:txBody>
      </p:sp>
      <p:sp>
        <p:nvSpPr>
          <p:cNvPr id="5" name="Rettangolo 4"/>
          <p:cNvSpPr>
            <a:spLocks noChangeArrowheads="1"/>
          </p:cNvSpPr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>
            <a:noFill/>
            <a:miter lim="800000"/>
            <a:headEnd/>
            <a:tailEnd/>
          </a:ln>
          <a:effectLst>
            <a:outerShdw dist="38000" dir="10800000" algn="tl" rotWithShape="0">
              <a:srgbClr val="706B5F">
                <a:alpha val="2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Gill Sans MT" pitchFamily="-108" charset="0"/>
              <a:ea typeface="ＭＳ Ｐゴシック" pitchFamily="-108" charset="-128"/>
            </a:endParaRPr>
          </a:p>
        </p:txBody>
      </p:sp>
      <p:sp>
        <p:nvSpPr>
          <p:cNvPr id="6" name="Ovale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  <a:ea typeface="ＭＳ Ｐゴシック" pitchFamily="-108" charset="-128"/>
            </a:endParaRPr>
          </a:p>
        </p:txBody>
      </p:sp>
      <p:sp>
        <p:nvSpPr>
          <p:cNvPr id="7" name="Ovale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00"/>
              </a:solidFill>
              <a:ea typeface="ＭＳ Ｐゴシック" pitchFamily="-108" charset="-128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5D922723-7BE5-426E-8AD8-1B9C1550DC9E}" type="datetime1">
              <a:rPr lang="it-IT"/>
              <a:pPr>
                <a:defRPr/>
              </a:pPr>
              <a:t>13/10/18</a:t>
            </a:fld>
            <a:endParaRPr lang="it-IT"/>
          </a:p>
        </p:txBody>
      </p:sp>
      <p:sp>
        <p:nvSpPr>
          <p:cNvPr id="9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pl-PL"/>
              <a:t>Terra Mia</a:t>
            </a:r>
            <a:endParaRPr lang="it-IT"/>
          </a:p>
        </p:txBody>
      </p:sp>
      <p:sp>
        <p:nvSpPr>
          <p:cNvPr id="10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3A615C3-8DAF-4F8A-AA0B-A88E44A3A91E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02CBB64-A1AE-4B21-9BAD-4F4878F8CB34}" type="datetime1">
              <a:rPr lang="it-IT"/>
              <a:pPr>
                <a:defRPr/>
              </a:pPr>
              <a:t>13/10/18</a:t>
            </a:fld>
            <a:endParaRPr lang="it-IT"/>
          </a:p>
        </p:txBody>
      </p:sp>
      <p:sp>
        <p:nvSpPr>
          <p:cNvPr id="6" name="Segnaposto piè di pagina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pl-PL"/>
              <a:t>Terra Mia</a:t>
            </a:r>
            <a:endParaRPr lang="it-IT"/>
          </a:p>
        </p:txBody>
      </p:sp>
      <p:sp>
        <p:nvSpPr>
          <p:cNvPr id="7" name="Segnaposto numero diapositiva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BB1CF6D-71BA-4B77-A8DF-E406C3826C46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CC8E8AA-3383-49B9-A082-4D6794F8BD8F}" type="datetime1">
              <a:rPr lang="it-IT"/>
              <a:pPr>
                <a:defRPr/>
              </a:pPr>
              <a:t>13/10/18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pl-PL"/>
              <a:t>Terra Mia</a:t>
            </a:r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FD39034-A4FE-434F-9CED-69DF05298A25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data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E3DF16A6-6870-4C45-A230-CE100B66C88E}" type="datetime1">
              <a:rPr lang="it-IT"/>
              <a:pPr>
                <a:defRPr/>
              </a:pPr>
              <a:t>13/10/18</a:t>
            </a:fld>
            <a:endParaRPr lang="it-IT"/>
          </a:p>
        </p:txBody>
      </p:sp>
      <p:sp>
        <p:nvSpPr>
          <p:cNvPr id="4" name="Segnaposto piè di pagina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pl-PL"/>
              <a:t>Terra Mia</a:t>
            </a:r>
            <a:endParaRPr lang="it-IT"/>
          </a:p>
        </p:txBody>
      </p:sp>
      <p:sp>
        <p:nvSpPr>
          <p:cNvPr id="5" name="Segnaposto numero diapositiva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A677C64-9DD8-4727-AE81-26950DE5ED68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pitchFamily="-108" charset="-128"/>
            </a:endParaRPr>
          </a:p>
        </p:txBody>
      </p:sp>
      <p:sp>
        <p:nvSpPr>
          <p:cNvPr id="3" name="Rettangolo 2"/>
          <p:cNvSpPr>
            <a:spLocks noChangeArrowheads="1"/>
          </p:cNvSpPr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>
            <a:noFill/>
            <a:miter lim="800000"/>
            <a:headEnd/>
            <a:tailEnd/>
          </a:ln>
          <a:effectLst>
            <a:outerShdw dist="38000" dir="10800000" algn="tl" rotWithShape="0">
              <a:srgbClr val="706B5F">
                <a:alpha val="2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Gill Sans MT" pitchFamily="-108" charset="0"/>
              <a:ea typeface="ＭＳ Ｐゴシック" pitchFamily="-108" charset="-128"/>
            </a:endParaRPr>
          </a:p>
        </p:txBody>
      </p:sp>
      <p:sp>
        <p:nvSpPr>
          <p:cNvPr id="4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22C55A1D-4B8C-4209-9447-6175C9B1FC1F}" type="datetime1">
              <a:rPr lang="it-IT"/>
              <a:pPr>
                <a:defRPr/>
              </a:pPr>
              <a:t>13/10/18</a:t>
            </a:fld>
            <a:endParaRPr lang="it-IT"/>
          </a:p>
        </p:txBody>
      </p:sp>
      <p:sp>
        <p:nvSpPr>
          <p:cNvPr id="5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pl-PL"/>
              <a:t>Terra Mia</a:t>
            </a:r>
            <a:endParaRPr lang="it-IT"/>
          </a:p>
        </p:txBody>
      </p:sp>
      <p:sp>
        <p:nvSpPr>
          <p:cNvPr id="6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72EF566-A24A-490F-9790-12536FA99E2B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BD406FC-26C1-4F43-806E-3BEBE1BE4202}" type="datetime1">
              <a:rPr lang="it-IT"/>
              <a:pPr>
                <a:defRPr/>
              </a:pPr>
              <a:t>13/10/18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pl-PL"/>
              <a:t>Terra Mia</a:t>
            </a: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374A0E2-1C5D-4BF5-AAAD-EF9CA2B813F6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/>
          <a:p>
            <a:pPr indent="-282575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 pitchFamily="-108" charset="2"/>
              <a:buNone/>
              <a:defRPr/>
            </a:pPr>
            <a:endParaRPr lang="en-US" sz="3200">
              <a:latin typeface="Gill Sans MT" pitchFamily="-108" charset="0"/>
              <a:ea typeface="ＭＳ Ｐゴシック" pitchFamily="-108" charset="-128"/>
            </a:endParaRPr>
          </a:p>
        </p:txBody>
      </p:sp>
      <p:sp>
        <p:nvSpPr>
          <p:cNvPr id="6" name="Elaborazione 5"/>
          <p:cNvSpPr>
            <a:spLocks noChangeArrowheads="1"/>
          </p:cNvSpPr>
          <p:nvPr/>
        </p:nvSpPr>
        <p:spPr bwMode="auto"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7"/>
            </a:srgbClr>
          </a:solidFill>
          <a:ln w="6350" cap="rnd">
            <a:solidFill>
              <a:srgbClr val="FFFFFF"/>
            </a:solidFill>
            <a:miter lim="800000"/>
            <a:headEnd/>
            <a:tailEnd/>
          </a:ln>
          <a:effectLst>
            <a:outerShdw dist="25400" dir="3299947" sx="96001" sy="96001" algn="tl" rotWithShape="0">
              <a:srgbClr val="EBDAB1">
                <a:alpha val="39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Gill Sans MT" pitchFamily="-108" charset="0"/>
              <a:ea typeface="ＭＳ Ｐゴシック" pitchFamily="-108" charset="-128"/>
            </a:endParaRPr>
          </a:p>
        </p:txBody>
      </p:sp>
      <p:sp>
        <p:nvSpPr>
          <p:cNvPr id="7" name="Elaborazione 15"/>
          <p:cNvSpPr>
            <a:spLocks noChangeArrowheads="1"/>
          </p:cNvSpPr>
          <p:nvPr/>
        </p:nvSpPr>
        <p:spPr bwMode="auto"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7"/>
            </a:srgbClr>
          </a:solidFill>
          <a:ln w="6350" cap="rnd">
            <a:solidFill>
              <a:srgbClr val="FFFFFF"/>
            </a:solidFill>
            <a:miter lim="800000"/>
            <a:headEnd/>
            <a:tailEnd/>
          </a:ln>
          <a:effectLst>
            <a:outerShdw dist="25400" dir="3299947" sx="96001" sy="96001" algn="tl" rotWithShape="0">
              <a:schemeClr val="bg2">
                <a:alpha val="20000"/>
              </a:scheme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Gill Sans MT" pitchFamily="-108" charset="0"/>
              <a:ea typeface="ＭＳ Ｐゴシック" pitchFamily="-108" charset="-128"/>
            </a:endParaRPr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752B7DF-2430-4362-BCAE-AF1EE2A5A519}" type="datetime1">
              <a:rPr lang="it-IT"/>
              <a:pPr>
                <a:defRPr/>
              </a:pPr>
              <a:t>13/10/18</a:t>
            </a:fld>
            <a:endParaRPr lang="it-IT"/>
          </a:p>
        </p:txBody>
      </p:sp>
      <p:sp>
        <p:nvSpPr>
          <p:cNvPr id="9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pl-PL"/>
              <a:t>Terra Mia</a:t>
            </a:r>
            <a:endParaRPr lang="it-IT"/>
          </a:p>
        </p:txBody>
      </p:sp>
      <p:sp>
        <p:nvSpPr>
          <p:cNvPr id="10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DB15CA2-975F-4DEC-AC93-CB9FFD412F83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orta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pitchFamily="-108" charset="-128"/>
            </a:endParaRPr>
          </a:p>
        </p:txBody>
      </p:sp>
      <p:sp>
        <p:nvSpPr>
          <p:cNvPr id="1027" name="Ovale 7"/>
          <p:cNvSpPr>
            <a:spLocks noChangeArrowheads="1"/>
          </p:cNvSpPr>
          <p:nvPr/>
        </p:nvSpPr>
        <p:spPr bwMode="auto">
          <a:xfrm>
            <a:off x="168275" y="20638"/>
            <a:ext cx="1703388" cy="1703387"/>
          </a:xfrm>
          <a:prstGeom prst="ellipse">
            <a:avLst/>
          </a:prstGeom>
          <a:noFill/>
          <a:ln w="27305" cap="rnd">
            <a:solidFill>
              <a:srgbClr val="FFF6DB"/>
            </a:solidFill>
            <a:round/>
            <a:headEnd/>
            <a:tailEnd/>
          </a:ln>
          <a:effectLst>
            <a:outerShdw dist="25400" dir="5400000" algn="tl" rotWithShape="0">
              <a:srgbClr val="AFA58D">
                <a:alpha val="84998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Gill Sans MT" pitchFamily="-108" charset="0"/>
              <a:ea typeface="ＭＳ Ｐゴシック" pitchFamily="-108" charset="-128"/>
            </a:endParaRPr>
          </a:p>
        </p:txBody>
      </p:sp>
      <p:sp>
        <p:nvSpPr>
          <p:cNvPr id="11" name="Anello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pitchFamily="-108" charset="-128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ea typeface="ＭＳ Ｐゴシック" pitchFamily="-108" charset="-128"/>
            </a:endParaRPr>
          </a:p>
        </p:txBody>
      </p:sp>
      <p:sp>
        <p:nvSpPr>
          <p:cNvPr id="5" name="Segnaposto titolo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it-IT" smtClean="0"/>
              <a:t>Fare clic per modificare lo stile del titolo</a:t>
            </a:r>
            <a:endParaRPr lang="en-US" smtClean="0"/>
          </a:p>
        </p:txBody>
      </p:sp>
      <p:sp>
        <p:nvSpPr>
          <p:cNvPr id="1033" name="Segnaposto testo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24" name="Segnaposto data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B5A788"/>
                </a:solidFill>
                <a:latin typeface="Gill Sans MT" pitchFamily="-108" charset="0"/>
                <a:ea typeface="ＭＳ Ｐゴシック" pitchFamily="-108" charset="-128"/>
              </a:defRPr>
            </a:lvl1pPr>
          </a:lstStyle>
          <a:p>
            <a:pPr>
              <a:defRPr/>
            </a:pPr>
            <a:fld id="{E82E1C0B-AA6E-4E3A-880A-E6BA8347FBC6}" type="datetime1">
              <a:rPr lang="it-IT"/>
              <a:pPr>
                <a:defRPr/>
              </a:pPr>
              <a:t>13/10/18</a:t>
            </a:fld>
            <a:endParaRPr lang="it-IT"/>
          </a:p>
        </p:txBody>
      </p:sp>
      <p:sp>
        <p:nvSpPr>
          <p:cNvPr id="10" name="Segnaposto piè di pagina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B5A788"/>
                </a:solidFill>
                <a:latin typeface="Gill Sans MT" pitchFamily="-108" charset="0"/>
                <a:ea typeface="ＭＳ Ｐゴシック" pitchFamily="-108" charset="-128"/>
              </a:defRPr>
            </a:lvl1pPr>
          </a:lstStyle>
          <a:p>
            <a:pPr>
              <a:defRPr/>
            </a:pPr>
            <a:r>
              <a:rPr lang="pl-PL"/>
              <a:t>Terra Mia</a:t>
            </a:r>
            <a:endParaRPr lang="it-IT"/>
          </a:p>
        </p:txBody>
      </p:sp>
      <p:sp>
        <p:nvSpPr>
          <p:cNvPr id="22" name="Segnaposto numero diapositiva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rgbClr val="B5A788"/>
                </a:solidFill>
                <a:latin typeface="Gill Sans MT" pitchFamily="-108" charset="0"/>
                <a:ea typeface="ＭＳ Ｐゴシック" pitchFamily="-108" charset="-128"/>
                <a:cs typeface="Arial" charset="0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1037" name="Rettangolo 14"/>
          <p:cNvSpPr>
            <a:spLocks noChangeArrowheads="1"/>
          </p:cNvSpPr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>
            <a:noFill/>
            <a:miter lim="800000"/>
            <a:headEnd/>
            <a:tailEnd/>
          </a:ln>
          <a:effectLst>
            <a:outerShdw dist="38000" dir="10800000" algn="tl" rotWithShape="0">
              <a:srgbClr val="706B5F">
                <a:alpha val="25000"/>
              </a:srgbClr>
            </a:outerShdw>
          </a:effectLst>
        </p:spPr>
        <p:txBody>
          <a:bodyPr anchor="ctr"/>
          <a:lstStyle/>
          <a:p>
            <a:pPr algn="ctr">
              <a:defRPr/>
            </a:pPr>
            <a:endParaRPr lang="en-US">
              <a:solidFill>
                <a:srgbClr val="FFFFFF"/>
              </a:solidFill>
              <a:latin typeface="Gill Sans MT" pitchFamily="-108" charset="0"/>
              <a:ea typeface="ＭＳ Ｐゴシック" pitchFamily="-108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42" r:id="rId1"/>
    <p:sldLayoutId id="2147484343" r:id="rId2"/>
    <p:sldLayoutId id="2147484344" r:id="rId3"/>
    <p:sldLayoutId id="2147484345" r:id="rId4"/>
    <p:sldLayoutId id="2147484346" r:id="rId5"/>
    <p:sldLayoutId id="2147484347" r:id="rId6"/>
    <p:sldLayoutId id="2147484348" r:id="rId7"/>
    <p:sldLayoutId id="2147484349" r:id="rId8"/>
    <p:sldLayoutId id="2147484350" r:id="rId9"/>
    <p:sldLayoutId id="2147484351" r:id="rId10"/>
    <p:sldLayoutId id="2147484352" r:id="rId11"/>
  </p:sldLayoutIdLst>
  <p:hf sldNum="0"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ＭＳ Ｐゴシック" charset="0"/>
          <a:cs typeface="ＭＳ Ｐゴシック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ea typeface="ＭＳ Ｐゴシック" charset="0"/>
          <a:cs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ea typeface="ＭＳ Ｐゴシック" charset="0"/>
          <a:cs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ea typeface="ＭＳ Ｐゴシック" charset="0"/>
          <a:cs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  <a:ea typeface="ＭＳ Ｐゴシック" charset="0"/>
          <a:cs typeface="ＭＳ Ｐゴシック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Gill Sans MT" pitchFamily="34" charset="0"/>
        </a:defRPr>
      </a:lvl9pPr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2051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  <a:ea typeface="ＭＳ Ｐゴシック" pitchFamily="-108" charset="-128"/>
              </a:defRPr>
            </a:lvl1pPr>
          </a:lstStyle>
          <a:p>
            <a:pPr>
              <a:defRPr/>
            </a:pPr>
            <a:fld id="{5879FD0C-5CC3-41C0-AD0F-6900F6F24C81}" type="datetime1">
              <a:rPr lang="it-IT"/>
              <a:pPr>
                <a:defRPr/>
              </a:pPr>
              <a:t>13/10/18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rgbClr val="898989"/>
                </a:solidFill>
                <a:ea typeface="ＭＳ Ｐゴシック" pitchFamily="-108" charset="-128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  <a:ea typeface="ＭＳ Ｐゴシック" pitchFamily="-108" charset="-128"/>
              </a:defRPr>
            </a:lvl1pPr>
          </a:lstStyle>
          <a:p>
            <a:pPr>
              <a:defRPr/>
            </a:pPr>
            <a:fld id="{C7B20B5F-05B1-4541-B548-6635DC25868A}" type="slidenum">
              <a:rPr lang="it-IT"/>
              <a:pPr>
                <a:defRPr/>
              </a:pPr>
              <a:t>‹n.›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1" r:id="rId1"/>
    <p:sldLayoutId id="2147484332" r:id="rId2"/>
    <p:sldLayoutId id="2147484333" r:id="rId3"/>
    <p:sldLayoutId id="2147484334" r:id="rId4"/>
    <p:sldLayoutId id="2147484335" r:id="rId5"/>
    <p:sldLayoutId id="2147484336" r:id="rId6"/>
    <p:sldLayoutId id="2147484337" r:id="rId7"/>
    <p:sldLayoutId id="2147484338" r:id="rId8"/>
    <p:sldLayoutId id="2147484339" r:id="rId9"/>
    <p:sldLayoutId id="2147484340" r:id="rId10"/>
    <p:sldLayoutId id="2147484341" r:id="rId11"/>
    <p:sldLayoutId id="2147484353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899592" y="0"/>
            <a:ext cx="7920880" cy="446276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it-IT" sz="6000" b="1" dirty="0" smtClean="0">
                <a:ln/>
                <a:solidFill>
                  <a:srgbClr val="FF0000"/>
                </a:solidFill>
              </a:rPr>
              <a:t>La chiesa nella quarta rivoluzione industriale</a:t>
            </a:r>
          </a:p>
          <a:p>
            <a:pPr algn="ctr"/>
            <a:endParaRPr lang="it-IT" sz="6000" b="1" dirty="0" smtClean="0">
              <a:ln/>
              <a:solidFill>
                <a:schemeClr val="accent3"/>
              </a:solidFill>
            </a:endParaRPr>
          </a:p>
          <a:p>
            <a:pPr algn="ctr"/>
            <a:r>
              <a:rPr lang="it-IT" sz="4400" i="1" dirty="0">
                <a:solidFill>
                  <a:schemeClr val="accent3">
                    <a:lumMod val="75000"/>
                  </a:schemeClr>
                </a:solidFill>
              </a:rPr>
              <a:t>Priorità e metodo</a:t>
            </a:r>
          </a:p>
        </p:txBody>
      </p:sp>
      <p:sp>
        <p:nvSpPr>
          <p:cNvPr id="7" name="Rettangolo 6"/>
          <p:cNvSpPr/>
          <p:nvPr/>
        </p:nvSpPr>
        <p:spPr>
          <a:xfrm>
            <a:off x="899592" y="5589240"/>
            <a:ext cx="79563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3600" i="1" dirty="0">
                <a:solidFill>
                  <a:srgbClr val="35436A"/>
                </a:solidFill>
              </a:rPr>
              <a:t>Uno sguardo teologico-pastorale</a:t>
            </a:r>
            <a:endParaRPr lang="it-IT" sz="3600" dirty="0">
              <a:solidFill>
                <a:srgbClr val="35436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81390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899592" y="0"/>
            <a:ext cx="7920880" cy="830997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it-IT" sz="4800" b="1" dirty="0" smtClean="0">
                <a:ln/>
                <a:solidFill>
                  <a:schemeClr val="accent3"/>
                </a:solidFill>
              </a:rPr>
              <a:t>Un nuovo mondo...</a:t>
            </a:r>
          </a:p>
        </p:txBody>
      </p:sp>
      <p:sp>
        <p:nvSpPr>
          <p:cNvPr id="7" name="Rettangolo 6"/>
          <p:cNvSpPr/>
          <p:nvPr/>
        </p:nvSpPr>
        <p:spPr>
          <a:xfrm>
            <a:off x="1187624" y="2060848"/>
            <a:ext cx="79563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600" i="1">
                <a:solidFill>
                  <a:srgbClr val="008000"/>
                </a:solidFill>
              </a:rPr>
              <a:t>Due buone notizie</a:t>
            </a:r>
            <a:endParaRPr lang="it-IT" sz="3600" i="1" dirty="0">
              <a:solidFill>
                <a:srgbClr val="008000"/>
              </a:solidFill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1208171" y="4005064"/>
            <a:ext cx="795637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600" i="1">
                <a:solidFill>
                  <a:srgbClr val="660066"/>
                </a:solidFill>
              </a:rPr>
              <a:t>Quattro coni d’ombra</a:t>
            </a:r>
            <a:endParaRPr lang="it-IT" sz="3600" i="1" dirty="0">
              <a:solidFill>
                <a:srgbClr val="66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89986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899592" y="0"/>
            <a:ext cx="7920880" cy="1323439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it-IT" sz="4000" b="1" dirty="0" smtClean="0">
                <a:ln/>
                <a:solidFill>
                  <a:srgbClr val="008000"/>
                </a:solidFill>
              </a:rPr>
              <a:t>1. Un possibile incontro chiesa e mondo del lavoro</a:t>
            </a:r>
          </a:p>
        </p:txBody>
      </p:sp>
      <p:sp>
        <p:nvSpPr>
          <p:cNvPr id="7" name="Rettangolo 6"/>
          <p:cNvSpPr/>
          <p:nvPr/>
        </p:nvSpPr>
        <p:spPr>
          <a:xfrm>
            <a:off x="971600" y="1340768"/>
            <a:ext cx="8172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i="1">
                <a:solidFill>
                  <a:schemeClr val="accent4">
                    <a:lumMod val="50000"/>
                  </a:schemeClr>
                </a:solidFill>
              </a:rPr>
              <a:t>Valore della persona, innovazione, creatività, relazioni... </a:t>
            </a:r>
            <a:endParaRPr lang="it-IT" sz="2800" i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971600" y="4077072"/>
            <a:ext cx="7956376" cy="52322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it-IT" sz="2800" b="1" i="1" cap="all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PRIORITA’</a:t>
            </a:r>
            <a:endParaRPr lang="it-IT" sz="2800" b="1" i="1" cap="all" dirty="0">
              <a:ln/>
              <a:solidFill>
                <a:srgbClr val="FF00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971600" y="5661248"/>
            <a:ext cx="7956376" cy="52322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it-IT" sz="2800" b="1" i="1" cap="all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METODO</a:t>
            </a:r>
            <a:endParaRPr lang="it-IT" sz="2800" b="1" i="1" cap="all" dirty="0">
              <a:ln/>
              <a:solidFill>
                <a:srgbClr val="FF00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827584" y="4581128"/>
            <a:ext cx="79928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/>
              <a:t> Leggere i segni dei tempi, accompagnare le persone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971600" y="6093296"/>
            <a:ext cx="79928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/>
              <a:t>Assumere, purificare, elevare</a:t>
            </a:r>
          </a:p>
        </p:txBody>
      </p:sp>
      <p:sp>
        <p:nvSpPr>
          <p:cNvPr id="10" name="Rettangolo 9"/>
          <p:cNvSpPr/>
          <p:nvPr/>
        </p:nvSpPr>
        <p:spPr>
          <a:xfrm>
            <a:off x="1187624" y="2780928"/>
            <a:ext cx="7956376" cy="52322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it-IT" sz="2800" b="1" i="1" cap="all">
                <a:ln/>
                <a:solidFill>
                  <a:srgbClr val="3366FF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Il dono della fede</a:t>
            </a:r>
            <a:endParaRPr lang="it-IT" sz="2800" b="1" i="1" cap="all" dirty="0">
              <a:ln/>
              <a:solidFill>
                <a:srgbClr val="3366FF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11" name="CasellaDiTesto 10"/>
          <p:cNvSpPr txBox="1"/>
          <p:nvPr/>
        </p:nvSpPr>
        <p:spPr>
          <a:xfrm>
            <a:off x="971600" y="3356992"/>
            <a:ext cx="79928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/>
              <a:t> </a:t>
            </a:r>
            <a:r>
              <a:rPr lang="it-IT" sz="2800" i="1"/>
              <a:t>La fede che ama la terra</a:t>
            </a:r>
          </a:p>
        </p:txBody>
      </p:sp>
    </p:spTree>
    <p:extLst>
      <p:ext uri="{BB962C8B-B14F-4D97-AF65-F5344CB8AC3E}">
        <p14:creationId xmlns:p14="http://schemas.microsoft.com/office/powerpoint/2010/main" val="5249728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6" grpId="0"/>
      <p:bldP spid="3" grpId="0"/>
      <p:bldP spid="8" grpId="0"/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899592" y="0"/>
            <a:ext cx="7920880" cy="707886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it-IT" sz="4000" b="1" dirty="0" smtClean="0">
                <a:ln/>
                <a:solidFill>
                  <a:srgbClr val="008000"/>
                </a:solidFill>
              </a:rPr>
              <a:t>2. Crowd</a:t>
            </a:r>
          </a:p>
        </p:txBody>
      </p:sp>
      <p:sp>
        <p:nvSpPr>
          <p:cNvPr id="7" name="Rettangolo 6"/>
          <p:cNvSpPr/>
          <p:nvPr/>
        </p:nvSpPr>
        <p:spPr>
          <a:xfrm>
            <a:off x="971600" y="692696"/>
            <a:ext cx="795637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i="1">
                <a:solidFill>
                  <a:schemeClr val="accent4">
                    <a:lumMod val="50000"/>
                  </a:schemeClr>
                </a:solidFill>
              </a:rPr>
              <a:t>I tratti di un’imprevista evoluzione...</a:t>
            </a:r>
          </a:p>
          <a:p>
            <a:r>
              <a:rPr lang="it-IT" sz="2800" i="1">
                <a:solidFill>
                  <a:schemeClr val="accent4">
                    <a:lumMod val="50000"/>
                  </a:schemeClr>
                </a:solidFill>
              </a:rPr>
              <a:t>L’economia contributiva. La gratuità in economia </a:t>
            </a:r>
            <a:endParaRPr lang="it-IT" sz="2800" i="1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1043608" y="3573016"/>
            <a:ext cx="7956376" cy="52322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it-IT" sz="2800" b="1" i="1" cap="all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PRIORITA’</a:t>
            </a:r>
            <a:endParaRPr lang="it-IT" sz="2800" b="1" i="1" cap="all" dirty="0">
              <a:ln/>
              <a:solidFill>
                <a:srgbClr val="FF00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1043608" y="4797152"/>
            <a:ext cx="7956376" cy="52322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it-IT" sz="2800" b="1" i="1" cap="all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METODO</a:t>
            </a:r>
            <a:endParaRPr lang="it-IT" sz="2800" b="1" i="1" cap="all" dirty="0">
              <a:ln/>
              <a:solidFill>
                <a:srgbClr val="FF00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971600" y="4005064"/>
            <a:ext cx="79928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/>
              <a:t>La sinodalità: Ascoltare. Partecipare. Condividere 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971600" y="5373216"/>
            <a:ext cx="79928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/>
              <a:t>La chiesa popolare.  </a:t>
            </a:r>
          </a:p>
        </p:txBody>
      </p:sp>
      <p:sp>
        <p:nvSpPr>
          <p:cNvPr id="9" name="Rettangolo 8"/>
          <p:cNvSpPr/>
          <p:nvPr/>
        </p:nvSpPr>
        <p:spPr>
          <a:xfrm>
            <a:off x="1169203" y="1844824"/>
            <a:ext cx="7956376" cy="52322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it-IT" sz="2800" b="1" i="1" cap="all">
                <a:ln/>
                <a:solidFill>
                  <a:srgbClr val="3366FF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Il dono della fede</a:t>
            </a:r>
            <a:endParaRPr lang="it-IT" sz="2800" b="1" i="1" cap="all" dirty="0">
              <a:ln/>
              <a:solidFill>
                <a:srgbClr val="3366FF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953179" y="2420888"/>
            <a:ext cx="79928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/>
              <a:t>  </a:t>
            </a:r>
            <a:r>
              <a:rPr lang="it-IT" sz="2800" i="1"/>
              <a:t>La persona: relazione sussistente</a:t>
            </a:r>
            <a:r>
              <a:rPr lang="it-IT" sz="2800" i="1"/>
              <a:t> Il metodo di Gesù: andare alla folla attraverso i discepoli.</a:t>
            </a:r>
          </a:p>
        </p:txBody>
      </p:sp>
    </p:spTree>
    <p:extLst>
      <p:ext uri="{BB962C8B-B14F-4D97-AF65-F5344CB8AC3E}">
        <p14:creationId xmlns:p14="http://schemas.microsoft.com/office/powerpoint/2010/main" val="40577423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6" grpId="0"/>
      <p:bldP spid="3" grpId="0"/>
      <p:bldP spid="8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899592" y="0"/>
            <a:ext cx="7920880" cy="707886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it-IT" sz="4000" b="1" dirty="0" smtClean="0">
                <a:ln/>
                <a:solidFill>
                  <a:srgbClr val="660066"/>
                </a:solidFill>
              </a:rPr>
              <a:t>1. Le fabbriche vuote</a:t>
            </a:r>
          </a:p>
        </p:txBody>
      </p:sp>
      <p:sp>
        <p:nvSpPr>
          <p:cNvPr id="7" name="Rettangolo 6"/>
          <p:cNvSpPr/>
          <p:nvPr/>
        </p:nvSpPr>
        <p:spPr>
          <a:xfrm>
            <a:off x="971600" y="764704"/>
            <a:ext cx="795637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i="1">
                <a:solidFill>
                  <a:srgbClr val="480643"/>
                </a:solidFill>
              </a:rPr>
              <a:t>I mercati saturi. L’ecologia sconvolta. Non ci può più essere l’economia di prima.</a:t>
            </a:r>
            <a:endParaRPr lang="it-IT" sz="2800" i="1" dirty="0">
              <a:solidFill>
                <a:srgbClr val="480643"/>
              </a:solidFill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971600" y="3861048"/>
            <a:ext cx="7956376" cy="52322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it-IT" sz="2800" b="1" i="1" cap="all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PRIORITA’</a:t>
            </a:r>
            <a:endParaRPr lang="it-IT" sz="2800" b="1" i="1" cap="all" dirty="0">
              <a:ln/>
              <a:solidFill>
                <a:srgbClr val="FF00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971600" y="5229200"/>
            <a:ext cx="7956376" cy="52322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it-IT" sz="2800" b="1" i="1" cap="all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METODO</a:t>
            </a:r>
            <a:endParaRPr lang="it-IT" sz="2800" b="1" i="1" cap="all" dirty="0">
              <a:ln/>
              <a:solidFill>
                <a:srgbClr val="FF00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971600" y="4365104"/>
            <a:ext cx="79928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/>
              <a:t>Inventare il lavoro, bisogno umano fondamentale. 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971600" y="5661248"/>
            <a:ext cx="79928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/>
              <a:t>Promuovere ogni forma di partecipazione e di microimprenditorialità.</a:t>
            </a:r>
          </a:p>
        </p:txBody>
      </p:sp>
      <p:sp>
        <p:nvSpPr>
          <p:cNvPr id="9" name="Rettangolo 8"/>
          <p:cNvSpPr/>
          <p:nvPr/>
        </p:nvSpPr>
        <p:spPr>
          <a:xfrm>
            <a:off x="1043608" y="2492896"/>
            <a:ext cx="7956376" cy="52322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it-IT" sz="2800" b="1" i="1" cap="all">
                <a:ln/>
                <a:solidFill>
                  <a:srgbClr val="3366FF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Il dono della fede</a:t>
            </a:r>
            <a:endParaRPr lang="it-IT" sz="2800" b="1" i="1" cap="all" dirty="0">
              <a:ln/>
              <a:solidFill>
                <a:srgbClr val="3366FF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827584" y="3068960"/>
            <a:ext cx="79928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/>
              <a:t> </a:t>
            </a:r>
            <a:r>
              <a:rPr lang="it-IT" sz="2800" i="1"/>
              <a:t>Lo Spirito creatore</a:t>
            </a:r>
          </a:p>
        </p:txBody>
      </p:sp>
    </p:spTree>
    <p:extLst>
      <p:ext uri="{BB962C8B-B14F-4D97-AF65-F5344CB8AC3E}">
        <p14:creationId xmlns:p14="http://schemas.microsoft.com/office/powerpoint/2010/main" val="14248655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6" grpId="0"/>
      <p:bldP spid="3" grpId="0"/>
      <p:bldP spid="8" grpId="0"/>
      <p:bldP spid="9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899592" y="0"/>
            <a:ext cx="7920880" cy="707886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it-IT" sz="4000" b="1" dirty="0" smtClean="0">
                <a:ln/>
                <a:solidFill>
                  <a:srgbClr val="660066"/>
                </a:solidFill>
              </a:rPr>
              <a:t>2. La caduta della speranza </a:t>
            </a:r>
          </a:p>
        </p:txBody>
      </p:sp>
      <p:sp>
        <p:nvSpPr>
          <p:cNvPr id="7" name="Rettangolo 6"/>
          <p:cNvSpPr/>
          <p:nvPr/>
        </p:nvSpPr>
        <p:spPr>
          <a:xfrm>
            <a:off x="971600" y="836712"/>
            <a:ext cx="795637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i="1">
                <a:solidFill>
                  <a:srgbClr val="480643"/>
                </a:solidFill>
              </a:rPr>
              <a:t>Il garantismo, la paura del diverso, l’anaffettività giovanile, la </a:t>
            </a:r>
            <a:r>
              <a:rPr lang="it-IT" sz="2800" i="1"/>
              <a:t>caduta del tasso di risparmi</a:t>
            </a:r>
            <a:r>
              <a:rPr lang="it-IT" sz="2800"/>
              <a:t>o</a:t>
            </a:r>
            <a:r>
              <a:rPr lang="it-IT" sz="2800">
                <a:effectLst/>
              </a:rPr>
              <a:t> </a:t>
            </a:r>
            <a:endParaRPr lang="it-IT" sz="2800" i="1" dirty="0">
              <a:solidFill>
                <a:srgbClr val="480643"/>
              </a:solidFill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1043608" y="4077072"/>
            <a:ext cx="7956376" cy="52322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it-IT" sz="2800" b="1" i="1" cap="all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PRIORITA’</a:t>
            </a:r>
            <a:endParaRPr lang="it-IT" sz="2800" b="1" i="1" cap="all" dirty="0">
              <a:ln/>
              <a:solidFill>
                <a:srgbClr val="FF00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1043608" y="5517232"/>
            <a:ext cx="7956376" cy="52322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it-IT" sz="2800" b="1" i="1" cap="all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METODO</a:t>
            </a:r>
            <a:endParaRPr lang="it-IT" sz="2800" b="1" i="1" cap="all" dirty="0">
              <a:ln/>
              <a:solidFill>
                <a:srgbClr val="FF00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971600" y="4509120"/>
            <a:ext cx="79928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/>
              <a:t>L’economia della speranza 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971600" y="6093296"/>
            <a:ext cx="79928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/>
              <a:t>Il catastrofismo illuminato </a:t>
            </a:r>
            <a:r>
              <a:rPr lang="it-IT" sz="2000"/>
              <a:t>(J-P Dupuy) </a:t>
            </a:r>
            <a:r>
              <a:rPr lang="it-IT" sz="2800"/>
              <a:t> </a:t>
            </a:r>
          </a:p>
        </p:txBody>
      </p:sp>
      <p:sp>
        <p:nvSpPr>
          <p:cNvPr id="9" name="Rettangolo 8"/>
          <p:cNvSpPr/>
          <p:nvPr/>
        </p:nvSpPr>
        <p:spPr>
          <a:xfrm>
            <a:off x="1043608" y="2132856"/>
            <a:ext cx="7956376" cy="52322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it-IT" sz="2800" b="1" i="1" cap="all">
                <a:ln/>
                <a:solidFill>
                  <a:srgbClr val="3366FF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Il dono della fede</a:t>
            </a:r>
            <a:endParaRPr lang="it-IT" sz="2800" b="1" i="1" cap="all" dirty="0">
              <a:ln/>
              <a:solidFill>
                <a:srgbClr val="3366FF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827584" y="2708920"/>
            <a:ext cx="79928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/>
              <a:t> La dinamica creativa del “</a:t>
            </a:r>
            <a:r>
              <a:rPr lang="it-IT" sz="2800" i="1"/>
              <a:t>già</a:t>
            </a:r>
            <a:r>
              <a:rPr lang="it-IT" sz="2800"/>
              <a:t>” e del “</a:t>
            </a:r>
            <a:r>
              <a:rPr lang="it-IT" sz="2800" i="1"/>
              <a:t>non ancora</a:t>
            </a:r>
            <a:r>
              <a:rPr lang="it-IT" sz="280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744659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6" grpId="0"/>
      <p:bldP spid="3" grpId="0"/>
      <p:bldP spid="8" grpId="0"/>
      <p:bldP spid="9" grpId="0"/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899592" y="0"/>
            <a:ext cx="7920880" cy="707886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it-IT" sz="4000" b="1" dirty="0" smtClean="0">
                <a:ln/>
                <a:solidFill>
                  <a:srgbClr val="660066"/>
                </a:solidFill>
              </a:rPr>
              <a:t>3. La precarietà </a:t>
            </a:r>
          </a:p>
        </p:txBody>
      </p:sp>
      <p:sp>
        <p:nvSpPr>
          <p:cNvPr id="7" name="Rettangolo 6"/>
          <p:cNvSpPr/>
          <p:nvPr/>
        </p:nvSpPr>
        <p:spPr>
          <a:xfrm>
            <a:off x="971600" y="692696"/>
            <a:ext cx="795637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i="1">
                <a:solidFill>
                  <a:srgbClr val="480643"/>
                </a:solidFill>
              </a:rPr>
              <a:t>La vulnerabilità è una condizione umana, la precarietà è una forma di dominio</a:t>
            </a:r>
            <a:endParaRPr lang="it-IT" sz="2800" i="1" dirty="0">
              <a:solidFill>
                <a:srgbClr val="480643"/>
              </a:solidFill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971600" y="4077072"/>
            <a:ext cx="7956376" cy="52322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it-IT" sz="2800" b="1" i="1" cap="all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PRIORITA’</a:t>
            </a:r>
            <a:endParaRPr lang="it-IT" sz="2800" b="1" i="1" cap="all" dirty="0">
              <a:ln/>
              <a:solidFill>
                <a:srgbClr val="FF00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1043608" y="5445224"/>
            <a:ext cx="7956376" cy="52322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it-IT" sz="2800" b="1" i="1" cap="all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METODO</a:t>
            </a:r>
            <a:endParaRPr lang="it-IT" sz="2800" b="1" i="1" cap="all" dirty="0">
              <a:ln/>
              <a:solidFill>
                <a:srgbClr val="FF00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899592" y="4509120"/>
            <a:ext cx="79928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/>
              <a:t>La riflessione sulla giustizia. </a:t>
            </a:r>
          </a:p>
          <a:p>
            <a:r>
              <a:rPr lang="it-IT" sz="2800"/>
              <a:t>Opporsi a ogni forma di precarietà 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971600" y="6021288"/>
            <a:ext cx="79928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/>
              <a:t>Formazione e promozione di una politica “bella”</a:t>
            </a:r>
          </a:p>
        </p:txBody>
      </p:sp>
      <p:sp>
        <p:nvSpPr>
          <p:cNvPr id="9" name="Rettangolo 8"/>
          <p:cNvSpPr/>
          <p:nvPr/>
        </p:nvSpPr>
        <p:spPr>
          <a:xfrm>
            <a:off x="971600" y="1988840"/>
            <a:ext cx="7956376" cy="52322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it-IT" sz="2800" b="1" i="1" cap="all">
                <a:ln/>
                <a:solidFill>
                  <a:srgbClr val="3366FF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Il dono della fede</a:t>
            </a:r>
            <a:endParaRPr lang="it-IT" sz="2800" b="1" i="1" cap="all" dirty="0">
              <a:ln/>
              <a:solidFill>
                <a:srgbClr val="3366FF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827584" y="2564904"/>
            <a:ext cx="799288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i="1"/>
              <a:t> Il vangelo delle beatitudini. </a:t>
            </a:r>
            <a:r>
              <a:rPr lang="it-IT" sz="2800" i="1" dirty="0"/>
              <a:t>Il popolo delle beatitudini è la grande scommessa della nuova evangelizzazione </a:t>
            </a:r>
            <a:endParaRPr lang="it-IT" sz="2800" i="1"/>
          </a:p>
        </p:txBody>
      </p:sp>
    </p:spTree>
    <p:extLst>
      <p:ext uri="{BB962C8B-B14F-4D97-AF65-F5344CB8AC3E}">
        <p14:creationId xmlns:p14="http://schemas.microsoft.com/office/powerpoint/2010/main" val="12688507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6" grpId="0"/>
      <p:bldP spid="3" grpId="0"/>
      <p:bldP spid="8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899592" y="0"/>
            <a:ext cx="7920880" cy="707886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it-IT" sz="4000" b="1" dirty="0" smtClean="0">
                <a:ln/>
                <a:solidFill>
                  <a:srgbClr val="660066"/>
                </a:solidFill>
              </a:rPr>
              <a:t>4. L’arroganza della scienza</a:t>
            </a:r>
          </a:p>
        </p:txBody>
      </p:sp>
      <p:sp>
        <p:nvSpPr>
          <p:cNvPr id="7" name="Rettangolo 6"/>
          <p:cNvSpPr/>
          <p:nvPr/>
        </p:nvSpPr>
        <p:spPr>
          <a:xfrm>
            <a:off x="971600" y="836712"/>
            <a:ext cx="7956376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i="1">
                <a:solidFill>
                  <a:srgbClr val="480643"/>
                </a:solidFill>
              </a:rPr>
              <a:t>Il disincanto. Il postumano. Le tecnologie convergenti.</a:t>
            </a:r>
            <a:endParaRPr lang="it-IT" sz="2800" dirty="0">
              <a:solidFill>
                <a:srgbClr val="660066"/>
              </a:solidFill>
            </a:endParaRPr>
          </a:p>
          <a:p>
            <a:endParaRPr lang="it-IT" sz="2800" i="1">
              <a:solidFill>
                <a:srgbClr val="480643"/>
              </a:solidFill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1152435" y="3645024"/>
            <a:ext cx="7956376" cy="52322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it-IT" sz="2800" b="1" i="1" cap="all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PRIORITA’</a:t>
            </a:r>
            <a:endParaRPr lang="it-IT" sz="2800" b="1" i="1" cap="all" dirty="0">
              <a:ln/>
              <a:solidFill>
                <a:srgbClr val="FF00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6" name="Rettangolo 5"/>
          <p:cNvSpPr/>
          <p:nvPr/>
        </p:nvSpPr>
        <p:spPr>
          <a:xfrm>
            <a:off x="1043608" y="5013176"/>
            <a:ext cx="7956376" cy="52322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it-IT" sz="2800" b="1" i="1" cap="all">
                <a:ln/>
                <a:solidFill>
                  <a:srgbClr val="FF0000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METODO</a:t>
            </a:r>
            <a:endParaRPr lang="it-IT" sz="2800" b="1" i="1" cap="all" dirty="0">
              <a:ln/>
              <a:solidFill>
                <a:srgbClr val="FF0000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921131" y="4293096"/>
            <a:ext cx="79928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/>
              <a:t>L’inevitabile domanda: “</a:t>
            </a:r>
            <a:r>
              <a:rPr lang="it-IT" sz="2800" i="1"/>
              <a:t>Che cos’è umano?</a:t>
            </a:r>
            <a:r>
              <a:rPr lang="it-IT" sz="2800"/>
              <a:t>” </a:t>
            </a:r>
          </a:p>
        </p:txBody>
      </p:sp>
      <p:sp>
        <p:nvSpPr>
          <p:cNvPr id="8" name="CasellaDiTesto 7"/>
          <p:cNvSpPr txBox="1"/>
          <p:nvPr/>
        </p:nvSpPr>
        <p:spPr>
          <a:xfrm>
            <a:off x="971600" y="5589240"/>
            <a:ext cx="79928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/>
              <a:t>Il reincanto: fare dei deboli una meraviglia.</a:t>
            </a:r>
          </a:p>
          <a:p>
            <a:r>
              <a:rPr lang="it-IT" sz="2800"/>
              <a:t> </a:t>
            </a:r>
          </a:p>
        </p:txBody>
      </p:sp>
      <p:sp>
        <p:nvSpPr>
          <p:cNvPr id="9" name="Rettangolo 8"/>
          <p:cNvSpPr/>
          <p:nvPr/>
        </p:nvSpPr>
        <p:spPr>
          <a:xfrm>
            <a:off x="971600" y="2060848"/>
            <a:ext cx="7956376" cy="52322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r>
              <a:rPr lang="it-IT" sz="2800" b="1" i="1" cap="all">
                <a:ln/>
                <a:solidFill>
                  <a:srgbClr val="3366FF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Il dono della fede</a:t>
            </a:r>
            <a:endParaRPr lang="it-IT" sz="2800" b="1" i="1" cap="all" dirty="0">
              <a:ln/>
              <a:solidFill>
                <a:srgbClr val="3366FF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755576" y="2636912"/>
            <a:ext cx="799288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/>
              <a:t> </a:t>
            </a:r>
            <a:r>
              <a:rPr lang="it-IT" sz="2800" i="1"/>
              <a:t>Fatti a immagine.</a:t>
            </a:r>
            <a:r>
              <a:rPr lang="it-IT" sz="2800"/>
              <a:t> La fede: pienezza dell’umano, anche in un mondo disincantato. </a:t>
            </a:r>
          </a:p>
        </p:txBody>
      </p:sp>
    </p:spTree>
    <p:extLst>
      <p:ext uri="{BB962C8B-B14F-4D97-AF65-F5344CB8AC3E}">
        <p14:creationId xmlns:p14="http://schemas.microsoft.com/office/powerpoint/2010/main" val="17550788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6" grpId="0"/>
      <p:bldP spid="3" grpId="0"/>
      <p:bldP spid="8" grpId="0"/>
      <p:bldP spid="9" grpId="0"/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tangolo 4"/>
          <p:cNvSpPr/>
          <p:nvPr/>
        </p:nvSpPr>
        <p:spPr>
          <a:xfrm>
            <a:off x="899592" y="0"/>
            <a:ext cx="7920880" cy="1569660"/>
          </a:xfrm>
          <a:prstGeom prst="rect">
            <a:avLst/>
          </a:prstGeom>
        </p:spPr>
        <p:txBody>
          <a:bodyPr wrap="square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algn="ctr"/>
            <a:r>
              <a:rPr lang="it-IT" sz="4800" b="1" dirty="0" smtClean="0">
                <a:ln/>
                <a:solidFill>
                  <a:schemeClr val="accent3"/>
                </a:solidFill>
              </a:rPr>
              <a:t>Un possibile punto di partenza...</a:t>
            </a:r>
          </a:p>
        </p:txBody>
      </p:sp>
      <p:sp>
        <p:nvSpPr>
          <p:cNvPr id="7" name="Rettangolo 6"/>
          <p:cNvSpPr/>
          <p:nvPr/>
        </p:nvSpPr>
        <p:spPr>
          <a:xfrm>
            <a:off x="971600" y="2348880"/>
            <a:ext cx="795637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/>
              <a:t>Affiancare all’economia capitalistica, forme sempre più diffuse di </a:t>
            </a:r>
            <a:r>
              <a:rPr lang="it-IT" sz="3200" i="1">
                <a:solidFill>
                  <a:srgbClr val="FF0000"/>
                </a:solidFill>
              </a:rPr>
              <a:t>economia civile</a:t>
            </a:r>
            <a:endParaRPr lang="it-IT" sz="3200" i="1" dirty="0">
              <a:solidFill>
                <a:srgbClr val="FF0000"/>
              </a:solidFill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971600" y="4725144"/>
            <a:ext cx="7956376" cy="5847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/>
              <a:t>Una </a:t>
            </a:r>
            <a:r>
              <a:rPr lang="it-IT" sz="3200" i="1">
                <a:solidFill>
                  <a:srgbClr val="FF0000"/>
                </a:solidFill>
              </a:rPr>
              <a:t>scuola popolare d’impresa</a:t>
            </a:r>
            <a:endParaRPr lang="it-IT" sz="32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3469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zio">
  <a:themeElements>
    <a:clrScheme name="Solstiz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z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z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Personalizza struttur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13458</TotalTime>
  <Words>380</Words>
  <Application>Microsoft Macintosh PowerPoint</Application>
  <PresentationFormat>Presentazione su schermo (4:3)</PresentationFormat>
  <Paragraphs>61</Paragraphs>
  <Slides>9</Slides>
  <Notes>9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Titoli diapositive</vt:lpstr>
      </vt:variant>
      <vt:variant>
        <vt:i4>9</vt:i4>
      </vt:variant>
    </vt:vector>
  </HeadingPairs>
  <TitlesOfParts>
    <vt:vector size="11" baseType="lpstr">
      <vt:lpstr>Solstizio</vt:lpstr>
      <vt:lpstr>Personalizza struttura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MODELLO ORGANIZZATIVO</dc:title>
  <dc:creator>Utente Windows</dc:creator>
  <cp:lastModifiedBy>Domenico Cravero</cp:lastModifiedBy>
  <cp:revision>241</cp:revision>
  <cp:lastPrinted>2018-10-10T16:46:03Z</cp:lastPrinted>
  <dcterms:created xsi:type="dcterms:W3CDTF">2010-07-25T17:02:16Z</dcterms:created>
  <dcterms:modified xsi:type="dcterms:W3CDTF">2018-10-13T05:32:09Z</dcterms:modified>
</cp:coreProperties>
</file>