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5" r:id="rId6"/>
    <p:sldId id="266" r:id="rId7"/>
    <p:sldId id="267" r:id="rId8"/>
    <p:sldId id="259" r:id="rId9"/>
    <p:sldId id="263" r:id="rId10"/>
    <p:sldId id="261" r:id="rId11"/>
    <p:sldId id="262" r:id="rId12"/>
    <p:sldId id="26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iorenzo%20Ferlaino\Desktop\2019\Relazione\Relazione%20sostenibilia\ires\mort-istruz-reddito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Rapporto Impronta </a:t>
            </a:r>
            <a:r>
              <a:rPr lang="it-IT" dirty="0" err="1"/>
              <a:t>procapite</a:t>
            </a:r>
            <a:r>
              <a:rPr lang="it-IT" dirty="0"/>
              <a:t> di carbonio </a:t>
            </a:r>
            <a:r>
              <a:rPr lang="it-IT" dirty="0" smtClean="0"/>
              <a:t>Indice di sviluppo socio-economico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Benessere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0816640986132529E-2"/>
                  <c:y val="6.576980568011947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Domodossola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DE-4D6D-A750-A135BCD404E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DE-4D6D-A750-A135BCD404E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DE-4D6D-A750-A135BCD404E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DE-4D6D-A750-A135BCD404E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DE-4D6D-A750-A135BCD404E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DE-4D6D-A750-A135BCD404E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DE-4D6D-A750-A135BCD404E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DE-4D6D-A750-A135BCD404EC}"/>
                </c:ext>
              </c:extLst>
            </c:dLbl>
            <c:dLbl>
              <c:idx val="8"/>
              <c:layout>
                <c:manualLayout>
                  <c:x val="3.9034411915767772E-2"/>
                  <c:y val="-2.989536621823617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Torino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9DE-4D6D-A750-A135BCD404E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DE-4D6D-A750-A135BCD404E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DE-4D6D-A750-A135BCD404E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DE-4D6D-A750-A135BCD404EC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DE-4D6D-A750-A135BCD404EC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9DE-4D6D-A750-A135BCD404EC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9DE-4D6D-A750-A135BCD404E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9DE-4D6D-A750-A135BCD404EC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9DE-4D6D-A750-A135BCD404EC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9DE-4D6D-A750-A135BCD404EC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9DE-4D6D-A750-A135BCD404EC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9DE-4D6D-A750-A135BCD404EC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9DE-4D6D-A750-A135BCD404EC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9DE-4D6D-A750-A135BCD404EC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9DE-4D6D-A750-A135BCD404EC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C9DE-4D6D-A750-A135BCD404EC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9DE-4D6D-A750-A135BCD404EC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9DE-4D6D-A750-A135BCD404EC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9DE-4D6D-A750-A135BCD404EC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9DE-4D6D-A750-A135BCD404EC}"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r>
                      <a:rPr lang="en-US"/>
                      <a:t>Savigliano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C9DE-4D6D-A750-A135BCD404EC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9DE-4D6D-A750-A135BCD404EC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9DE-4D6D-A750-A135BCD404EC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9DE-4D6D-A750-A135BCD404EC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9DE-4D6D-A750-A135BCD404E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totale!$B$43:$B$75</c:f>
              <c:numCache>
                <c:formatCode>0.0</c:formatCode>
                <c:ptCount val="33"/>
                <c:pt idx="0">
                  <c:v>88.787072309849506</c:v>
                </c:pt>
                <c:pt idx="1">
                  <c:v>100.45931291103891</c:v>
                </c:pt>
                <c:pt idx="2">
                  <c:v>101.62803441598027</c:v>
                </c:pt>
                <c:pt idx="3">
                  <c:v>102.68725909796642</c:v>
                </c:pt>
                <c:pt idx="4">
                  <c:v>105.87546566453206</c:v>
                </c:pt>
                <c:pt idx="5">
                  <c:v>103.86042236333775</c:v>
                </c:pt>
                <c:pt idx="6">
                  <c:v>104.91406451508162</c:v>
                </c:pt>
                <c:pt idx="7">
                  <c:v>100.42368057108945</c:v>
                </c:pt>
                <c:pt idx="8">
                  <c:v>101.43645867024837</c:v>
                </c:pt>
                <c:pt idx="9">
                  <c:v>101.90250508732645</c:v>
                </c:pt>
                <c:pt idx="10">
                  <c:v>98.307234471713926</c:v>
                </c:pt>
                <c:pt idx="11">
                  <c:v>100.73824136474393</c:v>
                </c:pt>
                <c:pt idx="12">
                  <c:v>101.33477314190215</c:v>
                </c:pt>
                <c:pt idx="13">
                  <c:v>102.37827899679941</c:v>
                </c:pt>
                <c:pt idx="14">
                  <c:v>98.310244071606803</c:v>
                </c:pt>
                <c:pt idx="15">
                  <c:v>97.725004190777625</c:v>
                </c:pt>
                <c:pt idx="16">
                  <c:v>94.151248532662365</c:v>
                </c:pt>
                <c:pt idx="17">
                  <c:v>97.401231664205469</c:v>
                </c:pt>
                <c:pt idx="18">
                  <c:v>91.213724308471129</c:v>
                </c:pt>
                <c:pt idx="19">
                  <c:v>96.903291238625059</c:v>
                </c:pt>
                <c:pt idx="20">
                  <c:v>92.356510376344616</c:v>
                </c:pt>
                <c:pt idx="21">
                  <c:v>92.828117880019889</c:v>
                </c:pt>
                <c:pt idx="22">
                  <c:v>94.642220621114845</c:v>
                </c:pt>
                <c:pt idx="23">
                  <c:v>107.2936919831335</c:v>
                </c:pt>
                <c:pt idx="24">
                  <c:v>102.36411741799164</c:v>
                </c:pt>
                <c:pt idx="25">
                  <c:v>99.491307374599941</c:v>
                </c:pt>
                <c:pt idx="26">
                  <c:v>97.776570358724356</c:v>
                </c:pt>
                <c:pt idx="27">
                  <c:v>104.77540317698568</c:v>
                </c:pt>
                <c:pt idx="28">
                  <c:v>111.3183448946844</c:v>
                </c:pt>
                <c:pt idx="29">
                  <c:v>104.49990627674492</c:v>
                </c:pt>
                <c:pt idx="30">
                  <c:v>110.78881310980385</c:v>
                </c:pt>
                <c:pt idx="31">
                  <c:v>94.795506097373007</c:v>
                </c:pt>
                <c:pt idx="32">
                  <c:v>96.631942844520879</c:v>
                </c:pt>
              </c:numCache>
            </c:numRef>
          </c:xVal>
          <c:yVal>
            <c:numRef>
              <c:f>totale!$C$43:$C$75</c:f>
              <c:numCache>
                <c:formatCode>General</c:formatCode>
                <c:ptCount val="33"/>
                <c:pt idx="0">
                  <c:v>-4</c:v>
                </c:pt>
                <c:pt idx="1">
                  <c:v>4</c:v>
                </c:pt>
                <c:pt idx="2">
                  <c:v>6</c:v>
                </c:pt>
                <c:pt idx="3">
                  <c:v>14</c:v>
                </c:pt>
                <c:pt idx="4">
                  <c:v>-3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  <c:pt idx="10">
                  <c:v>7</c:v>
                </c:pt>
                <c:pt idx="11">
                  <c:v>3</c:v>
                </c:pt>
                <c:pt idx="12">
                  <c:v>-9</c:v>
                </c:pt>
                <c:pt idx="13">
                  <c:v>6</c:v>
                </c:pt>
                <c:pt idx="14">
                  <c:v>7</c:v>
                </c:pt>
                <c:pt idx="15">
                  <c:v>4</c:v>
                </c:pt>
                <c:pt idx="16">
                  <c:v>21</c:v>
                </c:pt>
                <c:pt idx="17">
                  <c:v>6</c:v>
                </c:pt>
                <c:pt idx="18">
                  <c:v>19</c:v>
                </c:pt>
                <c:pt idx="19">
                  <c:v>6</c:v>
                </c:pt>
                <c:pt idx="20">
                  <c:v>11</c:v>
                </c:pt>
                <c:pt idx="21">
                  <c:v>4</c:v>
                </c:pt>
                <c:pt idx="22">
                  <c:v>2</c:v>
                </c:pt>
                <c:pt idx="23">
                  <c:v>5</c:v>
                </c:pt>
                <c:pt idx="24">
                  <c:v>6</c:v>
                </c:pt>
                <c:pt idx="25">
                  <c:v>3</c:v>
                </c:pt>
                <c:pt idx="26">
                  <c:v>7</c:v>
                </c:pt>
                <c:pt idx="27">
                  <c:v>14</c:v>
                </c:pt>
                <c:pt idx="28">
                  <c:v>11</c:v>
                </c:pt>
                <c:pt idx="29">
                  <c:v>12</c:v>
                </c:pt>
                <c:pt idx="30">
                  <c:v>11</c:v>
                </c:pt>
                <c:pt idx="31">
                  <c:v>7</c:v>
                </c:pt>
                <c:pt idx="32">
                  <c:v>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C9DE-4D6D-A750-A135BCD404EC}"/>
            </c:ext>
          </c:extLst>
        </c:ser>
        <c:ser>
          <c:idx val="1"/>
          <c:order val="1"/>
          <c:tx>
            <c:strRef>
              <c:f>totale!$A$42</c:f>
              <c:strCache>
                <c:ptCount val="1"/>
                <c:pt idx="0">
                  <c:v>AIT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totale!$A$43:$A$75</c:f>
              <c:strCache>
                <c:ptCount val="33"/>
                <c:pt idx="0">
                  <c:v>1 - Domodossola</c:v>
                </c:pt>
                <c:pt idx="1">
                  <c:v>2 - Verbania Laghi</c:v>
                </c:pt>
                <c:pt idx="2">
                  <c:v>3 - Borgomanero</c:v>
                </c:pt>
                <c:pt idx="3">
                  <c:v>4 - Novara</c:v>
                </c:pt>
                <c:pt idx="4">
                  <c:v>5 - Borgosesia</c:v>
                </c:pt>
                <c:pt idx="5">
                  <c:v>6 - Biella</c:v>
                </c:pt>
                <c:pt idx="6">
                  <c:v>7 - Ivrea</c:v>
                </c:pt>
                <c:pt idx="7">
                  <c:v>8 - Rivarolo Canavese</c:v>
                </c:pt>
                <c:pt idx="8">
                  <c:v>9 - Torino</c:v>
                </c:pt>
                <c:pt idx="9">
                  <c:v>10 - Cirie'</c:v>
                </c:pt>
                <c:pt idx="10">
                  <c:v>11 - Chivasso</c:v>
                </c:pt>
                <c:pt idx="11">
                  <c:v>12 - Susa</c:v>
                </c:pt>
                <c:pt idx="12">
                  <c:v>13 - Montagna Olimpica</c:v>
                </c:pt>
                <c:pt idx="13">
                  <c:v>14 - Chieri</c:v>
                </c:pt>
                <c:pt idx="14">
                  <c:v>15 - Carmagnola</c:v>
                </c:pt>
                <c:pt idx="15">
                  <c:v>16 - Pinerolo</c:v>
                </c:pt>
                <c:pt idx="16">
                  <c:v>17 - Vercelli</c:v>
                </c:pt>
                <c:pt idx="17">
                  <c:v>18 - Casale Monferrato</c:v>
                </c:pt>
                <c:pt idx="18">
                  <c:v>19 - Alessandria</c:v>
                </c:pt>
                <c:pt idx="19">
                  <c:v>20 - Tortona</c:v>
                </c:pt>
                <c:pt idx="20">
                  <c:v>21 - Novi Ligure</c:v>
                </c:pt>
                <c:pt idx="21">
                  <c:v>22 - Ovada</c:v>
                </c:pt>
                <c:pt idx="22">
                  <c:v>23 - Acqui Terme</c:v>
                </c:pt>
                <c:pt idx="23">
                  <c:v>24 - Asti</c:v>
                </c:pt>
                <c:pt idx="24">
                  <c:v>25 - Alba</c:v>
                </c:pt>
                <c:pt idx="25">
                  <c:v>26 - Canelli</c:v>
                </c:pt>
                <c:pt idx="26">
                  <c:v>27 - Bra</c:v>
                </c:pt>
                <c:pt idx="27">
                  <c:v>28 - Saluzzo</c:v>
                </c:pt>
                <c:pt idx="28">
                  <c:v>29 - Savigliano</c:v>
                </c:pt>
                <c:pt idx="29">
                  <c:v>30 - Fossano</c:v>
                </c:pt>
                <c:pt idx="30">
                  <c:v>31 - Cuneo</c:v>
                </c:pt>
                <c:pt idx="31">
                  <c:v>32 - Mondovi'</c:v>
                </c:pt>
                <c:pt idx="32">
                  <c:v>33 - Ceva</c:v>
                </c:pt>
              </c:strCache>
            </c:str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22-C9DE-4D6D-A750-A135BCD40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7406656"/>
        <c:axId val="1237404992"/>
      </c:scatterChart>
      <c:valAx>
        <c:axId val="1237406656"/>
        <c:scaling>
          <c:orientation val="minMax"/>
          <c:min val="8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7404992"/>
        <c:crossesAt val="0"/>
        <c:crossBetween val="midCat"/>
      </c:valAx>
      <c:valAx>
        <c:axId val="123740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7406656"/>
        <c:crossesAt val="10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0.45022</cdr:x>
      <cdr:y>0</cdr:y>
    </cdr:from>
    <cdr:to>
      <cdr:x>0.48378</cdr:x>
      <cdr:y>0.52729</cdr:y>
    </cdr:to>
    <cdr:sp macro="" textlink="">
      <cdr:nvSpPr>
        <cdr:cNvPr id="2" name="CasellaDiTesto 7"/>
        <cdr:cNvSpPr txBox="1"/>
      </cdr:nvSpPr>
      <cdr:spPr>
        <a:xfrm xmlns:a="http://schemas.openxmlformats.org/drawingml/2006/main" rot="16200000">
          <a:off x="2957979" y="-311123"/>
          <a:ext cx="264889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400" dirty="0" smtClean="0"/>
            <a:t>IMPRONTA DI CARBONIO</a:t>
          </a:r>
          <a:endParaRPr lang="it-IT" sz="1400" dirty="0"/>
        </a:p>
      </cdr:txBody>
    </cdr:sp>
  </cdr:relSizeAnchor>
  <cdr:relSizeAnchor xmlns:cdr="http://schemas.openxmlformats.org/drawingml/2006/chartDrawing">
    <cdr:from>
      <cdr:x>0.81624</cdr:x>
      <cdr:y>0.67568</cdr:y>
    </cdr:from>
    <cdr:to>
      <cdr:x>1</cdr:x>
      <cdr:y>0.77984</cdr:y>
    </cdr:to>
    <cdr:sp macro="" textlink="">
      <cdr:nvSpPr>
        <cdr:cNvPr id="3" name="CasellaDiTesto 8"/>
        <cdr:cNvSpPr txBox="1"/>
      </cdr:nvSpPr>
      <cdr:spPr>
        <a:xfrm xmlns:a="http://schemas.openxmlformats.org/drawingml/2006/main">
          <a:off x="7485016" y="3394375"/>
          <a:ext cx="168510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400" dirty="0" smtClean="0"/>
            <a:t>INDICE DI SVILUPPO </a:t>
          </a:r>
          <a:r>
            <a:rPr lang="it-IT" sz="1400" dirty="0" smtClean="0"/>
            <a:t>SOCIOECONOMICO</a:t>
          </a:r>
          <a:endParaRPr lang="it-IT" sz="1400" dirty="0"/>
        </a:p>
      </cdr:txBody>
    </cdr:sp>
  </cdr:relSizeAnchor>
  <cdr:relSizeAnchor xmlns:cdr="http://schemas.openxmlformats.org/drawingml/2006/chartDrawing">
    <cdr:from>
      <cdr:x>0.66667</cdr:x>
      <cdr:y>0.83358</cdr:y>
    </cdr:from>
    <cdr:to>
      <cdr:x>0.91026</cdr:x>
      <cdr:y>0.90899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6113417" y="4187598"/>
          <a:ext cx="2233749" cy="378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0.08974</cdr:x>
      <cdr:y>0.82838</cdr:y>
    </cdr:from>
    <cdr:to>
      <cdr:x>0.25641</cdr:x>
      <cdr:y>0.92964</cdr:y>
    </cdr:to>
    <cdr:sp macro="" textlink="">
      <cdr:nvSpPr>
        <cdr:cNvPr id="6" name="CasellaDiTesto 5"/>
        <cdr:cNvSpPr txBox="1"/>
      </cdr:nvSpPr>
      <cdr:spPr>
        <a:xfrm xmlns:a="http://schemas.openxmlformats.org/drawingml/2006/main">
          <a:off x="822960" y="4161472"/>
          <a:ext cx="1528354" cy="508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51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8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15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10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38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71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77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14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48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42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15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582E-6FD6-43FC-8DF4-219F266671DA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9E06B-D718-4F01-9094-8173510823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75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94262" y="4238059"/>
            <a:ext cx="8766103" cy="1655762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S</a:t>
            </a:r>
            <a:r>
              <a:rPr lang="it-IT" b="1" dirty="0" smtClean="0"/>
              <a:t>trategie per lo sviluppo sostenibile. </a:t>
            </a:r>
            <a:r>
              <a:rPr lang="it-IT" b="1" dirty="0"/>
              <a:t>Strumenti ed esperienze per le economie verdi sostenibili</a:t>
            </a:r>
            <a:endParaRPr lang="it-IT" b="1" dirty="0" smtClean="0"/>
          </a:p>
          <a:p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Fiorenzo Ferlaino e Claudia Galetto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IRES Piemonte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41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744" y="1794387"/>
            <a:ext cx="1047750" cy="1171575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210169" y="5893821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9865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7690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0" y="6320526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olo 15"/>
          <p:cNvSpPr>
            <a:spLocks noGrp="1"/>
          </p:cNvSpPr>
          <p:nvPr>
            <p:ph type="ctrTitle"/>
          </p:nvPr>
        </p:nvSpPr>
        <p:spPr>
          <a:xfrm>
            <a:off x="1994263" y="1307670"/>
            <a:ext cx="9144000" cy="23876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it-IT" dirty="0">
                <a:solidFill>
                  <a:srgbClr val="FF0000"/>
                </a:solidFill>
              </a:rPr>
              <a:t>“</a:t>
            </a:r>
            <a:r>
              <a:rPr lang="it-IT" b="1" dirty="0">
                <a:solidFill>
                  <a:srgbClr val="FF0000"/>
                </a:solidFill>
              </a:rPr>
              <a:t>Diritto al futuro e responsabilità condivise. A 4 anni dalla </a:t>
            </a:r>
            <a:r>
              <a:rPr lang="it-IT" b="1" dirty="0" err="1">
                <a:solidFill>
                  <a:srgbClr val="FF0000"/>
                </a:solidFill>
              </a:rPr>
              <a:t>Laudato</a:t>
            </a:r>
            <a:r>
              <a:rPr lang="it-IT" b="1" dirty="0">
                <a:solidFill>
                  <a:srgbClr val="FF0000"/>
                </a:solidFill>
              </a:rPr>
              <a:t> Si</a:t>
            </a:r>
            <a:r>
              <a:rPr lang="it-IT" dirty="0" smtClean="0">
                <a:solidFill>
                  <a:srgbClr val="FF0000"/>
                </a:solidFill>
              </a:rPr>
              <a:t>”</a:t>
            </a:r>
            <a:endParaRPr lang="it-IT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28" y="3775623"/>
            <a:ext cx="2152650" cy="12096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36" y="184066"/>
            <a:ext cx="2714625" cy="1025613"/>
          </a:xfrm>
          <a:prstGeom prst="rect">
            <a:avLst/>
          </a:prstGeom>
        </p:spPr>
      </p:pic>
      <p:pic>
        <p:nvPicPr>
          <p:cNvPr id="6" name="Immagine 5" descr="bozza alberello Vd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834" y="4788555"/>
            <a:ext cx="1364166" cy="124093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898312" y="6294094"/>
            <a:ext cx="692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sabato 8 giugno </a:t>
            </a:r>
            <a:r>
              <a:rPr lang="it-IT" i="1" dirty="0" smtClean="0"/>
              <a:t>2019  </a:t>
            </a:r>
            <a:r>
              <a:rPr lang="it-IT" dirty="0"/>
              <a:t> Fabbrica delle “e” in corso Trapani 95 - Torino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41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26040" cy="823595"/>
          </a:xfrm>
        </p:spPr>
        <p:txBody>
          <a:bodyPr/>
          <a:lstStyle/>
          <a:p>
            <a:r>
              <a:rPr lang="it-IT" dirty="0" smtClean="0"/>
              <a:t>Una sfida non facile…..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99" y="1085295"/>
            <a:ext cx="10039555" cy="5615950"/>
          </a:xfrm>
          <a:prstGeom prst="rect">
            <a:avLst/>
          </a:prstGeom>
        </p:spPr>
      </p:pic>
      <p:sp>
        <p:nvSpPr>
          <p:cNvPr id="9" name="Figura a mano libera 8"/>
          <p:cNvSpPr/>
          <p:nvPr/>
        </p:nvSpPr>
        <p:spPr>
          <a:xfrm>
            <a:off x="4585063" y="4267932"/>
            <a:ext cx="6374674" cy="1257657"/>
          </a:xfrm>
          <a:custGeom>
            <a:avLst/>
            <a:gdLst>
              <a:gd name="connsiteX0" fmla="*/ 0 w 6374674"/>
              <a:gd name="connsiteY0" fmla="*/ 1257657 h 1257657"/>
              <a:gd name="connsiteX1" fmla="*/ 3174274 w 6374674"/>
              <a:gd name="connsiteY1" fmla="*/ 852708 h 1257657"/>
              <a:gd name="connsiteX2" fmla="*/ 5251268 w 6374674"/>
              <a:gd name="connsiteY2" fmla="*/ 3622 h 1257657"/>
              <a:gd name="connsiteX3" fmla="*/ 6374674 w 6374674"/>
              <a:gd name="connsiteY3" fmla="*/ 526137 h 1257657"/>
              <a:gd name="connsiteX4" fmla="*/ 6374674 w 6374674"/>
              <a:gd name="connsiteY4" fmla="*/ 526137 h 125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4674" h="1257657">
                <a:moveTo>
                  <a:pt x="0" y="1257657"/>
                </a:moveTo>
                <a:cubicBezTo>
                  <a:pt x="1149531" y="1159685"/>
                  <a:pt x="2299063" y="1061714"/>
                  <a:pt x="3174274" y="852708"/>
                </a:cubicBezTo>
                <a:cubicBezTo>
                  <a:pt x="4049485" y="643702"/>
                  <a:pt x="4717868" y="58050"/>
                  <a:pt x="5251268" y="3622"/>
                </a:cubicBezTo>
                <a:cubicBezTo>
                  <a:pt x="5784668" y="-50806"/>
                  <a:pt x="6374674" y="526137"/>
                  <a:pt x="6374674" y="526137"/>
                </a:cubicBezTo>
                <a:lnTo>
                  <a:pt x="6374674" y="526137"/>
                </a:lnTo>
              </a:path>
            </a:pathLst>
          </a:cu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>
            <a:off x="7968343" y="2050869"/>
            <a:ext cx="1535224" cy="2991394"/>
          </a:xfrm>
          <a:custGeom>
            <a:avLst/>
            <a:gdLst>
              <a:gd name="connsiteX0" fmla="*/ 0 w 1535224"/>
              <a:gd name="connsiteY0" fmla="*/ 2991394 h 2991394"/>
              <a:gd name="connsiteX1" fmla="*/ 1162594 w 1535224"/>
              <a:gd name="connsiteY1" fmla="*/ 2272937 h 2991394"/>
              <a:gd name="connsiteX2" fmla="*/ 1528354 w 1535224"/>
              <a:gd name="connsiteY2" fmla="*/ 927462 h 2991394"/>
              <a:gd name="connsiteX3" fmla="*/ 1410788 w 1535224"/>
              <a:gd name="connsiteY3" fmla="*/ 0 h 2991394"/>
              <a:gd name="connsiteX4" fmla="*/ 1410788 w 1535224"/>
              <a:gd name="connsiteY4" fmla="*/ 0 h 2991394"/>
              <a:gd name="connsiteX5" fmla="*/ 1410788 w 1535224"/>
              <a:gd name="connsiteY5" fmla="*/ 0 h 2991394"/>
              <a:gd name="connsiteX6" fmla="*/ 1410788 w 1535224"/>
              <a:gd name="connsiteY6" fmla="*/ 0 h 299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224" h="2991394">
                <a:moveTo>
                  <a:pt x="0" y="2991394"/>
                </a:moveTo>
                <a:cubicBezTo>
                  <a:pt x="453934" y="2804160"/>
                  <a:pt x="907868" y="2616926"/>
                  <a:pt x="1162594" y="2272937"/>
                </a:cubicBezTo>
                <a:cubicBezTo>
                  <a:pt x="1417320" y="1928948"/>
                  <a:pt x="1486988" y="1306285"/>
                  <a:pt x="1528354" y="927462"/>
                </a:cubicBezTo>
                <a:cubicBezTo>
                  <a:pt x="1569720" y="548639"/>
                  <a:pt x="1410788" y="0"/>
                  <a:pt x="1410788" y="0"/>
                </a:cubicBezTo>
                <a:lnTo>
                  <a:pt x="1410788" y="0"/>
                </a:lnTo>
                <a:lnTo>
                  <a:pt x="1410788" y="0"/>
                </a:lnTo>
                <a:lnTo>
                  <a:pt x="1410788" y="0"/>
                </a:lnTo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959427" y="5340923"/>
            <a:ext cx="2690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Biocapacità</a:t>
            </a:r>
            <a:r>
              <a:rPr lang="it-IT" dirty="0" smtClean="0"/>
              <a:t> 1,6 </a:t>
            </a:r>
            <a:r>
              <a:rPr lang="it-IT" dirty="0" err="1" smtClean="0"/>
              <a:t>gha</a:t>
            </a:r>
            <a:r>
              <a:rPr lang="it-IT" dirty="0" smtClean="0"/>
              <a:t>/</a:t>
            </a:r>
            <a:r>
              <a:rPr lang="it-IT" dirty="0" err="1" smtClean="0"/>
              <a:t>pers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632799" y="4982292"/>
            <a:ext cx="10692698" cy="32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838200" y="4585063"/>
            <a:ext cx="139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EF 2,75 </a:t>
            </a:r>
            <a:r>
              <a:rPr lang="it-IT" dirty="0" err="1" smtClean="0"/>
              <a:t>gha</a:t>
            </a:r>
            <a:endParaRPr lang="it-IT" dirty="0"/>
          </a:p>
        </p:txBody>
      </p:sp>
      <p:pic>
        <p:nvPicPr>
          <p:cNvPr id="17" name="Immagin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9865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7690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magine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0" y="6320526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magine 19" descr="bozza alberello Vd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834" y="4788555"/>
            <a:ext cx="1364166" cy="1240937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 rot="16200000">
            <a:off x="-284959" y="5248943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5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74234" cy="1116557"/>
          </a:xfrm>
        </p:spPr>
        <p:txBody>
          <a:bodyPr/>
          <a:lstStyle/>
          <a:p>
            <a:r>
              <a:rPr lang="it-IT" dirty="0" smtClean="0"/>
              <a:t>I sistemi locali del Piemonte (gli AIT)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140799"/>
              </p:ext>
            </p:extLst>
          </p:nvPr>
        </p:nvGraphicFramePr>
        <p:xfrm>
          <a:off x="1358537" y="1481682"/>
          <a:ext cx="9170126" cy="502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262949" y="237744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Sviluppati  e impattanti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572103" y="5782492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Sviluppati  e sostenibili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680755" y="2774684"/>
            <a:ext cx="192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Poco sviluppati  e impattanti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773681" y="5643992"/>
            <a:ext cx="192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Poco sviluppati  e sostenibili</a:t>
            </a:r>
            <a:endParaRPr lang="it-IT" dirty="0"/>
          </a:p>
        </p:txBody>
      </p:sp>
      <p:pic>
        <p:nvPicPr>
          <p:cNvPr id="13" name="Immagine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9865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magin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7690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magin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0" y="6320526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magine 15" descr="bozza alberello Vd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834" y="4788555"/>
            <a:ext cx="1364166" cy="124093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 rot="16200000">
            <a:off x="-284959" y="5248943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4219302" y="5429012"/>
            <a:ext cx="2508069" cy="2149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6956385" y="4349931"/>
            <a:ext cx="162872" cy="64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4 20"/>
          <p:cNvCxnSpPr/>
          <p:nvPr/>
        </p:nvCxnSpPr>
        <p:spPr>
          <a:xfrm>
            <a:off x="5016137" y="4349931"/>
            <a:ext cx="2246812" cy="888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92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28258" y="3291204"/>
            <a:ext cx="6333308" cy="13255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		GRAZIE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Per saperne di più: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700" dirty="0" smtClean="0"/>
              <a:t>Torino </a:t>
            </a:r>
            <a:r>
              <a:rPr lang="it-IT" sz="2700" dirty="0"/>
              <a:t>20 Giugno</a:t>
            </a:r>
            <a:br>
              <a:rPr lang="it-IT" sz="2700" dirty="0"/>
            </a:br>
            <a:r>
              <a:rPr lang="it-IT" sz="2700" dirty="0"/>
              <a:t>Presentazione Relazione Stato Ambiente 2019  a cura di: Regione Piemonte, ARPA </a:t>
            </a:r>
            <a:r>
              <a:rPr lang="it-IT" sz="2700" dirty="0" smtClean="0"/>
              <a:t>Piemonte</a:t>
            </a:r>
            <a:br>
              <a:rPr lang="it-IT" sz="2700" dirty="0" smtClean="0"/>
            </a:br>
            <a:r>
              <a:rPr lang="it-IT" sz="2700" dirty="0"/>
              <a:t>Torino 21 Giugno</a:t>
            </a:r>
            <a:br>
              <a:rPr lang="it-IT" sz="2700" dirty="0"/>
            </a:br>
            <a:r>
              <a:rPr lang="it-IT" sz="2700" dirty="0"/>
              <a:t>Presentazione Relazione socio-economica IRES Piemonte  a cura di: IRES </a:t>
            </a:r>
            <a:r>
              <a:rPr lang="it-IT" sz="2700" dirty="0" smtClean="0"/>
              <a:t>Piemonte</a:t>
            </a:r>
            <a:br>
              <a:rPr lang="it-IT" sz="2700" dirty="0" smtClean="0"/>
            </a:br>
            <a:r>
              <a:rPr lang="it-IT" sz="2700" dirty="0"/>
              <a:t/>
            </a:r>
            <a:br>
              <a:rPr lang="it-IT" sz="2700" dirty="0"/>
            </a:br>
            <a:r>
              <a:rPr lang="it-IT" sz="2700" dirty="0"/>
              <a:t>Auditorium Vivaldi Biblioteca </a:t>
            </a:r>
            <a:r>
              <a:rPr lang="it-IT" sz="2700" dirty="0" smtClean="0"/>
              <a:t>Nazionale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12874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10169" y="5893821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09054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4181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0454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bozza alberello Vd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36" y="5411282"/>
            <a:ext cx="1364166" cy="124093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47034" y="752886"/>
            <a:ext cx="41033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25-27 settembre </a:t>
            </a:r>
            <a:r>
              <a:rPr lang="it-IT" dirty="0" smtClean="0"/>
              <a:t>2015 l </a:t>
            </a:r>
            <a:r>
              <a:rPr lang="it-IT" dirty="0"/>
              <a:t>’Assemblea Generale delle Nazioni Unite e 193 Governi dei Paesi membri dell’ONU hanno adottato l’Agenda 2030 per lo Sviluppo Sostenibile: “Quest’Agenda è un programma d’azione per le </a:t>
            </a:r>
            <a:r>
              <a:rPr lang="it-IT" b="1" dirty="0"/>
              <a:t>persone</a:t>
            </a:r>
            <a:r>
              <a:rPr lang="it-IT" dirty="0"/>
              <a:t>, il </a:t>
            </a:r>
            <a:r>
              <a:rPr lang="it-IT" b="1" dirty="0"/>
              <a:t>pianeta</a:t>
            </a:r>
            <a:r>
              <a:rPr lang="it-IT" dirty="0"/>
              <a:t> e la </a:t>
            </a:r>
            <a:r>
              <a:rPr lang="it-IT" b="1" dirty="0"/>
              <a:t>prosperità</a:t>
            </a:r>
            <a:r>
              <a:rPr lang="it-IT" dirty="0"/>
              <a:t>. Essa persegue inoltre il rafforzamento della pace universale in una maggiore libertà. [… ] I 17 Obiettivi per lo Sviluppo Sostenibile e i 169 traguardi che annunceremo oggi dimostrano la dimensione e l’ambizione di questa nuova Agenda universale. […] Gli Obiettivi e i traguardi stimoleranno nei prossimi 15 anni interventi in aree di importanza cruciale per l’umanità e il pianeta.”</a:t>
            </a:r>
            <a:endParaRPr lang="it-IT" dirty="0"/>
          </a:p>
        </p:txBody>
      </p:sp>
      <p:pic>
        <p:nvPicPr>
          <p:cNvPr id="12" name="Immagine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50377" y="890497"/>
            <a:ext cx="6934772" cy="466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Dall’ONU a ogni comune, azienda, persona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14754" y="1825625"/>
            <a:ext cx="4339046" cy="4351338"/>
          </a:xfrm>
        </p:spPr>
        <p:txBody>
          <a:bodyPr/>
          <a:lstStyle/>
          <a:p>
            <a:r>
              <a:rPr lang="it-IT" dirty="0"/>
              <a:t>L</a:t>
            </a:r>
            <a:r>
              <a:rPr lang="it-IT" dirty="0" smtClean="0"/>
              <a:t>’Agenda </a:t>
            </a:r>
            <a:r>
              <a:rPr lang="it-IT" dirty="0"/>
              <a:t>2030 </a:t>
            </a:r>
            <a:r>
              <a:rPr lang="it-IT" dirty="0" smtClean="0"/>
              <a:t>è una </a:t>
            </a:r>
            <a:r>
              <a:rPr lang="it-IT" dirty="0"/>
              <a:t>sfida in quanto </a:t>
            </a:r>
            <a:r>
              <a:rPr lang="it-IT" dirty="0" smtClean="0"/>
              <a:t>vuole </a:t>
            </a:r>
            <a:r>
              <a:rPr lang="it-IT" dirty="0"/>
              <a:t>coniugare agli aspetti scientifici degli impatti sugli ecosistemi, </a:t>
            </a:r>
            <a:r>
              <a:rPr lang="it-IT" dirty="0" smtClean="0"/>
              <a:t>con gli </a:t>
            </a:r>
            <a:r>
              <a:rPr lang="it-IT" dirty="0"/>
              <a:t>aspetti sociali </a:t>
            </a:r>
            <a:r>
              <a:rPr lang="it-IT" dirty="0" smtClean="0"/>
              <a:t>e </a:t>
            </a:r>
            <a:r>
              <a:rPr lang="it-IT" dirty="0"/>
              <a:t>quelli </a:t>
            </a:r>
            <a:r>
              <a:rPr lang="it-IT" dirty="0" smtClean="0"/>
              <a:t>etici.</a:t>
            </a:r>
          </a:p>
          <a:p>
            <a:r>
              <a:rPr lang="it-IT" dirty="0" smtClean="0"/>
              <a:t>La strategia nazionale per lo sviluppo sostenibile parte da qui.</a:t>
            </a:r>
            <a:endParaRPr lang="it-IT" dirty="0"/>
          </a:p>
        </p:txBody>
      </p:sp>
      <p:pic>
        <p:nvPicPr>
          <p:cNvPr id="4" name="Immagine 3" descr="http://www.minambiente.it/sites/default/files/archivio_immagini/svs_immagini/roadmap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" y="2010092"/>
            <a:ext cx="6376807" cy="39824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210169" y="5992495"/>
            <a:ext cx="18537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9865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7690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0" y="6320526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 descr="bozza alberello Vd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834" y="4788555"/>
            <a:ext cx="1364166" cy="12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6204" y="482691"/>
            <a:ext cx="11207933" cy="1325563"/>
          </a:xfrm>
        </p:spPr>
        <p:txBody>
          <a:bodyPr/>
          <a:lstStyle/>
          <a:p>
            <a:r>
              <a:rPr lang="it-IT" dirty="0" smtClean="0"/>
              <a:t>La Strategia Nazionale dello Sviluppo Sostenibile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263786"/>
              </p:ext>
            </p:extLst>
          </p:nvPr>
        </p:nvGraphicFramePr>
        <p:xfrm>
          <a:off x="1265823" y="2138585"/>
          <a:ext cx="9562011" cy="4036424"/>
        </p:xfrm>
        <a:graphic>
          <a:graphicData uri="http://schemas.openxmlformats.org/drawingml/2006/table">
            <a:tbl>
              <a:tblPr/>
              <a:tblGrid>
                <a:gridCol w="6261575">
                  <a:extLst>
                    <a:ext uri="{9D8B030D-6E8A-4147-A177-3AD203B41FA5}">
                      <a16:colId xmlns:a16="http://schemas.microsoft.com/office/drawing/2014/main" val="3086751026"/>
                    </a:ext>
                  </a:extLst>
                </a:gridCol>
                <a:gridCol w="2822336">
                  <a:extLst>
                    <a:ext uri="{9D8B030D-6E8A-4147-A177-3AD203B41FA5}">
                      <a16:colId xmlns:a16="http://schemas.microsoft.com/office/drawing/2014/main" val="152032648"/>
                    </a:ext>
                  </a:extLst>
                </a:gridCol>
                <a:gridCol w="478100">
                  <a:extLst>
                    <a:ext uri="{9D8B030D-6E8A-4147-A177-3AD203B41FA5}">
                      <a16:colId xmlns:a16="http://schemas.microsoft.com/office/drawing/2014/main" val="3268288856"/>
                    </a:ext>
                  </a:extLst>
                </a:gridCol>
              </a:tblGrid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OBIETTIVO della STRATEGIA NAZIONALE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PAROLE CHIAVE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 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162080"/>
                  </a:ext>
                </a:extLst>
              </a:tr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1.1.1 Ridurre l'intensità della povertà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POVERTA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(Corpo)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PERSONE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684271"/>
                  </a:ext>
                </a:extLst>
              </a:tr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1.1.2 Combattere la deprivazione materiale e alimentare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DEPRIVAZIONE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(Corpo)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459807"/>
                  </a:ext>
                </a:extLst>
              </a:tr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1.1.3 Ridurre il disagio abitativo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DISAGIO ABITATIVO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233028"/>
                  </a:ext>
                </a:extLst>
              </a:tr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1.2.1 Ridurre la disoccupazione per le fasce più deboli della popolazione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DISOCCUPAZIONE FASCE DEBOLI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803048"/>
                  </a:ext>
                </a:extLst>
              </a:tr>
              <a:tr h="5203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1.2.2 Assicurare la piena funzionalità del sistema di protezione sociale e previdenziale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PROTEZIONE SOCIO-PREVIDENZIALE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928707"/>
                  </a:ext>
                </a:extLst>
              </a:tr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1.2.3 Ridurre il tasso di abbandono scolastico e migliorare il sistema dell’istruzione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ABBANDONO SCOLASTICO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535470"/>
                  </a:ext>
                </a:extLst>
              </a:tr>
              <a:tr h="536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1.2.4 Combattere la devianza attraverso prevenzione e integrazione sociale dei soggetti a rischio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DEVIANZA E SOGGETTI A RISCHIO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76967"/>
                  </a:ext>
                </a:extLst>
              </a:tr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1.3.1 Diminuire l’esposizione della popolazione ai fattori di rischio ambientale e antropico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RISCHIO AMBIENTALE ANTROPICO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29598"/>
                  </a:ext>
                </a:extLst>
              </a:tr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1.3.2 Diffondere stili di vita sani e rafforzare i sistemi di prevenzione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STILI DI VITA SANI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027999"/>
                  </a:ext>
                </a:extLst>
              </a:tr>
              <a:tr h="3311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1.3.3 Garantire l’accesso a servizi sanitari e di cura efficaci, contrastando i divari territoriali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SANITA' ACESSIBILE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958909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 rot="16200000">
            <a:off x="-332779" y="5237736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9865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7690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6320526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 descr="bozza alberello Vd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834" y="4788555"/>
            <a:ext cx="1364166" cy="12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577256"/>
              </p:ext>
            </p:extLst>
          </p:nvPr>
        </p:nvGraphicFramePr>
        <p:xfrm>
          <a:off x="1129524" y="1271870"/>
          <a:ext cx="9757955" cy="5361299"/>
        </p:xfrm>
        <a:graphic>
          <a:graphicData uri="http://schemas.openxmlformats.org/drawingml/2006/table">
            <a:tbl>
              <a:tblPr/>
              <a:tblGrid>
                <a:gridCol w="6411095">
                  <a:extLst>
                    <a:ext uri="{9D8B030D-6E8A-4147-A177-3AD203B41FA5}">
                      <a16:colId xmlns:a16="http://schemas.microsoft.com/office/drawing/2014/main" val="1618270744"/>
                    </a:ext>
                  </a:extLst>
                </a:gridCol>
                <a:gridCol w="2885738">
                  <a:extLst>
                    <a:ext uri="{9D8B030D-6E8A-4147-A177-3AD203B41FA5}">
                      <a16:colId xmlns:a16="http://schemas.microsoft.com/office/drawing/2014/main" val="1895423476"/>
                    </a:ext>
                  </a:extLst>
                </a:gridCol>
                <a:gridCol w="461122">
                  <a:extLst>
                    <a:ext uri="{9D8B030D-6E8A-4147-A177-3AD203B41FA5}">
                      <a16:colId xmlns:a16="http://schemas.microsoft.com/office/drawing/2014/main" val="3893684257"/>
                    </a:ext>
                  </a:extLst>
                </a:gridCol>
              </a:tblGrid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OBIETTIVO della STRATEGIA NAZIONALE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PAROLE CHIAVE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8" marR="9278" marT="92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356198"/>
                  </a:ext>
                </a:extLst>
              </a:tr>
              <a:tr h="3686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2.1.1 Salvaguardare e migliorare lo stato di conservazione di specie e habitat per gli ecosistemi, terrestri e acquatici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CONSERVAZIONE ECOSISTEMI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PIANETA</a:t>
                      </a:r>
                    </a:p>
                  </a:txBody>
                  <a:tcPr marL="9278" marR="9278" marT="92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877939"/>
                  </a:ext>
                </a:extLst>
              </a:tr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2.1.2 Arrestare la diffusione delle specie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esotiche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 invasive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SPECIE ESOTICHE INVASIVE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086561"/>
                  </a:ext>
                </a:extLst>
              </a:tr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2.1.3 Aumentare la superficie protetta terrestre e marina e assicurare l’efficacia della gestione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AREE PROTETTE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770685"/>
                  </a:ext>
                </a:extLst>
              </a:tr>
              <a:tr h="3686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2.1.4 Proteggere e ripristinare le risorse genetiche e gli ecosistemi naturali connessi ad agricoltura, silvicoltura e acquacoltura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RISORSE GENETICHE E ECOSISTEMI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02350"/>
                  </a:ext>
                </a:extLst>
              </a:tr>
              <a:tr h="3686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2.1.5 Integrare il valore del capitale naturale (degli ecosistemi e della biodiversità) nei piani, nelle politiche e nei sistemi di contabilità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CAPITALE NATURALE NELLE POLICY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810449"/>
                  </a:ext>
                </a:extLst>
              </a:tr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2.2.1 Mantenere la vitalità dei mari e prevenire gli impatti sull’ambiente marino e costiero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VITALITA AMBIENTE MARINO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53512"/>
                  </a:ext>
                </a:extLst>
              </a:tr>
              <a:tr h="3670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2.2.2 Arrestare il consumo del suolo e combattere la desertificazione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CONSUMO SUOLO, DESERTIFICAZIONE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469014"/>
                  </a:ext>
                </a:extLst>
              </a:tr>
              <a:tr h="3686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2.2.3 Minimizzare i carichi inquinanti nei suoli, nei corpi idrici e nelle falde acquifere, tenendo in considerazione i livelli di buono stato ecologico dei sistemi naturali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CARICHI INQUINANTI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617381"/>
                  </a:ext>
                </a:extLst>
              </a:tr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2.2.4 Attuare la gestione integrata delle risorse idriche a tutti i livelli di pianificazione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GESTIONE IDRICA INTEGRATA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507408"/>
                  </a:ext>
                </a:extLst>
              </a:tr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2.2.5 Massimizzare l’efficienza idrica e adeguare i prelievi alla scarsità d'acqua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EFFICIENZA IDRICA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783358"/>
                  </a:ext>
                </a:extLst>
              </a:tr>
              <a:tr h="3638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2.2.6 Minimizzare le emissioni e abbattere le concentrazioni inquinanti in atmosfera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EMISSIONI INQUINANTI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02115"/>
                  </a:ext>
                </a:extLst>
              </a:tr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2.2.7 Garantire la gestione sostenibile delle foreste e combatterne l’abbandono e il degrado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FORESTE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847882"/>
                  </a:ext>
                </a:extLst>
              </a:tr>
              <a:tr h="3686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2.3.1 Prevenire i rischi naturali e antropici e rafforzare le capacità di resilienza di comunità e territori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RISCHI E RESILIENZA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583276"/>
                  </a:ext>
                </a:extLst>
              </a:tr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2.3.2 Assicurare elevate prestazioni ambientali di edifici, infrastrutture e spazi aperti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PRESTAZ AMBIENTALI 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604542"/>
                  </a:ext>
                </a:extLst>
              </a:tr>
              <a:tr h="227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2.3.3 Rigenerare le città, garantire l’accessibilità e assicurare la sostenibilità delle connessioni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RIGENERAZIONE URBANA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402601"/>
                  </a:ext>
                </a:extLst>
              </a:tr>
              <a:tr h="3686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2.3.4 Garantire il ripristino e la deframmentazione degli ecosistemi e favorire le connessioni ecologiche urbano/rurali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RETI ECOLOGICHE RURBANE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73336"/>
                  </a:ext>
                </a:extLst>
              </a:tr>
              <a:tr h="36869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2.3.5 Assicurare lo sviluppo del potenziale, la gestione sostenibile e la custodia dei territori, dei paesaggi e del patrimonio culturale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PATRIMONIO</a:t>
                      </a:r>
                    </a:p>
                  </a:txBody>
                  <a:tcPr marL="9278" marR="9278" marT="9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712446"/>
                  </a:ext>
                </a:extLst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731518" y="312873"/>
            <a:ext cx="11207933" cy="1325563"/>
          </a:xfrm>
        </p:spPr>
        <p:txBody>
          <a:bodyPr/>
          <a:lstStyle/>
          <a:p>
            <a:r>
              <a:rPr lang="it-IT" dirty="0" smtClean="0"/>
              <a:t>La Strategia Nazionale dello Sviluppo Sostenibile</a:t>
            </a:r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9865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7690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6320526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bozza alberello Vd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834" y="4788555"/>
            <a:ext cx="1364166" cy="1240937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 rot="16200000">
            <a:off x="-284959" y="5248943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66204" y="482691"/>
            <a:ext cx="11207933" cy="1325563"/>
          </a:xfrm>
        </p:spPr>
        <p:txBody>
          <a:bodyPr/>
          <a:lstStyle/>
          <a:p>
            <a:r>
              <a:rPr lang="it-IT" dirty="0" smtClean="0"/>
              <a:t>La Strategia Nazionale dello Sviluppo Sostenibile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431548"/>
              </p:ext>
            </p:extLst>
          </p:nvPr>
        </p:nvGraphicFramePr>
        <p:xfrm>
          <a:off x="1045028" y="1808254"/>
          <a:ext cx="9993087" cy="4949790"/>
        </p:xfrm>
        <a:graphic>
          <a:graphicData uri="http://schemas.openxmlformats.org/drawingml/2006/table">
            <a:tbl>
              <a:tblPr/>
              <a:tblGrid>
                <a:gridCol w="6100595">
                  <a:extLst>
                    <a:ext uri="{9D8B030D-6E8A-4147-A177-3AD203B41FA5}">
                      <a16:colId xmlns:a16="http://schemas.microsoft.com/office/drawing/2014/main" val="2006533403"/>
                    </a:ext>
                  </a:extLst>
                </a:gridCol>
                <a:gridCol w="3453702">
                  <a:extLst>
                    <a:ext uri="{9D8B030D-6E8A-4147-A177-3AD203B41FA5}">
                      <a16:colId xmlns:a16="http://schemas.microsoft.com/office/drawing/2014/main" val="2706741049"/>
                    </a:ext>
                  </a:extLst>
                </a:gridCol>
                <a:gridCol w="438790">
                  <a:extLst>
                    <a:ext uri="{9D8B030D-6E8A-4147-A177-3AD203B41FA5}">
                      <a16:colId xmlns:a16="http://schemas.microsoft.com/office/drawing/2014/main" val="1626894867"/>
                    </a:ext>
                  </a:extLst>
                </a:gridCol>
              </a:tblGrid>
              <a:tr h="182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OBIETTIVO della STRATEGIA NAZIONALE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PAROLE CHIAVE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 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50011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3.1.1 Aumentare gli investimenti in ricerca e sviluppo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RICERCA&amp;SVILUPPO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PROSPERITà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941342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3.1.2 Attuare l’agenda digitale e potenziare la diffusione delle reti intelligenti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AGENDA DIGITALE E RETI INTELLIGENTI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625214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3.1.3 Innovare processi e prodotti e promuovere il trasferimento tecnologico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INNOVAZIONE, TRASFERIMENTO TECNOLOGICO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140073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3.2.1 Garantire accessibilità, qualità e continuità della formazione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FORMAZIONE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024532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3.2.2 Incrementare l’occupazione sostenibile e di qualità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OCCUPAZIONE DI QUALITA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055318"/>
                  </a:ext>
                </a:extLst>
              </a:tr>
              <a:tr h="3858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3.3.1 Dematerializzare l’economia, migliorando l’efficienza dell’uso delle risorse e promuovendo meccanismi di economia circolare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DEMATERIALIZZAZIONE E ECONOMIA CIRCOLARE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330975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3.3.2 Promuovere la fiscalità ambientale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FISCALITA' AMBIENTALE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5278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3.3.3 Assicurare un equo accesso alle risorse finanziarie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ACCESSO RISORSE FINANZIARIE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359922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3.3.4 Promuovere responsabilità sociale e ambientale nelle imprese e nelle amministrazioni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RESPONS SOC AMB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492989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3.3.5 Abbattere la produzione di rifiuti e promuovere il mercato delle materie prime seconde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MATERIE PRIME SECONDE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249139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3.3.6 Promuovere la domanda e accrescere l'offerta di turismo sostenibile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TURISMO SOSTENIBILE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25378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3.3.7 Garantire la sostenibilità di agricoltura e silvicoltura lungo l’intera filiera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FILIERA AGRICOLA E SILVOCOLTURALE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438060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3.3.8 Garantire la sostenibilità di acquacoltura e pesca lungo l’intera filiera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ACQUACOLTURA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223433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3.3.9 Promuovere le eccellenze italiane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ECCELLENZE ITALIANE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521539"/>
                  </a:ext>
                </a:extLst>
              </a:tr>
              <a:tr h="3858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3.4.1 Incrementare l'efficienza energetica e la produzione di energia da fonte rinnovabile evitando o riducendo gli impatti sui beni culturali e il paesaggio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EFFICIENZA ENERGETICA E RINNOVABILI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820533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3.4.2 Aumentare la mobilità sostenibile di persone e merci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MOBILITA' SOSTENIBILE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45771"/>
                  </a:ext>
                </a:extLst>
              </a:tr>
              <a:tr h="238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3.4.3 Abbattere le emissioni climalteranti nei settori non-ETS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EMISSIONI CLIMALTERANTI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4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66204" y="482691"/>
            <a:ext cx="11207933" cy="1325563"/>
          </a:xfrm>
        </p:spPr>
        <p:txBody>
          <a:bodyPr/>
          <a:lstStyle/>
          <a:p>
            <a:r>
              <a:rPr lang="it-IT" dirty="0" smtClean="0"/>
              <a:t>La Strategia Nazionale dello Sviluppo Sostenibile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70825"/>
              </p:ext>
            </p:extLst>
          </p:nvPr>
        </p:nvGraphicFramePr>
        <p:xfrm>
          <a:off x="836023" y="2207625"/>
          <a:ext cx="10554789" cy="3866607"/>
        </p:xfrm>
        <a:graphic>
          <a:graphicData uri="http://schemas.openxmlformats.org/drawingml/2006/table">
            <a:tbl>
              <a:tblPr/>
              <a:tblGrid>
                <a:gridCol w="6443504">
                  <a:extLst>
                    <a:ext uri="{9D8B030D-6E8A-4147-A177-3AD203B41FA5}">
                      <a16:colId xmlns:a16="http://schemas.microsoft.com/office/drawing/2014/main" val="3600475773"/>
                    </a:ext>
                  </a:extLst>
                </a:gridCol>
                <a:gridCol w="3647831">
                  <a:extLst>
                    <a:ext uri="{9D8B030D-6E8A-4147-A177-3AD203B41FA5}">
                      <a16:colId xmlns:a16="http://schemas.microsoft.com/office/drawing/2014/main" val="2151395149"/>
                    </a:ext>
                  </a:extLst>
                </a:gridCol>
                <a:gridCol w="463454">
                  <a:extLst>
                    <a:ext uri="{9D8B030D-6E8A-4147-A177-3AD203B41FA5}">
                      <a16:colId xmlns:a16="http://schemas.microsoft.com/office/drawing/2014/main" val="2176654835"/>
                    </a:ext>
                  </a:extLst>
                </a:gridCol>
              </a:tblGrid>
              <a:tr h="4019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OBIETTIVO della STRATEGIA NAZIONALE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PAROLE CHIAVE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 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542099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4.1.1 Prevenire la violenza su donne e bambini e assicurare adeguata assistenza alle vittime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VIOLENZA DONNE E MINORI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PACE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80979"/>
                  </a:ext>
                </a:extLst>
              </a:tr>
              <a:tr h="6508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4.1.2 Garantire l'accoglienza di migranti richiedenti asilo e l'inclusione delle minoranze etniche e religiose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ACCOGLIENZA E INTEGRAZIONE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027126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4.2.1 Eliminare ogni forma di sfruttamento del lavoro e garantire i diritti dei lavoratori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DIRITTI DEI LAVORATORI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092777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4.2.2 Garantire la parità di genere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PARITA' DI GENERE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6789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4.2.3 Combattere ogni discriminazione e promuovere il rispetto della diversità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RISPETTO DELLE DIVERSITA'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140363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4.3.1 Intensificare la lotta alla criminalità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CRIMINALITA'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17500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4.3.2 Contrastare corruzione e concussione nel sistema pubblico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CORRUZIONE E CONCUSSIONE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79263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4.3.3 Garantire l'efficienza e la qualità del sistema giudiziario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Corpo)"/>
                        </a:rPr>
                        <a:t>SISTEMA GIUDIZIARIO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3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0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 smtClean="0"/>
              <a:t>Strategia Nazionale versus Regionale</a:t>
            </a:r>
            <a:endParaRPr lang="it-IT" dirty="0"/>
          </a:p>
        </p:txBody>
      </p:sp>
      <p:pic>
        <p:nvPicPr>
          <p:cNvPr id="5" name="Immagine 4" descr="http://www.regione.toscana.it/documents/10180/15286943/snsvs.png/fe0b516c-e343-483d-9391-195d4b2c02cc?t=15247360367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9" y="1875009"/>
            <a:ext cx="4506685" cy="433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https://www.green.it/wp-content/uploads/2018/02/CSR-foto-wisesociety.it_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124" y="2319233"/>
            <a:ext cx="2886075" cy="31197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nettore diritto 6"/>
          <p:cNvCxnSpPr/>
          <p:nvPr/>
        </p:nvCxnSpPr>
        <p:spPr>
          <a:xfrm>
            <a:off x="6053823" y="3717032"/>
            <a:ext cx="3600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/>
          <p:nvPr/>
        </p:nvCxnSpPr>
        <p:spPr>
          <a:xfrm>
            <a:off x="6053823" y="3501008"/>
            <a:ext cx="3600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ù 8"/>
          <p:cNvSpPr/>
          <p:nvPr/>
        </p:nvSpPr>
        <p:spPr>
          <a:xfrm>
            <a:off x="9609015" y="3537013"/>
            <a:ext cx="432048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0041063" y="3424644"/>
            <a:ext cx="899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2 P</a:t>
            </a:r>
            <a:endParaRPr lang="it-IT" sz="3200" dirty="0"/>
          </a:p>
        </p:txBody>
      </p:sp>
      <p:sp>
        <p:nvSpPr>
          <p:cNvPr id="11" name="Rettangolo 10"/>
          <p:cNvSpPr/>
          <p:nvPr/>
        </p:nvSpPr>
        <p:spPr>
          <a:xfrm>
            <a:off x="210169" y="5893821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magin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09054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34181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magin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40454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magine 14" descr="bozza alberello VdS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856" y="4652884"/>
            <a:ext cx="1364166" cy="12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6708" y="365125"/>
            <a:ext cx="8297091" cy="1325563"/>
          </a:xfrm>
        </p:spPr>
        <p:txBody>
          <a:bodyPr>
            <a:normAutofit/>
          </a:bodyPr>
          <a:lstStyle/>
          <a:p>
            <a:r>
              <a:rPr lang="it-IT" sz="6000" dirty="0" smtClean="0"/>
              <a:t>2P   Il Metodo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24743" y="2245663"/>
            <a:ext cx="3566160" cy="4351338"/>
          </a:xfrm>
        </p:spPr>
        <p:txBody>
          <a:bodyPr>
            <a:normAutofit/>
          </a:bodyPr>
          <a:lstStyle/>
          <a:p>
            <a:r>
              <a:rPr lang="it-IT" sz="8000" dirty="0" smtClean="0"/>
              <a:t>PACE</a:t>
            </a:r>
          </a:p>
          <a:p>
            <a:r>
              <a:rPr lang="it-IT" sz="8000" dirty="0" smtClean="0"/>
              <a:t>PARTNERSHIP</a:t>
            </a:r>
            <a:endParaRPr lang="it-IT" sz="8000" dirty="0"/>
          </a:p>
        </p:txBody>
      </p:sp>
      <p:sp>
        <p:nvSpPr>
          <p:cNvPr id="4" name="Rettangolo 3"/>
          <p:cNvSpPr/>
          <p:nvPr/>
        </p:nvSpPr>
        <p:spPr>
          <a:xfrm>
            <a:off x="2024743" y="2088632"/>
            <a:ext cx="3409406" cy="35823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/>
          <p:cNvCxnSpPr/>
          <p:nvPr/>
        </p:nvCxnSpPr>
        <p:spPr>
          <a:xfrm>
            <a:off x="6040760" y="4095855"/>
            <a:ext cx="3600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>
            <a:off x="6040760" y="3879831"/>
            <a:ext cx="3600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7328264" y="2609396"/>
            <a:ext cx="37359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PARTECIPAZIONE</a:t>
            </a:r>
          </a:p>
          <a:p>
            <a:r>
              <a:rPr lang="it-IT" dirty="0" smtClean="0"/>
              <a:t>APERTURA</a:t>
            </a:r>
          </a:p>
          <a:p>
            <a:r>
              <a:rPr lang="it-IT" dirty="0" smtClean="0"/>
              <a:t>CONFRONTO</a:t>
            </a:r>
          </a:p>
          <a:p>
            <a:r>
              <a:rPr lang="it-IT" dirty="0" smtClean="0"/>
              <a:t>AZIONE</a:t>
            </a:r>
          </a:p>
          <a:p>
            <a:r>
              <a:rPr lang="it-IT" dirty="0" smtClean="0"/>
              <a:t>MEDIAZIONE</a:t>
            </a:r>
          </a:p>
          <a:p>
            <a:r>
              <a:rPr lang="it-IT" dirty="0" smtClean="0"/>
              <a:t>ASCOLTO</a:t>
            </a:r>
          </a:p>
          <a:p>
            <a:r>
              <a:rPr lang="it-IT" dirty="0" smtClean="0"/>
              <a:t>TOLLERANZA</a:t>
            </a:r>
          </a:p>
          <a:p>
            <a:r>
              <a:rPr lang="it-IT" dirty="0" smtClean="0"/>
              <a:t>………………..</a:t>
            </a:r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9865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7690" y="6309319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6320526"/>
            <a:ext cx="35096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bozza alberello Vd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834" y="4788555"/>
            <a:ext cx="1364166" cy="1240937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 rot="16200000">
            <a:off x="-284959" y="5248943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200" b="1" i="1" dirty="0" err="1">
                <a:solidFill>
                  <a:srgbClr val="C0504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vettoridisostenibilità</a:t>
            </a:r>
            <a:endParaRPr lang="it-IT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Strategia Regionale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>
                <a:solidFill>
                  <a:srgbClr val="21586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per lo Sviluppo Sostenibile</a:t>
            </a:r>
            <a:endParaRPr lang="it-IT" altLang="zh-CN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1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2A180C19-DEB1-4170-ADF7-53BB347EDEE6}" vid="{9D8AF549-6994-453F-91C5-B763233EE0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1140</Words>
  <Application>Microsoft Office PowerPoint</Application>
  <PresentationFormat>Widescreen</PresentationFormat>
  <Paragraphs>188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SimSun</vt:lpstr>
      <vt:lpstr>Arial</vt:lpstr>
      <vt:lpstr>Calibri</vt:lpstr>
      <vt:lpstr>Calibri (Corpo)</vt:lpstr>
      <vt:lpstr>Calibri Light</vt:lpstr>
      <vt:lpstr>等线</vt:lpstr>
      <vt:lpstr>Times New Roman</vt:lpstr>
      <vt:lpstr>Tema di Office</vt:lpstr>
      <vt:lpstr>“Diritto al futuro e responsabilità condivise. A 4 anni dalla Laudato Si”</vt:lpstr>
      <vt:lpstr>Presentazione standard di PowerPoint</vt:lpstr>
      <vt:lpstr>Dall’ONU a ogni comune, azienda, persona</vt:lpstr>
      <vt:lpstr>La Strategia Nazionale dello Sviluppo Sostenibile</vt:lpstr>
      <vt:lpstr>La Strategia Nazionale dello Sviluppo Sostenibile</vt:lpstr>
      <vt:lpstr>La Strategia Nazionale dello Sviluppo Sostenibile</vt:lpstr>
      <vt:lpstr>La Strategia Nazionale dello Sviluppo Sostenibile</vt:lpstr>
      <vt:lpstr>Strategia Nazionale versus Regionale</vt:lpstr>
      <vt:lpstr>2P   Il Metodo</vt:lpstr>
      <vt:lpstr>Una sfida non facile…..</vt:lpstr>
      <vt:lpstr>I sistemi locali del Piemonte (gli AIT)</vt:lpstr>
      <vt:lpstr>  GRAZIE  Per saperne di più:  Torino 20 Giugno Presentazione Relazione Stato Ambiente 2019  a cura di: Regione Piemonte, ARPA Piemonte Torino 21 Giugno Presentazione Relazione socio-economica IRES Piemonte  a cura di: IRES Piemonte  Auditorium Vivaldi Biblioteca Nazionale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FLFIMGSKAò JDOCMDKSPSL</dc:title>
  <dc:creator>fiorenzo ferlaino</dc:creator>
  <cp:lastModifiedBy>fiorenzo ferlaino</cp:lastModifiedBy>
  <cp:revision>16</cp:revision>
  <dcterms:created xsi:type="dcterms:W3CDTF">2019-06-05T09:25:47Z</dcterms:created>
  <dcterms:modified xsi:type="dcterms:W3CDTF">2019-06-07T18:30:36Z</dcterms:modified>
</cp:coreProperties>
</file>