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it-IT"/>
  <c:roundedCorners val="0"/>
  <c:style val="2"/>
  <c:chart>
    <c:title>
      <c:tx>
        <c:rich>
          <a:bodyPr rot="0"/>
          <a:lstStyle/>
          <a:p>
            <a:pPr>
              <a:defRPr lang="it-IT" sz="1400" b="1" strike="noStrike" spc="49">
                <a:solidFill>
                  <a:srgbClr val="595959"/>
                </a:solidFill>
                <a:latin typeface="Arial"/>
                <a:ea typeface="Arial"/>
              </a:defRPr>
            </a:pPr>
            <a:r>
              <a:rPr lang="it-IT" sz="1400" b="1" strike="noStrike" spc="49">
                <a:solidFill>
                  <a:srgbClr val="595959"/>
                </a:solidFill>
                <a:latin typeface="Arial"/>
                <a:ea typeface="Arial"/>
              </a:rPr>
              <a:t>CHI HA RISPOSTO AL QUESTIONARIO?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4285F4"/>
            </a:solidFill>
            <a:ln w="0"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5A49-4D0F-BA35-6CB0992781FD}"/>
              </c:ext>
            </c:extLst>
          </c:dPt>
          <c:dPt>
            <c:idx val="1"/>
            <c:bubble3D val="0"/>
            <c:spPr>
              <a:solidFill>
                <a:srgbClr val="EA4335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5A49-4D0F-BA35-6CB0992781FD}"/>
              </c:ext>
            </c:extLst>
          </c:dPt>
          <c:dPt>
            <c:idx val="2"/>
            <c:bubble3D val="0"/>
            <c:spPr>
              <a:solidFill>
                <a:srgbClr val="FBBC04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5A49-4D0F-BA35-6CB0992781FD}"/>
              </c:ext>
            </c:extLst>
          </c:dPt>
          <c:dPt>
            <c:idx val="3"/>
            <c:bubble3D val="0"/>
            <c:spPr>
              <a:solidFill>
                <a:srgbClr val="34A853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5A49-4D0F-BA35-6CB0992781FD}"/>
              </c:ext>
            </c:extLst>
          </c:dPt>
          <c:dPt>
            <c:idx val="4"/>
            <c:bubble3D val="0"/>
            <c:spPr>
              <a:solidFill>
                <a:srgbClr val="FF6D01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5A49-4D0F-BA35-6CB0992781FD}"/>
              </c:ext>
            </c:extLst>
          </c:dPt>
          <c:dPt>
            <c:idx val="5"/>
            <c:bubble3D val="0"/>
            <c:spPr>
              <a:solidFill>
                <a:srgbClr val="46BDC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5A49-4D0F-BA35-6CB0992781FD}"/>
              </c:ext>
            </c:extLst>
          </c:dPt>
          <c:dPt>
            <c:idx val="6"/>
            <c:bubble3D val="0"/>
            <c:spPr>
              <a:solidFill>
                <a:srgbClr val="0A49B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5A49-4D0F-BA35-6CB0992781FD}"/>
              </c:ext>
            </c:extLst>
          </c:dPt>
          <c:dPt>
            <c:idx val="7"/>
            <c:bubble3D val="0"/>
            <c:spPr>
              <a:solidFill>
                <a:srgbClr val="9C1B1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F-5A49-4D0F-BA35-6CB0992781FD}"/>
              </c:ext>
            </c:extLst>
          </c:dPt>
          <c:dLbls>
            <c:dLbl>
              <c:idx val="0"/>
              <c:spPr/>
              <c:txPr>
                <a:bodyPr wrap="square"/>
                <a:lstStyle/>
                <a:p>
                  <a:pPr>
                    <a:defRPr sz="1800" b="1" strike="noStrike" spc="-1">
                      <a:solidFill>
                        <a:srgbClr val="FFFFFF"/>
                      </a:solidFill>
                      <a:latin typeface="Arial"/>
                    </a:defRPr>
                  </a:pPr>
                  <a:endParaRPr lang="it-IT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1-5A49-4D0F-BA35-6CB0992781FD}"/>
                </c:ext>
              </c:extLst>
            </c:dLbl>
            <c:dLbl>
              <c:idx val="1"/>
              <c:spPr/>
              <c:txPr>
                <a:bodyPr wrap="square"/>
                <a:lstStyle/>
                <a:p>
                  <a:pPr>
                    <a:defRPr sz="1800" b="1" strike="noStrike" spc="-1">
                      <a:solidFill>
                        <a:srgbClr val="FFFFFF"/>
                      </a:solidFill>
                      <a:latin typeface="Arial"/>
                    </a:defRPr>
                  </a:pPr>
                  <a:endParaRPr lang="it-IT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3-5A49-4D0F-BA35-6CB0992781FD}"/>
                </c:ext>
              </c:extLst>
            </c:dLbl>
            <c:dLbl>
              <c:idx val="2"/>
              <c:spPr/>
              <c:txPr>
                <a:bodyPr wrap="square"/>
                <a:lstStyle/>
                <a:p>
                  <a:pPr>
                    <a:defRPr sz="1800" b="1" strike="noStrike" spc="-1">
                      <a:solidFill>
                        <a:srgbClr val="FFFFFF"/>
                      </a:solidFill>
                      <a:latin typeface="Arial"/>
                    </a:defRPr>
                  </a:pPr>
                  <a:endParaRPr lang="it-IT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5-5A49-4D0F-BA35-6CB0992781FD}"/>
                </c:ext>
              </c:extLst>
            </c:dLbl>
            <c:dLbl>
              <c:idx val="3"/>
              <c:spPr/>
              <c:txPr>
                <a:bodyPr wrap="square"/>
                <a:lstStyle/>
                <a:p>
                  <a:pPr>
                    <a:defRPr sz="1800" b="1" strike="noStrike" spc="-1">
                      <a:solidFill>
                        <a:srgbClr val="FFFFFF"/>
                      </a:solidFill>
                      <a:latin typeface="Arial"/>
                    </a:defRPr>
                  </a:pPr>
                  <a:endParaRPr lang="it-IT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7-5A49-4D0F-BA35-6CB0992781FD}"/>
                </c:ext>
              </c:extLst>
            </c:dLbl>
            <c:dLbl>
              <c:idx val="4"/>
              <c:spPr/>
              <c:txPr>
                <a:bodyPr wrap="square"/>
                <a:lstStyle/>
                <a:p>
                  <a:pPr>
                    <a:defRPr sz="1800" b="1" strike="noStrike" spc="-1">
                      <a:solidFill>
                        <a:srgbClr val="FFFFFF"/>
                      </a:solidFill>
                      <a:latin typeface="Arial"/>
                    </a:defRPr>
                  </a:pPr>
                  <a:endParaRPr lang="it-IT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9-5A49-4D0F-BA35-6CB0992781FD}"/>
                </c:ext>
              </c:extLst>
            </c:dLbl>
            <c:dLbl>
              <c:idx val="5"/>
              <c:spPr/>
              <c:txPr>
                <a:bodyPr wrap="square"/>
                <a:lstStyle/>
                <a:p>
                  <a:pPr>
                    <a:defRPr sz="1800" b="1" strike="noStrike" spc="-1">
                      <a:solidFill>
                        <a:srgbClr val="FFFFFF"/>
                      </a:solidFill>
                      <a:latin typeface="Arial"/>
                    </a:defRPr>
                  </a:pPr>
                  <a:endParaRPr lang="it-IT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B-5A49-4D0F-BA35-6CB0992781FD}"/>
                </c:ext>
              </c:extLst>
            </c:dLbl>
            <c:dLbl>
              <c:idx val="6"/>
              <c:spPr/>
              <c:txPr>
                <a:bodyPr wrap="square"/>
                <a:lstStyle/>
                <a:p>
                  <a:pPr>
                    <a:defRPr sz="1800" b="1" strike="noStrike" spc="-1">
                      <a:solidFill>
                        <a:srgbClr val="FFFFFF"/>
                      </a:solidFill>
                      <a:latin typeface="Arial"/>
                    </a:defRPr>
                  </a:pPr>
                  <a:endParaRPr lang="it-IT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D-5A49-4D0F-BA35-6CB0992781FD}"/>
                </c:ext>
              </c:extLst>
            </c:dLbl>
            <c:dLbl>
              <c:idx val="7"/>
              <c:spPr/>
              <c:txPr>
                <a:bodyPr wrap="square"/>
                <a:lstStyle/>
                <a:p>
                  <a:pPr>
                    <a:defRPr sz="1800" b="1" strike="noStrike" spc="-1">
                      <a:solidFill>
                        <a:srgbClr val="FFFFFF"/>
                      </a:solidFill>
                      <a:latin typeface="Arial"/>
                    </a:defRPr>
                  </a:pPr>
                  <a:endParaRPr lang="it-IT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F-5A49-4D0F-BA35-6CB0992781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800" b="1" strike="noStrike" spc="-1">
                    <a:solidFill>
                      <a:srgbClr val="FFFFFF"/>
                    </a:solidFill>
                    <a:latin typeface="Arial"/>
                    <a:ea typeface="Arial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1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8"/>
                <c:pt idx="0">
                  <c:v>lavoratori/lavoratrici dipendenti</c:v>
                </c:pt>
                <c:pt idx="1">
                  <c:v>pensionato/a</c:v>
                </c:pt>
                <c:pt idx="2">
                  <c:v>imprenditore/imprenditrice</c:v>
                </c:pt>
                <c:pt idx="3">
                  <c:v>disoccupato/a</c:v>
                </c:pt>
                <c:pt idx="4">
                  <c:v>studente/studentessa</c:v>
                </c:pt>
                <c:pt idx="5">
                  <c:v>genitore figlio/a disabile</c:v>
                </c:pt>
                <c:pt idx="6">
                  <c:v>scrittore</c:v>
                </c:pt>
                <c:pt idx="7">
                  <c:v>tirocinante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8"/>
                <c:pt idx="0">
                  <c:v>13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A49-4D0F-BA35-6CB0992781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0">
          <a:noFill/>
        </a:ln>
      </c:spPr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sz="1400" b="0" strike="noStrike" spc="-1">
              <a:solidFill>
                <a:srgbClr val="595959"/>
              </a:solidFill>
              <a:latin typeface="Arial"/>
              <a:ea typeface="Arial"/>
            </a:defRPr>
          </a:pPr>
          <a:endParaRPr lang="it-IT"/>
        </a:p>
      </c:txPr>
    </c:legend>
    <c:plotVisOnly val="1"/>
    <c:dispBlanksAs val="gap"/>
    <c:showDLblsOverMax val="1"/>
  </c:chart>
  <c:spPr>
    <a:noFill/>
    <a:ln w="9360">
      <a:noFill/>
    </a:ln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990576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143000" y="4111560"/>
            <a:ext cx="990576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6218640" y="200952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1143000" y="411156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218640" y="411156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318924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492080" y="2009520"/>
            <a:ext cx="318924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7841160" y="2009520"/>
            <a:ext cx="318924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1143000" y="4111560"/>
            <a:ext cx="318924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4492080" y="4111560"/>
            <a:ext cx="318924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7841160" y="4111560"/>
            <a:ext cx="318924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subTitle"/>
          </p:nvPr>
        </p:nvSpPr>
        <p:spPr>
          <a:xfrm>
            <a:off x="1143000" y="2009520"/>
            <a:ext cx="9905760" cy="402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9905760" cy="402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4833720" cy="402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18640" y="2009520"/>
            <a:ext cx="4833720" cy="402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ubTitle"/>
          </p:nvPr>
        </p:nvSpPr>
        <p:spPr>
          <a:xfrm>
            <a:off x="1143000" y="533520"/>
            <a:ext cx="9905760" cy="6405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18640" y="2009520"/>
            <a:ext cx="4833720" cy="402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1143000" y="411156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1143000" y="2009520"/>
            <a:ext cx="9905760" cy="402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4833720" cy="402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18640" y="200952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218640" y="411156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218640" y="200952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1143000" y="4111560"/>
            <a:ext cx="990576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990576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1143000" y="4111560"/>
            <a:ext cx="990576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6218640" y="200952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1143000" y="411156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6218640" y="411156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318924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492080" y="2009520"/>
            <a:ext cx="318924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7841160" y="2009520"/>
            <a:ext cx="318924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 type="body"/>
          </p:nvPr>
        </p:nvSpPr>
        <p:spPr>
          <a:xfrm>
            <a:off x="1143000" y="4111560"/>
            <a:ext cx="318924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94" name="PlaceHolder 6"/>
          <p:cNvSpPr>
            <a:spLocks noGrp="1"/>
          </p:cNvSpPr>
          <p:nvPr>
            <p:ph type="body"/>
          </p:nvPr>
        </p:nvSpPr>
        <p:spPr>
          <a:xfrm>
            <a:off x="4492080" y="4111560"/>
            <a:ext cx="318924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95" name="PlaceHolder 7"/>
          <p:cNvSpPr>
            <a:spLocks noGrp="1"/>
          </p:cNvSpPr>
          <p:nvPr>
            <p:ph type="body"/>
          </p:nvPr>
        </p:nvSpPr>
        <p:spPr>
          <a:xfrm>
            <a:off x="7841160" y="4111560"/>
            <a:ext cx="318924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subTitle"/>
          </p:nvPr>
        </p:nvSpPr>
        <p:spPr>
          <a:xfrm>
            <a:off x="1143000" y="2009520"/>
            <a:ext cx="9905760" cy="402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9905760" cy="402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4833720" cy="402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6218640" y="2009520"/>
            <a:ext cx="4833720" cy="402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9905760" cy="402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subTitle"/>
          </p:nvPr>
        </p:nvSpPr>
        <p:spPr>
          <a:xfrm>
            <a:off x="1143000" y="533520"/>
            <a:ext cx="9905760" cy="6405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218640" y="2009520"/>
            <a:ext cx="4833720" cy="402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1143000" y="411156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4833720" cy="402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6218640" y="200952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6218640" y="411156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218640" y="200952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1143000" y="4111560"/>
            <a:ext cx="990576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990576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1143000" y="4111560"/>
            <a:ext cx="990576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6218640" y="200952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1143000" y="411156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136" name="PlaceHolder 5"/>
          <p:cNvSpPr>
            <a:spLocks noGrp="1"/>
          </p:cNvSpPr>
          <p:nvPr>
            <p:ph type="body"/>
          </p:nvPr>
        </p:nvSpPr>
        <p:spPr>
          <a:xfrm>
            <a:off x="6218640" y="411156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318924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492080" y="2009520"/>
            <a:ext cx="318924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7841160" y="2009520"/>
            <a:ext cx="318924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141" name="PlaceHolder 5"/>
          <p:cNvSpPr>
            <a:spLocks noGrp="1"/>
          </p:cNvSpPr>
          <p:nvPr>
            <p:ph type="body"/>
          </p:nvPr>
        </p:nvSpPr>
        <p:spPr>
          <a:xfrm>
            <a:off x="1143000" y="4111560"/>
            <a:ext cx="318924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142" name="PlaceHolder 6"/>
          <p:cNvSpPr>
            <a:spLocks noGrp="1"/>
          </p:cNvSpPr>
          <p:nvPr>
            <p:ph type="body"/>
          </p:nvPr>
        </p:nvSpPr>
        <p:spPr>
          <a:xfrm>
            <a:off x="4492080" y="4111560"/>
            <a:ext cx="318924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143" name="PlaceHolder 7"/>
          <p:cNvSpPr>
            <a:spLocks noGrp="1"/>
          </p:cNvSpPr>
          <p:nvPr>
            <p:ph type="body"/>
          </p:nvPr>
        </p:nvSpPr>
        <p:spPr>
          <a:xfrm>
            <a:off x="7841160" y="4111560"/>
            <a:ext cx="318924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4833720" cy="402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18640" y="2009520"/>
            <a:ext cx="4833720" cy="402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1143000" y="533520"/>
            <a:ext cx="9905760" cy="6405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18640" y="2009520"/>
            <a:ext cx="4833720" cy="402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143000" y="411156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4833720" cy="402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18640" y="200952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218640" y="411156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143000" y="200952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18640" y="2009520"/>
            <a:ext cx="483372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143000" y="4111560"/>
            <a:ext cx="9905760" cy="1919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 1"/>
          <p:cNvSpPr/>
          <p:nvPr/>
        </p:nvSpPr>
        <p:spPr>
          <a:xfrm flipH="1">
            <a:off x="0" y="0"/>
            <a:ext cx="3119400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" name="Line 2"/>
          <p:cNvSpPr/>
          <p:nvPr/>
        </p:nvSpPr>
        <p:spPr>
          <a:xfrm flipH="1">
            <a:off x="0" y="0"/>
            <a:ext cx="903600" cy="65433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 flipH="1" flipV="1">
            <a:off x="-42840" y="5790960"/>
            <a:ext cx="6286320" cy="10670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Line 4"/>
          <p:cNvSpPr/>
          <p:nvPr/>
        </p:nvSpPr>
        <p:spPr>
          <a:xfrm flipH="1">
            <a:off x="8462880" y="5848200"/>
            <a:ext cx="3728880" cy="1009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Line 5"/>
          <p:cNvSpPr/>
          <p:nvPr/>
        </p:nvSpPr>
        <p:spPr>
          <a:xfrm flipH="1">
            <a:off x="11543040" y="1647720"/>
            <a:ext cx="648720" cy="52102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Line 6"/>
          <p:cNvSpPr/>
          <p:nvPr/>
        </p:nvSpPr>
        <p:spPr>
          <a:xfrm flipH="1" flipV="1">
            <a:off x="10781280" y="0"/>
            <a:ext cx="1410480" cy="42580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Line 7"/>
          <p:cNvSpPr/>
          <p:nvPr/>
        </p:nvSpPr>
        <p:spPr>
          <a:xfrm flipH="1" flipV="1">
            <a:off x="6529320" y="-4680"/>
            <a:ext cx="5662440" cy="9316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302508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600" b="0" i="1" strike="noStrike" cap="all" spc="-1">
                <a:solidFill>
                  <a:srgbClr val="001E2E"/>
                </a:solidFill>
                <a:latin typeface="Walbaum Display Light"/>
              </a:rPr>
              <a:t>Click to edit Master title style</a:t>
            </a:r>
            <a:endParaRPr lang="it-IT" sz="66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dt"/>
          </p:nvPr>
        </p:nvSpPr>
        <p:spPr>
          <a:xfrm>
            <a:off x="7337160" y="6399000"/>
            <a:ext cx="41936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CD5A2AB-3C81-4C6C-87F9-F23F9C691793}" type="datetime">
              <a:rPr lang="en-US" sz="1100" b="0" strike="noStrike" spc="-1">
                <a:solidFill>
                  <a:srgbClr val="001E2E"/>
                </a:solidFill>
                <a:latin typeface="Univers Condensed Light"/>
              </a:rPr>
              <a:t>1/28/2021</a:t>
            </a:fld>
            <a:endParaRPr lang="it-IT" sz="1100" b="0" strike="noStrike" spc="-1">
              <a:latin typeface="Times New Roman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ftr"/>
          </p:nvPr>
        </p:nvSpPr>
        <p:spPr>
          <a:xfrm>
            <a:off x="154440" y="6399000"/>
            <a:ext cx="4497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sldNum"/>
          </p:nvPr>
        </p:nvSpPr>
        <p:spPr>
          <a:xfrm>
            <a:off x="11602440" y="6399000"/>
            <a:ext cx="4705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A3079D4E-9582-4666-B241-70BCD0FEF57E}" type="slidenum">
              <a:rPr lang="en-US" sz="1100" b="0" strike="noStrike" spc="-1">
                <a:solidFill>
                  <a:srgbClr val="001E2E"/>
                </a:solidFill>
                <a:latin typeface="Univers Condensed Light"/>
              </a:rPr>
              <a:t>‹N›</a:t>
            </a:fld>
            <a:endParaRPr lang="it-IT" sz="1100" b="0" strike="noStrike" spc="-1">
              <a:latin typeface="Times New Roman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001E2E"/>
                </a:solidFill>
                <a:latin typeface="Univers Condensed Light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1E2E"/>
                </a:solidFill>
                <a:latin typeface="Univers Condensed Light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600" b="0" strike="noStrike" spc="-1">
                <a:solidFill>
                  <a:srgbClr val="001E2E"/>
                </a:solidFill>
                <a:latin typeface="Univers Condensed Light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600" b="0" strike="noStrike" spc="-1">
                <a:solidFill>
                  <a:srgbClr val="001E2E"/>
                </a:solidFill>
                <a:latin typeface="Univers Condensed Light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1E2E"/>
                </a:solidFill>
                <a:latin typeface="Univers Condensed Light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1E2E"/>
                </a:solidFill>
                <a:latin typeface="Univers Condensed Light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1E2E"/>
                </a:solidFill>
                <a:latin typeface="Univers Condensed Light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Line 1"/>
          <p:cNvSpPr/>
          <p:nvPr/>
        </p:nvSpPr>
        <p:spPr>
          <a:xfrm flipH="1">
            <a:off x="0" y="0"/>
            <a:ext cx="3119400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Line 2"/>
          <p:cNvSpPr/>
          <p:nvPr/>
        </p:nvSpPr>
        <p:spPr>
          <a:xfrm flipH="1">
            <a:off x="0" y="0"/>
            <a:ext cx="903600" cy="65433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Line 3"/>
          <p:cNvSpPr/>
          <p:nvPr/>
        </p:nvSpPr>
        <p:spPr>
          <a:xfrm flipH="1" flipV="1">
            <a:off x="-42840" y="5790960"/>
            <a:ext cx="6286320" cy="10670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Line 4"/>
          <p:cNvSpPr/>
          <p:nvPr/>
        </p:nvSpPr>
        <p:spPr>
          <a:xfrm flipH="1">
            <a:off x="8462880" y="5848200"/>
            <a:ext cx="3728880" cy="1009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Line 5"/>
          <p:cNvSpPr/>
          <p:nvPr/>
        </p:nvSpPr>
        <p:spPr>
          <a:xfrm flipH="1">
            <a:off x="11543040" y="1647720"/>
            <a:ext cx="648720" cy="52102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Line 6"/>
          <p:cNvSpPr/>
          <p:nvPr/>
        </p:nvSpPr>
        <p:spPr>
          <a:xfrm flipH="1" flipV="1">
            <a:off x="10781280" y="0"/>
            <a:ext cx="1410480" cy="42580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Line 7"/>
          <p:cNvSpPr/>
          <p:nvPr/>
        </p:nvSpPr>
        <p:spPr>
          <a:xfrm flipH="1" flipV="1">
            <a:off x="6529320" y="-4680"/>
            <a:ext cx="5662440" cy="9316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PlaceHolder 8"/>
          <p:cNvSpPr>
            <a:spLocks noGrp="1"/>
          </p:cNvSpPr>
          <p:nvPr>
            <p:ph type="title"/>
          </p:nvPr>
        </p:nvSpPr>
        <p:spPr>
          <a:xfrm>
            <a:off x="1143000" y="533520"/>
            <a:ext cx="9905760" cy="1381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0" i="1" strike="noStrike" cap="all" spc="-1">
                <a:solidFill>
                  <a:srgbClr val="001E2E"/>
                </a:solidFill>
                <a:latin typeface="Walbaum Display Light"/>
              </a:rPr>
              <a:t>Click to edit Master title style</a:t>
            </a:r>
            <a:endParaRPr lang="it-IT" sz="44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56" name="PlaceHolder 9"/>
          <p:cNvSpPr>
            <a:spLocks noGrp="1"/>
          </p:cNvSpPr>
          <p:nvPr>
            <p:ph type="body"/>
          </p:nvPr>
        </p:nvSpPr>
        <p:spPr>
          <a:xfrm>
            <a:off x="1143000" y="2009520"/>
            <a:ext cx="9905760" cy="4024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1E2E"/>
              </a:buClr>
              <a:buSzPct val="80000"/>
              <a:buFont typeface="Arial"/>
              <a:buChar char="•"/>
            </a:pPr>
            <a:r>
              <a:rPr lang="en-US" sz="2400" b="0" strike="noStrike" spc="-1">
                <a:solidFill>
                  <a:srgbClr val="001E2E"/>
                </a:solidFill>
                <a:latin typeface="Univers Condensed Light"/>
              </a:rPr>
              <a:t>Click to edit Master text styles</a:t>
            </a:r>
            <a:endParaRPr lang="it-IT" sz="24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1E2E"/>
              </a:buClr>
              <a:buSzPct val="80000"/>
              <a:buFont typeface="Arial"/>
              <a:buChar char="•"/>
            </a:pPr>
            <a:r>
              <a:rPr lang="en-US" sz="2000" b="0" strike="noStrike" spc="-1">
                <a:solidFill>
                  <a:srgbClr val="001E2E"/>
                </a:solidFill>
                <a:latin typeface="Univers Condensed Light"/>
              </a:rPr>
              <a:t>Second level</a:t>
            </a:r>
            <a:endParaRPr lang="it-IT" sz="20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001E2E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001E2E"/>
                </a:solidFill>
                <a:latin typeface="Univers Condensed Light"/>
              </a:rPr>
              <a:t>Third level</a:t>
            </a:r>
            <a:endParaRPr lang="it-IT" sz="18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001E2E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rgbClr val="001E2E"/>
                </a:solidFill>
                <a:latin typeface="Univers Condensed Light"/>
              </a:rPr>
              <a:t>Fourth level</a:t>
            </a:r>
            <a:endParaRPr lang="it-IT" sz="16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001E2E"/>
              </a:buClr>
              <a:buSzPct val="80000"/>
              <a:buFont typeface="Arial"/>
              <a:buChar char="•"/>
            </a:pPr>
            <a:r>
              <a:rPr lang="en-US" sz="1600" b="0" strike="noStrike" spc="-1">
                <a:solidFill>
                  <a:srgbClr val="001E2E"/>
                </a:solidFill>
                <a:latin typeface="Univers Condensed Light"/>
              </a:rPr>
              <a:t>Fifth level</a:t>
            </a:r>
            <a:endParaRPr lang="it-IT" sz="16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57" name="PlaceHolder 10"/>
          <p:cNvSpPr>
            <a:spLocks noGrp="1"/>
          </p:cNvSpPr>
          <p:nvPr>
            <p:ph type="dt"/>
          </p:nvPr>
        </p:nvSpPr>
        <p:spPr>
          <a:xfrm>
            <a:off x="7337160" y="6399000"/>
            <a:ext cx="41936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CD23EE9-F5D9-40BC-AFFC-617A69DFDFF0}" type="datetime">
              <a:rPr lang="en-US" sz="1100" b="0" strike="noStrike" spc="-1">
                <a:solidFill>
                  <a:srgbClr val="001E2E"/>
                </a:solidFill>
                <a:latin typeface="Univers Condensed Light"/>
              </a:rPr>
              <a:t>1/28/2021</a:t>
            </a:fld>
            <a:endParaRPr lang="it-IT" sz="1100" b="0" strike="noStrike" spc="-1">
              <a:latin typeface="Times New Roman"/>
            </a:endParaRPr>
          </a:p>
        </p:txBody>
      </p:sp>
      <p:sp>
        <p:nvSpPr>
          <p:cNvPr id="58" name="PlaceHolder 11"/>
          <p:cNvSpPr>
            <a:spLocks noGrp="1"/>
          </p:cNvSpPr>
          <p:nvPr>
            <p:ph type="ftr"/>
          </p:nvPr>
        </p:nvSpPr>
        <p:spPr>
          <a:xfrm>
            <a:off x="154440" y="6399000"/>
            <a:ext cx="4497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59" name="PlaceHolder 12"/>
          <p:cNvSpPr>
            <a:spLocks noGrp="1"/>
          </p:cNvSpPr>
          <p:nvPr>
            <p:ph type="sldNum"/>
          </p:nvPr>
        </p:nvSpPr>
        <p:spPr>
          <a:xfrm>
            <a:off x="11602440" y="6399000"/>
            <a:ext cx="4705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61DB71B1-A747-442B-AEA2-F42EBD0D3E65}" type="slidenum">
              <a:rPr lang="en-US" sz="1100" b="0" strike="noStrike" spc="-1">
                <a:solidFill>
                  <a:srgbClr val="001E2E"/>
                </a:solidFill>
                <a:latin typeface="Univers Condensed Light"/>
              </a:rPr>
              <a:t>‹N›</a:t>
            </a:fld>
            <a:endParaRPr lang="it-IT" sz="11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Line 1"/>
          <p:cNvSpPr/>
          <p:nvPr/>
        </p:nvSpPr>
        <p:spPr>
          <a:xfrm flipH="1">
            <a:off x="0" y="0"/>
            <a:ext cx="3119400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Line 2"/>
          <p:cNvSpPr/>
          <p:nvPr/>
        </p:nvSpPr>
        <p:spPr>
          <a:xfrm flipH="1">
            <a:off x="0" y="0"/>
            <a:ext cx="903600" cy="65433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Line 3"/>
          <p:cNvSpPr/>
          <p:nvPr/>
        </p:nvSpPr>
        <p:spPr>
          <a:xfrm flipH="1" flipV="1">
            <a:off x="-42840" y="5790960"/>
            <a:ext cx="6286320" cy="10670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Line 4"/>
          <p:cNvSpPr/>
          <p:nvPr/>
        </p:nvSpPr>
        <p:spPr>
          <a:xfrm flipH="1">
            <a:off x="8462880" y="5848200"/>
            <a:ext cx="3728880" cy="1009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Line 5"/>
          <p:cNvSpPr/>
          <p:nvPr/>
        </p:nvSpPr>
        <p:spPr>
          <a:xfrm flipH="1">
            <a:off x="11543040" y="1647720"/>
            <a:ext cx="648720" cy="52102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Line 6"/>
          <p:cNvSpPr/>
          <p:nvPr/>
        </p:nvSpPr>
        <p:spPr>
          <a:xfrm flipH="1" flipV="1">
            <a:off x="10781280" y="0"/>
            <a:ext cx="1410480" cy="42580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Line 7"/>
          <p:cNvSpPr/>
          <p:nvPr/>
        </p:nvSpPr>
        <p:spPr>
          <a:xfrm flipH="1" flipV="1">
            <a:off x="6529320" y="-4680"/>
            <a:ext cx="5662440" cy="9316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PlaceHolder 8"/>
          <p:cNvSpPr>
            <a:spLocks noGrp="1"/>
          </p:cNvSpPr>
          <p:nvPr>
            <p:ph type="dt"/>
          </p:nvPr>
        </p:nvSpPr>
        <p:spPr>
          <a:xfrm>
            <a:off x="7337160" y="6399000"/>
            <a:ext cx="41936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EB2637A-6F19-4A6A-99D8-7420A0A5FEAB}" type="datetime">
              <a:rPr lang="en-US" sz="1100" b="0" strike="noStrike" spc="-1">
                <a:solidFill>
                  <a:srgbClr val="001E2E"/>
                </a:solidFill>
                <a:latin typeface="Univers Condensed Light"/>
              </a:rPr>
              <a:t>1/28/2021</a:t>
            </a:fld>
            <a:endParaRPr lang="it-IT" sz="1100" b="0" strike="noStrike" spc="-1">
              <a:latin typeface="Times New Roman"/>
            </a:endParaRPr>
          </a:p>
        </p:txBody>
      </p:sp>
      <p:sp>
        <p:nvSpPr>
          <p:cNvPr id="104" name="PlaceHolder 9"/>
          <p:cNvSpPr>
            <a:spLocks noGrp="1"/>
          </p:cNvSpPr>
          <p:nvPr>
            <p:ph type="ftr"/>
          </p:nvPr>
        </p:nvSpPr>
        <p:spPr>
          <a:xfrm>
            <a:off x="154440" y="6399000"/>
            <a:ext cx="4497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105" name="PlaceHolder 10"/>
          <p:cNvSpPr>
            <a:spLocks noGrp="1"/>
          </p:cNvSpPr>
          <p:nvPr>
            <p:ph type="sldNum"/>
          </p:nvPr>
        </p:nvSpPr>
        <p:spPr>
          <a:xfrm>
            <a:off x="11602440" y="6399000"/>
            <a:ext cx="4705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14F3299-DDD0-44B0-81C2-9A28B19CEAF3}" type="slidenum">
              <a:rPr lang="en-US" sz="1100" b="0" strike="noStrike" spc="-1">
                <a:solidFill>
                  <a:srgbClr val="001E2E"/>
                </a:solidFill>
                <a:latin typeface="Univers Condensed Light"/>
              </a:rPr>
              <a:t>‹N›</a:t>
            </a:fld>
            <a:endParaRPr lang="it-IT" sz="1100" b="0" strike="noStrike" spc="-1">
              <a:latin typeface="Times New Roman"/>
            </a:endParaRPr>
          </a:p>
        </p:txBody>
      </p:sp>
      <p:sp>
        <p:nvSpPr>
          <p:cNvPr id="106" name="PlaceHolder 1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it-IT" sz="1800" b="0" strike="noStrike" spc="-1">
                <a:solidFill>
                  <a:srgbClr val="000000"/>
                </a:solidFill>
                <a:latin typeface="Univers Condensed Light"/>
              </a:rPr>
              <a:t>Fai clic per modificare il formato del testo del titolo</a:t>
            </a:r>
          </a:p>
        </p:txBody>
      </p:sp>
      <p:sp>
        <p:nvSpPr>
          <p:cNvPr id="107" name="PlaceHolder 1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001E2E"/>
                </a:solidFill>
                <a:latin typeface="Univers Condensed Light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1E2E"/>
                </a:solidFill>
                <a:latin typeface="Univers Condensed Light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600" b="0" strike="noStrike" spc="-1">
                <a:solidFill>
                  <a:srgbClr val="001E2E"/>
                </a:solidFill>
                <a:latin typeface="Univers Condensed Light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600" b="0" strike="noStrike" spc="-1">
                <a:solidFill>
                  <a:srgbClr val="001E2E"/>
                </a:solidFill>
                <a:latin typeface="Univers Condensed Light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1E2E"/>
                </a:solidFill>
                <a:latin typeface="Univers Condensed Light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1E2E"/>
                </a:solidFill>
                <a:latin typeface="Univers Condensed Light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1E2E"/>
                </a:solidFill>
                <a:latin typeface="Univers Condensed Light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45" name="Picture 3"/>
          <p:cNvPicPr/>
          <p:nvPr/>
        </p:nvPicPr>
        <p:blipFill>
          <a:blip r:embed="rId2"/>
          <a:srcRect r="11065"/>
          <a:stretch/>
        </p:blipFill>
        <p:spPr>
          <a:xfrm>
            <a:off x="0" y="0"/>
            <a:ext cx="9136800" cy="6857640"/>
          </a:xfrm>
          <a:prstGeom prst="rect">
            <a:avLst/>
          </a:prstGeom>
          <a:ln w="0">
            <a:noFill/>
          </a:ln>
        </p:spPr>
      </p:pic>
      <p:sp>
        <p:nvSpPr>
          <p:cNvPr id="146" name="CustomShape 2"/>
          <p:cNvSpPr/>
          <p:nvPr/>
        </p:nvSpPr>
        <p:spPr>
          <a:xfrm>
            <a:off x="7945560" y="-6840"/>
            <a:ext cx="4264920" cy="6868440"/>
          </a:xfrm>
          <a:custGeom>
            <a:avLst/>
            <a:gdLst/>
            <a:ahLst/>
            <a:cxnLst/>
            <a:rect l="l" t="t" r="r" b="b"/>
            <a:pathLst>
              <a:path w="5170888" h="6865085">
                <a:moveTo>
                  <a:pt x="1404766" y="0"/>
                </a:moveTo>
                <a:lnTo>
                  <a:pt x="5170888" y="0"/>
                </a:lnTo>
                <a:lnTo>
                  <a:pt x="5170888" y="6857998"/>
                </a:lnTo>
                <a:lnTo>
                  <a:pt x="0" y="6865085"/>
                </a:lnTo>
                <a:lnTo>
                  <a:pt x="140476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TextShape 3"/>
          <p:cNvSpPr txBox="1"/>
          <p:nvPr/>
        </p:nvSpPr>
        <p:spPr>
          <a:xfrm>
            <a:off x="8505000" y="3025440"/>
            <a:ext cx="3153240" cy="29847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it-IT" sz="2800" b="0" i="1" strike="noStrike" cap="all" spc="-1">
                <a:solidFill>
                  <a:srgbClr val="001E2E"/>
                </a:solidFill>
                <a:latin typeface="Walbaum Display Light"/>
              </a:rPr>
              <a:t>Questionario Disabilità</a:t>
            </a:r>
            <a:endParaRPr lang="it-IT" sz="28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148" name="TextShape 4"/>
          <p:cNvSpPr txBox="1"/>
          <p:nvPr/>
        </p:nvSpPr>
        <p:spPr>
          <a:xfrm>
            <a:off x="9137160" y="1116720"/>
            <a:ext cx="2521080" cy="15202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r"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it-IT" sz="1600" b="1" strike="noStrike" cap="all" spc="299">
                <a:solidFill>
                  <a:srgbClr val="001E2E"/>
                </a:solidFill>
                <a:latin typeface="Univers Condensed Light"/>
              </a:rPr>
              <a:t>Analisi delle risposte e riflessioni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149" name="Line 5"/>
          <p:cNvSpPr/>
          <p:nvPr/>
        </p:nvSpPr>
        <p:spPr>
          <a:xfrm>
            <a:off x="6931800" y="0"/>
            <a:ext cx="5279040" cy="7776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Line 6"/>
          <p:cNvSpPr/>
          <p:nvPr/>
        </p:nvSpPr>
        <p:spPr>
          <a:xfrm flipH="1">
            <a:off x="7281000" y="-6480"/>
            <a:ext cx="2279160" cy="68644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2"/>
          <p:cNvSpPr/>
          <p:nvPr/>
        </p:nvSpPr>
        <p:spPr>
          <a:xfrm>
            <a:off x="0" y="720"/>
            <a:ext cx="12191760" cy="2008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TextShape 3"/>
          <p:cNvSpPr txBox="1"/>
          <p:nvPr/>
        </p:nvSpPr>
        <p:spPr>
          <a:xfrm>
            <a:off x="1158120" y="584640"/>
            <a:ext cx="7345800" cy="114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000" b="0" i="1" strike="noStrike" cap="all" spc="-1">
                <a:solidFill>
                  <a:srgbClr val="000000"/>
                </a:solidFill>
                <a:latin typeface="Arial"/>
                <a:ea typeface="Arial"/>
              </a:rPr>
              <a:t>Domanda n°7</a:t>
            </a:r>
            <a:endParaRPr lang="it-IT" sz="20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226" name="Line 4"/>
          <p:cNvSpPr/>
          <p:nvPr/>
        </p:nvSpPr>
        <p:spPr>
          <a:xfrm flipV="1">
            <a:off x="0" y="12240"/>
            <a:ext cx="4874760" cy="5716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Line 5"/>
          <p:cNvSpPr/>
          <p:nvPr/>
        </p:nvSpPr>
        <p:spPr>
          <a:xfrm flipH="1">
            <a:off x="325080" y="12240"/>
            <a:ext cx="541440" cy="19965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Line 6"/>
          <p:cNvSpPr/>
          <p:nvPr/>
        </p:nvSpPr>
        <p:spPr>
          <a:xfrm>
            <a:off x="7548840" y="12240"/>
            <a:ext cx="3809880" cy="19965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Line 7"/>
          <p:cNvSpPr/>
          <p:nvPr/>
        </p:nvSpPr>
        <p:spPr>
          <a:xfrm>
            <a:off x="8544240" y="-360"/>
            <a:ext cx="3647520" cy="8384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Line 8"/>
          <p:cNvSpPr/>
          <p:nvPr/>
        </p:nvSpPr>
        <p:spPr>
          <a:xfrm flipH="1">
            <a:off x="7254000" y="1371600"/>
            <a:ext cx="4937760" cy="6372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TextShape 9"/>
          <p:cNvSpPr txBox="1"/>
          <p:nvPr/>
        </p:nvSpPr>
        <p:spPr>
          <a:xfrm>
            <a:off x="1143000" y="2470320"/>
            <a:ext cx="9905760" cy="3854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it-IT" sz="2200" b="1" strike="noStrike" spc="-1">
                <a:solidFill>
                  <a:srgbClr val="000000"/>
                </a:solidFill>
                <a:latin typeface="Arial"/>
                <a:ea typeface="Arial"/>
              </a:rPr>
              <a:t>Se potessi lanciare un messaggio sul tema del lavoro alle persone con disabilità  cosa diresti loro?</a:t>
            </a:r>
            <a:endParaRPr lang="it-IT" sz="2200" b="0" strike="noStrike" spc="-1">
              <a:solidFill>
                <a:srgbClr val="001E2E"/>
              </a:solidFill>
              <a:latin typeface="Univers Condensed Light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22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200" b="0" strike="noStrike" spc="-1">
                <a:solidFill>
                  <a:srgbClr val="000000"/>
                </a:solidFill>
                <a:latin typeface="Arial"/>
                <a:ea typeface="Arial"/>
              </a:rPr>
              <a:t>Lavorare su sé stessi per aumentare consapevolezza dei propri mezzi</a:t>
            </a:r>
            <a:endParaRPr lang="it-IT" sz="22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200" b="0" strike="noStrike" spc="-1">
                <a:solidFill>
                  <a:srgbClr val="000000"/>
                </a:solidFill>
                <a:latin typeface="Arial"/>
                <a:ea typeface="Arial"/>
              </a:rPr>
              <a:t>Non demordere: tutti facciamo parte dello stesso puzzle. Responsabilizzazione</a:t>
            </a:r>
            <a:endParaRPr lang="it-IT" sz="22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200" b="0" strike="noStrike" spc="-1">
                <a:solidFill>
                  <a:srgbClr val="000000"/>
                </a:solidFill>
                <a:latin typeface="Arial"/>
                <a:ea typeface="Arial"/>
              </a:rPr>
              <a:t>Proattività per crescere e imparare</a:t>
            </a:r>
            <a:endParaRPr lang="it-IT" sz="22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200" b="0" strike="noStrike" spc="-1">
                <a:solidFill>
                  <a:srgbClr val="000000"/>
                </a:solidFill>
                <a:latin typeface="Arial"/>
                <a:ea typeface="Arial"/>
              </a:rPr>
              <a:t>Realizzarsi attraverso un lavoro e vivere una vita piena e appagante</a:t>
            </a:r>
            <a:endParaRPr lang="it-IT" sz="22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200" b="0" strike="noStrike" spc="-1">
                <a:solidFill>
                  <a:srgbClr val="000000"/>
                </a:solidFill>
                <a:latin typeface="Arial"/>
                <a:ea typeface="Arial"/>
              </a:rPr>
              <a:t>Non lasciare che ti definiscano solo in base alla tua disabilità</a:t>
            </a:r>
            <a:endParaRPr lang="it-IT" sz="22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200" b="0" strike="noStrike" spc="-1">
                <a:solidFill>
                  <a:srgbClr val="000000"/>
                </a:solidFill>
                <a:latin typeface="Arial"/>
                <a:ea typeface="Arial"/>
              </a:rPr>
              <a:t>Non arrendetevi mai, fatevi valere e sorridete alla vita</a:t>
            </a:r>
            <a:endParaRPr lang="it-IT" sz="2200" b="0" strike="noStrike" spc="-1">
              <a:solidFill>
                <a:srgbClr val="001E2E"/>
              </a:solidFill>
              <a:latin typeface="Univers Condensed Light"/>
            </a:endParaRPr>
          </a:p>
          <a:p>
            <a:endParaRPr lang="it-IT" sz="22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CustomShape 2"/>
          <p:cNvSpPr/>
          <p:nvPr/>
        </p:nvSpPr>
        <p:spPr>
          <a:xfrm>
            <a:off x="0" y="720"/>
            <a:ext cx="12191760" cy="2008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TextShape 3"/>
          <p:cNvSpPr txBox="1"/>
          <p:nvPr/>
        </p:nvSpPr>
        <p:spPr>
          <a:xfrm>
            <a:off x="1158120" y="584640"/>
            <a:ext cx="7345800" cy="114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000" b="0" i="1" strike="noStrike" cap="all" spc="-1">
                <a:solidFill>
                  <a:srgbClr val="000000"/>
                </a:solidFill>
                <a:latin typeface="Arial"/>
                <a:ea typeface="Arial"/>
              </a:rPr>
              <a:t>Domanda n°1</a:t>
            </a:r>
            <a:endParaRPr lang="it-IT" sz="20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235" name="Line 4"/>
          <p:cNvSpPr/>
          <p:nvPr/>
        </p:nvSpPr>
        <p:spPr>
          <a:xfrm flipV="1">
            <a:off x="0" y="12240"/>
            <a:ext cx="4874760" cy="5716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6" name="Line 5"/>
          <p:cNvSpPr/>
          <p:nvPr/>
        </p:nvSpPr>
        <p:spPr>
          <a:xfrm flipH="1">
            <a:off x="325080" y="12240"/>
            <a:ext cx="541440" cy="19965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7" name="Line 6"/>
          <p:cNvSpPr/>
          <p:nvPr/>
        </p:nvSpPr>
        <p:spPr>
          <a:xfrm>
            <a:off x="7548840" y="12240"/>
            <a:ext cx="3809880" cy="19965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8" name="Line 7"/>
          <p:cNvSpPr/>
          <p:nvPr/>
        </p:nvSpPr>
        <p:spPr>
          <a:xfrm>
            <a:off x="8544240" y="-360"/>
            <a:ext cx="3647520" cy="8384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9" name="Line 8"/>
          <p:cNvSpPr/>
          <p:nvPr/>
        </p:nvSpPr>
        <p:spPr>
          <a:xfrm flipH="1">
            <a:off x="7254000" y="1371600"/>
            <a:ext cx="4937760" cy="6372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0" name="TextShape 9"/>
          <p:cNvSpPr txBox="1"/>
          <p:nvPr/>
        </p:nvSpPr>
        <p:spPr>
          <a:xfrm>
            <a:off x="1143000" y="2470320"/>
            <a:ext cx="9905760" cy="3854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it-IT" sz="2000" b="1" strike="noStrike" spc="-1">
                <a:solidFill>
                  <a:srgbClr val="000000"/>
                </a:solidFill>
                <a:latin typeface="Arial"/>
                <a:ea typeface="Arial"/>
              </a:rPr>
              <a:t>Se potessi lanciare un messaggio a chi si occupa di politiche del lavoro sul tema del lavoro e disabilità cosa diresti loro? Quali nuove politiche di welfare e lavoro vedi come necessarie?</a:t>
            </a:r>
            <a:endParaRPr lang="it-IT" sz="2000" b="0" strike="noStrike" spc="-1">
              <a:solidFill>
                <a:srgbClr val="001E2E"/>
              </a:solidFill>
              <a:latin typeface="Univers Condensed Light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20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  <a:ea typeface="Arial"/>
              </a:rPr>
              <a:t>Migliorare le leggi sulla disabilità e formalizzare la figura del Disability Manager</a:t>
            </a:r>
            <a:endParaRPr lang="it-IT" sz="20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  <a:ea typeface="Arial"/>
              </a:rPr>
              <a:t>Sensibilizzare e formare le imprese. Le persone con disabilità sono delle risorse</a:t>
            </a:r>
            <a:endParaRPr lang="it-IT" sz="20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  <a:ea typeface="Arial"/>
              </a:rPr>
              <a:t>Costruire progetti più flessibili e garantire il supporto ad aziende e persone con politiche più agili e percorribili</a:t>
            </a:r>
            <a:endParaRPr lang="it-IT" sz="20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  <a:ea typeface="Arial"/>
              </a:rPr>
              <a:t>Utilizzare gli adattamenti ragionevoli a largo raggio per rendere accessibile il lavoro</a:t>
            </a:r>
            <a:endParaRPr lang="it-IT" sz="20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  <a:ea typeface="Arial"/>
              </a:rPr>
              <a:t>Lavorare in «rete» e valorizzare le sinergie</a:t>
            </a:r>
            <a:endParaRPr lang="it-IT" sz="20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  <a:ea typeface="Arial"/>
              </a:rPr>
              <a:t>Investire sugli insegnanti di sostegno e sulle terapie riabilitative</a:t>
            </a:r>
            <a:endParaRPr lang="it-IT" sz="2000" b="0" strike="noStrike" spc="-1">
              <a:solidFill>
                <a:srgbClr val="001E2E"/>
              </a:solidFill>
              <a:latin typeface="Univers Condensed Light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20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Line 1"/>
          <p:cNvSpPr/>
          <p:nvPr/>
        </p:nvSpPr>
        <p:spPr>
          <a:xfrm flipH="1">
            <a:off x="0" y="0"/>
            <a:ext cx="3119400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2" name="Line 2"/>
          <p:cNvSpPr/>
          <p:nvPr/>
        </p:nvSpPr>
        <p:spPr>
          <a:xfrm flipH="1">
            <a:off x="0" y="0"/>
            <a:ext cx="903600" cy="65433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Line 3"/>
          <p:cNvSpPr/>
          <p:nvPr/>
        </p:nvSpPr>
        <p:spPr>
          <a:xfrm flipH="1" flipV="1">
            <a:off x="-42840" y="5790960"/>
            <a:ext cx="6286320" cy="10670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Line 4"/>
          <p:cNvSpPr/>
          <p:nvPr/>
        </p:nvSpPr>
        <p:spPr>
          <a:xfrm flipH="1">
            <a:off x="8462880" y="5848200"/>
            <a:ext cx="3728880" cy="1009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5" name="Line 5"/>
          <p:cNvSpPr/>
          <p:nvPr/>
        </p:nvSpPr>
        <p:spPr>
          <a:xfrm flipH="1">
            <a:off x="11543040" y="1647720"/>
            <a:ext cx="648720" cy="52102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Line 6"/>
          <p:cNvSpPr/>
          <p:nvPr/>
        </p:nvSpPr>
        <p:spPr>
          <a:xfrm flipH="1" flipV="1">
            <a:off x="10781280" y="0"/>
            <a:ext cx="1410480" cy="42580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Line 7"/>
          <p:cNvSpPr/>
          <p:nvPr/>
        </p:nvSpPr>
        <p:spPr>
          <a:xfrm flipH="1" flipV="1">
            <a:off x="6529320" y="-4680"/>
            <a:ext cx="5662440" cy="9316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8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TextShape 9"/>
          <p:cNvSpPr txBox="1"/>
          <p:nvPr/>
        </p:nvSpPr>
        <p:spPr>
          <a:xfrm>
            <a:off x="1015560" y="533520"/>
            <a:ext cx="4493520" cy="3614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400" b="0" i="1" strike="noStrike" cap="all" spc="-1">
                <a:solidFill>
                  <a:srgbClr val="000000"/>
                </a:solidFill>
                <a:latin typeface="Arial"/>
                <a:ea typeface="Arial"/>
              </a:rPr>
              <a:t>PAROLE CHIAVE</a:t>
            </a:r>
            <a:endParaRPr lang="it-IT" sz="54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250" name="Line 10"/>
          <p:cNvSpPr/>
          <p:nvPr/>
        </p:nvSpPr>
        <p:spPr>
          <a:xfrm>
            <a:off x="5637960" y="0"/>
            <a:ext cx="6553800" cy="35424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1" name="Line 11"/>
          <p:cNvSpPr/>
          <p:nvPr/>
        </p:nvSpPr>
        <p:spPr>
          <a:xfrm flipH="1">
            <a:off x="6850800" y="4783320"/>
            <a:ext cx="5340960" cy="20746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2" name="Line 12"/>
          <p:cNvSpPr/>
          <p:nvPr/>
        </p:nvSpPr>
        <p:spPr>
          <a:xfrm flipV="1">
            <a:off x="10021320" y="0"/>
            <a:ext cx="1268280" cy="68580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53" name="Immagine 8" descr="Immagine che contiene testo, lavagnabianca&#10;&#10;Descrizione generata automaticamente"/>
          <p:cNvPicPr/>
          <p:nvPr/>
        </p:nvPicPr>
        <p:blipFill>
          <a:blip r:embed="rId2"/>
          <a:srcRect l="8919" r="17807"/>
          <a:stretch/>
        </p:blipFill>
        <p:spPr>
          <a:xfrm>
            <a:off x="5250240" y="1251720"/>
            <a:ext cx="6408000" cy="4809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2" name="CustomShape 2"/>
          <p:cNvSpPr/>
          <p:nvPr/>
        </p:nvSpPr>
        <p:spPr>
          <a:xfrm>
            <a:off x="0" y="720"/>
            <a:ext cx="12191760" cy="2008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3" name="TextShape 3"/>
          <p:cNvSpPr txBox="1"/>
          <p:nvPr/>
        </p:nvSpPr>
        <p:spPr>
          <a:xfrm>
            <a:off x="1158120" y="584640"/>
            <a:ext cx="7345800" cy="114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000" b="0" i="1" strike="noStrike" cap="all" spc="-1">
                <a:solidFill>
                  <a:srgbClr val="001E2E"/>
                </a:solidFill>
                <a:latin typeface="Walbaum Display Light"/>
              </a:rPr>
              <a:t>ALCUNI DATI</a:t>
            </a:r>
            <a:endParaRPr lang="it-IT" sz="20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154" name="Line 4"/>
          <p:cNvSpPr/>
          <p:nvPr/>
        </p:nvSpPr>
        <p:spPr>
          <a:xfrm flipV="1">
            <a:off x="0" y="12240"/>
            <a:ext cx="4874760" cy="5716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Line 5"/>
          <p:cNvSpPr/>
          <p:nvPr/>
        </p:nvSpPr>
        <p:spPr>
          <a:xfrm flipH="1">
            <a:off x="325080" y="12240"/>
            <a:ext cx="541440" cy="19965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Line 6"/>
          <p:cNvSpPr/>
          <p:nvPr/>
        </p:nvSpPr>
        <p:spPr>
          <a:xfrm>
            <a:off x="7548840" y="12240"/>
            <a:ext cx="3809880" cy="19965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Line 7"/>
          <p:cNvSpPr/>
          <p:nvPr/>
        </p:nvSpPr>
        <p:spPr>
          <a:xfrm>
            <a:off x="8544240" y="-360"/>
            <a:ext cx="3647520" cy="8384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Line 8"/>
          <p:cNvSpPr/>
          <p:nvPr/>
        </p:nvSpPr>
        <p:spPr>
          <a:xfrm flipH="1">
            <a:off x="7254000" y="1371600"/>
            <a:ext cx="4937760" cy="6372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TextShape 9"/>
          <p:cNvSpPr txBox="1"/>
          <p:nvPr/>
        </p:nvSpPr>
        <p:spPr>
          <a:xfrm>
            <a:off x="1143000" y="2470320"/>
            <a:ext cx="9905760" cy="3854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1E2E"/>
              </a:buClr>
              <a:buSzPct val="80000"/>
              <a:buFont typeface="Arial"/>
              <a:buChar char="•"/>
            </a:pPr>
            <a:r>
              <a:rPr lang="it-IT" sz="3200" b="0" strike="noStrike" spc="-1">
                <a:solidFill>
                  <a:srgbClr val="001E2E"/>
                </a:solidFill>
                <a:latin typeface="Univers Condensed Light"/>
              </a:rPr>
              <a:t>Hanno risposto al questionario 25 persone</a:t>
            </a: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1E2E"/>
              </a:buClr>
              <a:buSzPct val="80000"/>
              <a:buFont typeface="Arial"/>
              <a:buChar char="•"/>
            </a:pPr>
            <a:r>
              <a:rPr lang="it-IT" sz="3200" b="0" strike="noStrike" spc="-1">
                <a:solidFill>
                  <a:srgbClr val="001E2E"/>
                </a:solidFill>
                <a:latin typeface="Univers Condensed Light"/>
              </a:rPr>
              <a:t>Età media 47 anni</a:t>
            </a: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1E2E"/>
              </a:buClr>
              <a:buSzPct val="80000"/>
              <a:buFont typeface="Arial"/>
              <a:buChar char="•"/>
            </a:pPr>
            <a:r>
              <a:rPr lang="it-IT" sz="3200" b="0" strike="noStrike" spc="-1">
                <a:solidFill>
                  <a:srgbClr val="001E2E"/>
                </a:solidFill>
                <a:latin typeface="Univers Condensed Light"/>
              </a:rPr>
              <a:t>15 donne e 10 uomini</a:t>
            </a: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1E2E"/>
              </a:buClr>
              <a:buSzPct val="80000"/>
              <a:buFont typeface="Arial"/>
              <a:buChar char="•"/>
            </a:pPr>
            <a:r>
              <a:rPr lang="it-IT" sz="3200" b="0" strike="noStrike" spc="-1">
                <a:solidFill>
                  <a:srgbClr val="001E2E"/>
                </a:solidFill>
                <a:latin typeface="Univers Condensed Light"/>
              </a:rPr>
              <a:t>Disponibili all’intervista 14 SI e 11 NO</a:t>
            </a: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1E2E"/>
              </a:buClr>
              <a:buSzPct val="80000"/>
              <a:buFont typeface="Arial"/>
              <a:buChar char="•"/>
            </a:pPr>
            <a:r>
              <a:rPr lang="it-IT" sz="3200" b="0" strike="noStrike" spc="-1">
                <a:solidFill>
                  <a:srgbClr val="001E2E"/>
                </a:solidFill>
                <a:latin typeface="Univers Condensed Light"/>
              </a:rPr>
              <a:t>12 lavorano nel mondo della disabilità e 9 sono persone con disabilità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" name="Grafico 2"/>
          <p:cNvGraphicFramePr/>
          <p:nvPr/>
        </p:nvGraphicFramePr>
        <p:xfrm>
          <a:off x="1351440" y="782280"/>
          <a:ext cx="9702360" cy="5343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CustomShape 2"/>
          <p:cNvSpPr/>
          <p:nvPr/>
        </p:nvSpPr>
        <p:spPr>
          <a:xfrm>
            <a:off x="0" y="720"/>
            <a:ext cx="12191760" cy="2008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TextShape 3"/>
          <p:cNvSpPr txBox="1"/>
          <p:nvPr/>
        </p:nvSpPr>
        <p:spPr>
          <a:xfrm>
            <a:off x="1158120" y="584640"/>
            <a:ext cx="7345800" cy="114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000" b="0" i="1" strike="noStrike" cap="all" spc="-1">
                <a:solidFill>
                  <a:srgbClr val="000000"/>
                </a:solidFill>
                <a:latin typeface="Arial"/>
                <a:ea typeface="Arial"/>
              </a:rPr>
              <a:t>Domanda n°1</a:t>
            </a:r>
            <a:endParaRPr lang="it-IT" sz="20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164" name="Line 4"/>
          <p:cNvSpPr/>
          <p:nvPr/>
        </p:nvSpPr>
        <p:spPr>
          <a:xfrm flipV="1">
            <a:off x="0" y="12240"/>
            <a:ext cx="4874760" cy="5716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Line 5"/>
          <p:cNvSpPr/>
          <p:nvPr/>
        </p:nvSpPr>
        <p:spPr>
          <a:xfrm flipH="1">
            <a:off x="325080" y="12240"/>
            <a:ext cx="541440" cy="19965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Line 6"/>
          <p:cNvSpPr/>
          <p:nvPr/>
        </p:nvSpPr>
        <p:spPr>
          <a:xfrm>
            <a:off x="7548840" y="12240"/>
            <a:ext cx="3809880" cy="19965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Line 7"/>
          <p:cNvSpPr/>
          <p:nvPr/>
        </p:nvSpPr>
        <p:spPr>
          <a:xfrm>
            <a:off x="8544240" y="-360"/>
            <a:ext cx="3647520" cy="8384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Line 8"/>
          <p:cNvSpPr/>
          <p:nvPr/>
        </p:nvSpPr>
        <p:spPr>
          <a:xfrm flipH="1">
            <a:off x="7254000" y="1371600"/>
            <a:ext cx="4937760" cy="6372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9" name="TextShape 9"/>
          <p:cNvSpPr txBox="1"/>
          <p:nvPr/>
        </p:nvSpPr>
        <p:spPr>
          <a:xfrm>
            <a:off x="1100182" y="2419200"/>
            <a:ext cx="9905760" cy="3854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it-IT" sz="25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Come definiresti il ruolo delle persone con disabilità nel mondo del lavoro?</a:t>
            </a:r>
            <a:endParaRPr lang="it-IT" sz="2500" b="0" strike="noStrike" spc="-1" dirty="0">
              <a:solidFill>
                <a:srgbClr val="001E2E"/>
              </a:solidFill>
              <a:latin typeface="Univers Condensed Light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2500" b="0" strike="noStrike" spc="-1" dirty="0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5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«Scomodo»: adattamento sbilanciato sulla persona con disabilità</a:t>
            </a:r>
            <a:endParaRPr lang="it-IT" sz="2500" b="0" strike="noStrike" spc="-1" dirty="0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5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Determinante per riconoscere il prossimo per ciò che è</a:t>
            </a:r>
            <a:endParaRPr lang="it-IT" sz="2500" b="0" strike="noStrike" spc="-1" dirty="0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5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Un’opportunità</a:t>
            </a:r>
            <a:endParaRPr lang="it-IT" sz="2500" b="0" strike="noStrike" spc="-1" dirty="0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5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Riumanizza i luoghi di lavoro</a:t>
            </a:r>
            <a:endParaRPr lang="it-IT" sz="2500" b="0" strike="noStrike" spc="-1" dirty="0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5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Marginale e sottovalutato</a:t>
            </a:r>
            <a:endParaRPr lang="it-IT" sz="2500" b="0" strike="noStrike" spc="-1" dirty="0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CustomShape 2"/>
          <p:cNvSpPr/>
          <p:nvPr/>
        </p:nvSpPr>
        <p:spPr>
          <a:xfrm>
            <a:off x="0" y="720"/>
            <a:ext cx="12191760" cy="2008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2" name="TextShape 3"/>
          <p:cNvSpPr txBox="1"/>
          <p:nvPr/>
        </p:nvSpPr>
        <p:spPr>
          <a:xfrm>
            <a:off x="1158120" y="584640"/>
            <a:ext cx="7345800" cy="114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000" b="0" i="1" strike="noStrike" cap="all" spc="-1">
                <a:solidFill>
                  <a:srgbClr val="000000"/>
                </a:solidFill>
                <a:latin typeface="Arial"/>
                <a:ea typeface="Arial"/>
              </a:rPr>
              <a:t>Domanda n°2</a:t>
            </a:r>
            <a:endParaRPr lang="it-IT" sz="20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173" name="Line 4"/>
          <p:cNvSpPr/>
          <p:nvPr/>
        </p:nvSpPr>
        <p:spPr>
          <a:xfrm flipV="1">
            <a:off x="0" y="12240"/>
            <a:ext cx="4874760" cy="5716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Line 5"/>
          <p:cNvSpPr/>
          <p:nvPr/>
        </p:nvSpPr>
        <p:spPr>
          <a:xfrm flipH="1">
            <a:off x="325080" y="12240"/>
            <a:ext cx="541440" cy="19965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Line 6"/>
          <p:cNvSpPr/>
          <p:nvPr/>
        </p:nvSpPr>
        <p:spPr>
          <a:xfrm>
            <a:off x="7548840" y="12240"/>
            <a:ext cx="3809880" cy="19965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Line 7"/>
          <p:cNvSpPr/>
          <p:nvPr/>
        </p:nvSpPr>
        <p:spPr>
          <a:xfrm>
            <a:off x="8544240" y="-360"/>
            <a:ext cx="3647520" cy="8384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Line 8"/>
          <p:cNvSpPr/>
          <p:nvPr/>
        </p:nvSpPr>
        <p:spPr>
          <a:xfrm flipH="1">
            <a:off x="7254000" y="1371600"/>
            <a:ext cx="4937760" cy="6372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TextShape 9"/>
          <p:cNvSpPr txBox="1"/>
          <p:nvPr/>
        </p:nvSpPr>
        <p:spPr>
          <a:xfrm>
            <a:off x="1143000" y="2470320"/>
            <a:ext cx="9905760" cy="3854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it-IT" sz="1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Esistono secondo te stereotipi riguardo il tema disabilità e lavoro? Se sì, quali sono secondo te i due principali?</a:t>
            </a:r>
            <a:endParaRPr lang="it-IT" sz="1800" b="0" strike="noStrike" spc="-1" dirty="0">
              <a:solidFill>
                <a:srgbClr val="001E2E"/>
              </a:solidFill>
              <a:latin typeface="Univers Condensed Light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1800" b="0" strike="noStrike" spc="-1" dirty="0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Il disabile non è produttivo</a:t>
            </a:r>
            <a:endParaRPr lang="it-IT" sz="1800" b="0" strike="noStrike" spc="-1" dirty="0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Il disabile è un costo</a:t>
            </a:r>
            <a:endParaRPr lang="it-IT" sz="1800" b="0" strike="noStrike" spc="-1" dirty="0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Il disabile è assenteista</a:t>
            </a:r>
            <a:endParaRPr lang="it-IT" sz="1800" b="0" strike="noStrike" spc="-1" dirty="0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Il disabile è inaffidabile</a:t>
            </a:r>
            <a:endParaRPr lang="it-IT" sz="1800" b="0" strike="noStrike" spc="-1" dirty="0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Il disabile è incapace</a:t>
            </a:r>
            <a:endParaRPr lang="it-IT" sz="1800" b="0" strike="noStrike" spc="-1" dirty="0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Il disabile è inutile</a:t>
            </a:r>
            <a:endParaRPr lang="it-IT" sz="1800" b="0" strike="noStrike" spc="-1" dirty="0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Il disabile dev’essere assistito</a:t>
            </a:r>
            <a:endParaRPr lang="it-IT" sz="1800" b="0" strike="noStrike" spc="-1" dirty="0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Il disabile può svolgere solo lavoro semplici e ripetitivi</a:t>
            </a:r>
            <a:endParaRPr lang="it-IT" sz="1800" b="0" strike="noStrike" spc="-1" dirty="0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CustomShape 2"/>
          <p:cNvSpPr/>
          <p:nvPr/>
        </p:nvSpPr>
        <p:spPr>
          <a:xfrm>
            <a:off x="0" y="720"/>
            <a:ext cx="12191760" cy="2008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TextShape 3"/>
          <p:cNvSpPr txBox="1"/>
          <p:nvPr/>
        </p:nvSpPr>
        <p:spPr>
          <a:xfrm>
            <a:off x="1158120" y="584640"/>
            <a:ext cx="7345800" cy="114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000" b="0" i="1" strike="noStrike" cap="all" spc="-1">
                <a:solidFill>
                  <a:srgbClr val="000000"/>
                </a:solidFill>
                <a:latin typeface="Arial"/>
                <a:ea typeface="Arial"/>
              </a:rPr>
              <a:t>Domanda n°3</a:t>
            </a:r>
            <a:endParaRPr lang="it-IT" sz="20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182" name="Line 4"/>
          <p:cNvSpPr/>
          <p:nvPr/>
        </p:nvSpPr>
        <p:spPr>
          <a:xfrm flipV="1">
            <a:off x="0" y="12240"/>
            <a:ext cx="4874760" cy="5716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3" name="Line 5"/>
          <p:cNvSpPr/>
          <p:nvPr/>
        </p:nvSpPr>
        <p:spPr>
          <a:xfrm flipH="1">
            <a:off x="325080" y="12240"/>
            <a:ext cx="541440" cy="19965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4" name="Line 6"/>
          <p:cNvSpPr/>
          <p:nvPr/>
        </p:nvSpPr>
        <p:spPr>
          <a:xfrm>
            <a:off x="7548840" y="12240"/>
            <a:ext cx="3809880" cy="19965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Line 7"/>
          <p:cNvSpPr/>
          <p:nvPr/>
        </p:nvSpPr>
        <p:spPr>
          <a:xfrm>
            <a:off x="8544240" y="-360"/>
            <a:ext cx="3647520" cy="8384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Line 8"/>
          <p:cNvSpPr/>
          <p:nvPr/>
        </p:nvSpPr>
        <p:spPr>
          <a:xfrm flipH="1">
            <a:off x="7254000" y="1371600"/>
            <a:ext cx="4937760" cy="6372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TextShape 9"/>
          <p:cNvSpPr txBox="1"/>
          <p:nvPr/>
        </p:nvSpPr>
        <p:spPr>
          <a:xfrm>
            <a:off x="1143000" y="2470320"/>
            <a:ext cx="9905760" cy="3854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7000"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it-IT" sz="2700" b="1" strike="noStrike" spc="-1">
                <a:solidFill>
                  <a:srgbClr val="000000"/>
                </a:solidFill>
                <a:latin typeface="Arial"/>
                <a:ea typeface="Arial"/>
              </a:rPr>
              <a:t>Come possono essere superati questi stereotipi? Lasciaci una tua idea:</a:t>
            </a:r>
            <a:endParaRPr lang="it-IT" sz="2700" b="0" strike="noStrike" spc="-1">
              <a:solidFill>
                <a:srgbClr val="001E2E"/>
              </a:solidFill>
              <a:latin typeface="Univers Condensed Light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27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700" b="0" strike="noStrike" spc="-1">
                <a:solidFill>
                  <a:srgbClr val="000000"/>
                </a:solidFill>
                <a:latin typeface="Arial"/>
                <a:ea typeface="Arial"/>
              </a:rPr>
              <a:t>Sensibilizzazione, informazione e formazione</a:t>
            </a:r>
            <a:endParaRPr lang="it-IT" sz="27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700" b="0" strike="noStrike" spc="-1">
                <a:solidFill>
                  <a:srgbClr val="000000"/>
                </a:solidFill>
                <a:latin typeface="Arial"/>
                <a:ea typeface="Arial"/>
              </a:rPr>
              <a:t>Percorsi di inclusione al lavoro condivisi con le aziende e curati in ogni fase</a:t>
            </a:r>
            <a:endParaRPr lang="it-IT" sz="27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700" b="0" strike="noStrike" spc="-1">
                <a:solidFill>
                  <a:srgbClr val="000000"/>
                </a:solidFill>
                <a:latin typeface="Arial"/>
                <a:ea typeface="Arial"/>
              </a:rPr>
              <a:t>Conoscere esempi virtuosi di persone con disabilità che hanno dato valore aggiunto</a:t>
            </a:r>
            <a:endParaRPr lang="it-IT" sz="27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700" b="0" strike="noStrike" spc="-1">
                <a:solidFill>
                  <a:srgbClr val="000000"/>
                </a:solidFill>
                <a:latin typeface="Arial"/>
                <a:ea typeface="Arial"/>
              </a:rPr>
              <a:t>Fornire alle aziende i dati di impatto sociale ed economico in seguito ad inserimenti di persone con disabilità</a:t>
            </a:r>
            <a:endParaRPr lang="it-IT" sz="2700" b="0" strike="noStrike" spc="-1">
              <a:solidFill>
                <a:srgbClr val="001E2E"/>
              </a:solidFill>
              <a:latin typeface="Univers Condensed Light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27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Line 1"/>
          <p:cNvSpPr/>
          <p:nvPr/>
        </p:nvSpPr>
        <p:spPr>
          <a:xfrm flipH="1">
            <a:off x="0" y="0"/>
            <a:ext cx="3119400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Line 2"/>
          <p:cNvSpPr/>
          <p:nvPr/>
        </p:nvSpPr>
        <p:spPr>
          <a:xfrm flipH="1">
            <a:off x="0" y="0"/>
            <a:ext cx="903600" cy="65433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Line 3"/>
          <p:cNvSpPr/>
          <p:nvPr/>
        </p:nvSpPr>
        <p:spPr>
          <a:xfrm flipH="1" flipV="1">
            <a:off x="-42840" y="5790960"/>
            <a:ext cx="6286320" cy="10670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Line 4"/>
          <p:cNvSpPr/>
          <p:nvPr/>
        </p:nvSpPr>
        <p:spPr>
          <a:xfrm flipH="1">
            <a:off x="8462880" y="5848200"/>
            <a:ext cx="3728880" cy="1009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Line 5"/>
          <p:cNvSpPr/>
          <p:nvPr/>
        </p:nvSpPr>
        <p:spPr>
          <a:xfrm flipH="1">
            <a:off x="11543040" y="1647720"/>
            <a:ext cx="648720" cy="52102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Line 6"/>
          <p:cNvSpPr/>
          <p:nvPr/>
        </p:nvSpPr>
        <p:spPr>
          <a:xfrm flipH="1" flipV="1">
            <a:off x="10781280" y="0"/>
            <a:ext cx="1410480" cy="42580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4" name="Line 7"/>
          <p:cNvSpPr/>
          <p:nvPr/>
        </p:nvSpPr>
        <p:spPr>
          <a:xfrm flipH="1" flipV="1">
            <a:off x="6529320" y="-4680"/>
            <a:ext cx="5662440" cy="9316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8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Line 9"/>
          <p:cNvSpPr/>
          <p:nvPr/>
        </p:nvSpPr>
        <p:spPr>
          <a:xfrm flipH="1">
            <a:off x="0" y="0"/>
            <a:ext cx="7289640" cy="13388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CustomShape 10"/>
          <p:cNvSpPr/>
          <p:nvPr/>
        </p:nvSpPr>
        <p:spPr>
          <a:xfrm>
            <a:off x="0" y="4827960"/>
            <a:ext cx="12191760" cy="2053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8" name="TextShape 11"/>
          <p:cNvSpPr txBox="1"/>
          <p:nvPr/>
        </p:nvSpPr>
        <p:spPr>
          <a:xfrm>
            <a:off x="1034280" y="5234400"/>
            <a:ext cx="10102680" cy="675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000" b="0" i="1" strike="noStrike" cap="all" spc="-1">
                <a:solidFill>
                  <a:srgbClr val="000000"/>
                </a:solidFill>
                <a:latin typeface="Arial"/>
                <a:ea typeface="Arial"/>
              </a:rPr>
              <a:t>Domanda n°4</a:t>
            </a:r>
            <a:endParaRPr lang="it-IT" sz="40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199" name="TextShape 12"/>
          <p:cNvSpPr txBox="1"/>
          <p:nvPr/>
        </p:nvSpPr>
        <p:spPr>
          <a:xfrm>
            <a:off x="1523880" y="5977080"/>
            <a:ext cx="9143640" cy="4438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0000"/>
          </a:bodyPr>
          <a:lstStyle/>
          <a:p>
            <a:pPr algn="ctr">
              <a:lnSpc>
                <a:spcPct val="11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1200" b="1" strike="noStrike" cap="all" spc="299">
                <a:solidFill>
                  <a:srgbClr val="000000"/>
                </a:solidFill>
                <a:latin typeface="Arial"/>
                <a:ea typeface="Arial"/>
              </a:rPr>
              <a:t>Descrivi con tre parole il lavoro delle persone con disabilità nel tempo del Covid</a:t>
            </a:r>
            <a:endParaRPr lang="it-IT" sz="12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200" name="Line 13"/>
          <p:cNvSpPr/>
          <p:nvPr/>
        </p:nvSpPr>
        <p:spPr>
          <a:xfrm flipH="1">
            <a:off x="660960" y="0"/>
            <a:ext cx="862920" cy="48502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1" name="Line 14"/>
          <p:cNvSpPr/>
          <p:nvPr/>
        </p:nvSpPr>
        <p:spPr>
          <a:xfrm>
            <a:off x="0" y="3632040"/>
            <a:ext cx="3875040" cy="11955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2" name="Line 15"/>
          <p:cNvSpPr/>
          <p:nvPr/>
        </p:nvSpPr>
        <p:spPr>
          <a:xfrm flipH="1">
            <a:off x="10763280" y="1392840"/>
            <a:ext cx="1428480" cy="34574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3" name="Line 16"/>
          <p:cNvSpPr/>
          <p:nvPr/>
        </p:nvSpPr>
        <p:spPr>
          <a:xfrm flipH="1" flipV="1">
            <a:off x="10367280" y="0"/>
            <a:ext cx="1824480" cy="433872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04" name="Immagine 4" descr="Immagine che contiene testo&#10;&#10;Descrizione generata automaticamente"/>
          <p:cNvPicPr/>
          <p:nvPr/>
        </p:nvPicPr>
        <p:blipFill>
          <a:blip r:embed="rId2"/>
          <a:stretch/>
        </p:blipFill>
        <p:spPr>
          <a:xfrm>
            <a:off x="1283400" y="72000"/>
            <a:ext cx="9902880" cy="47779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CustomShape 2"/>
          <p:cNvSpPr/>
          <p:nvPr/>
        </p:nvSpPr>
        <p:spPr>
          <a:xfrm>
            <a:off x="0" y="720"/>
            <a:ext cx="12191760" cy="2008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7" name="TextShape 3"/>
          <p:cNvSpPr txBox="1"/>
          <p:nvPr/>
        </p:nvSpPr>
        <p:spPr>
          <a:xfrm>
            <a:off x="1158120" y="584640"/>
            <a:ext cx="7345800" cy="114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000" b="0" i="1" strike="noStrike" cap="all" spc="-1">
                <a:solidFill>
                  <a:srgbClr val="000000"/>
                </a:solidFill>
                <a:latin typeface="Arial"/>
                <a:ea typeface="Arial"/>
              </a:rPr>
              <a:t>Domanda n°5</a:t>
            </a:r>
            <a:endParaRPr lang="it-IT" sz="20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208" name="Line 4"/>
          <p:cNvSpPr/>
          <p:nvPr/>
        </p:nvSpPr>
        <p:spPr>
          <a:xfrm flipV="1">
            <a:off x="0" y="12240"/>
            <a:ext cx="4874760" cy="5716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Line 5"/>
          <p:cNvSpPr/>
          <p:nvPr/>
        </p:nvSpPr>
        <p:spPr>
          <a:xfrm flipH="1">
            <a:off x="325080" y="12240"/>
            <a:ext cx="541440" cy="19965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Line 6"/>
          <p:cNvSpPr/>
          <p:nvPr/>
        </p:nvSpPr>
        <p:spPr>
          <a:xfrm>
            <a:off x="7548840" y="12240"/>
            <a:ext cx="3809880" cy="19965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Line 7"/>
          <p:cNvSpPr/>
          <p:nvPr/>
        </p:nvSpPr>
        <p:spPr>
          <a:xfrm>
            <a:off x="8544240" y="-360"/>
            <a:ext cx="3647520" cy="8384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Line 8"/>
          <p:cNvSpPr/>
          <p:nvPr/>
        </p:nvSpPr>
        <p:spPr>
          <a:xfrm flipH="1">
            <a:off x="7254000" y="1371600"/>
            <a:ext cx="4937760" cy="6372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TextShape 9"/>
          <p:cNvSpPr txBox="1"/>
          <p:nvPr/>
        </p:nvSpPr>
        <p:spPr>
          <a:xfrm>
            <a:off x="1143000" y="2470320"/>
            <a:ext cx="9905760" cy="3854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it-IT" sz="2200" b="1" strike="noStrike" spc="-1">
                <a:solidFill>
                  <a:srgbClr val="000000"/>
                </a:solidFill>
                <a:latin typeface="Arial"/>
                <a:ea typeface="Arial"/>
              </a:rPr>
              <a:t>Riguardo il tema dell'inclusione e del cambiamento culturale sul tema disabilità e lavoro, quali cambiamenti ha portato questo periodo in te, nella tua vita, nel contesto, nel mondo?</a:t>
            </a:r>
            <a:endParaRPr lang="it-IT" sz="2200" b="0" strike="noStrike" spc="-1">
              <a:solidFill>
                <a:srgbClr val="001E2E"/>
              </a:solidFill>
              <a:latin typeface="Univers Condensed Light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22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200" b="0" strike="noStrike" spc="-1">
                <a:solidFill>
                  <a:srgbClr val="000000"/>
                </a:solidFill>
                <a:latin typeface="Arial"/>
                <a:ea typeface="Arial"/>
              </a:rPr>
              <a:t>Consapevolezza dell’imprevisto e di una maggiore difficoltà a livello occupazionale</a:t>
            </a:r>
            <a:endParaRPr lang="it-IT" sz="22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200" b="0" strike="noStrike" spc="-1">
                <a:solidFill>
                  <a:srgbClr val="000000"/>
                </a:solidFill>
                <a:latin typeface="Arial"/>
                <a:ea typeface="Arial"/>
              </a:rPr>
              <a:t>Peggiore situazione e crescita delle diseguaglianze</a:t>
            </a:r>
            <a:endParaRPr lang="it-IT" sz="22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200" b="0" strike="noStrike" spc="-1">
                <a:solidFill>
                  <a:srgbClr val="000000"/>
                </a:solidFill>
                <a:latin typeface="Arial"/>
                <a:ea typeface="Arial"/>
              </a:rPr>
              <a:t>Apprezzamento del valore e del dono della vita</a:t>
            </a:r>
            <a:endParaRPr lang="it-IT" sz="22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200" b="0" strike="noStrike" spc="-1">
                <a:solidFill>
                  <a:srgbClr val="000000"/>
                </a:solidFill>
                <a:latin typeface="Arial"/>
                <a:ea typeface="Arial"/>
              </a:rPr>
              <a:t>Necessità di maggiore tutela per le persone con disabilità</a:t>
            </a:r>
            <a:endParaRPr lang="it-IT" sz="22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200" b="0" strike="noStrike" spc="-1">
                <a:solidFill>
                  <a:srgbClr val="000000"/>
                </a:solidFill>
                <a:latin typeface="Arial"/>
                <a:ea typeface="Arial"/>
              </a:rPr>
              <a:t>Più stabile, utile, indipendente, crescita dell’autostima, progettare il futuro</a:t>
            </a:r>
            <a:endParaRPr lang="it-IT" sz="2200" b="0" strike="noStrike" spc="-1">
              <a:solidFill>
                <a:srgbClr val="001E2E"/>
              </a:solidFill>
              <a:latin typeface="Univers Condensed Light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2200" b="0" strike="noStrike" spc="-1">
              <a:solidFill>
                <a:srgbClr val="001E2E"/>
              </a:solidFill>
              <a:latin typeface="Univers Condensed Light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2200" b="0" strike="noStrike" spc="-1">
              <a:solidFill>
                <a:srgbClr val="001E2E"/>
              </a:solidFill>
              <a:latin typeface="Univers Condensed Light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22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>
            <a:off x="0" y="720"/>
            <a:ext cx="12191760" cy="2008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TextShape 3"/>
          <p:cNvSpPr txBox="1"/>
          <p:nvPr/>
        </p:nvSpPr>
        <p:spPr>
          <a:xfrm>
            <a:off x="1158120" y="584640"/>
            <a:ext cx="7345800" cy="114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000" b="0" i="1" strike="noStrike" cap="all" spc="-1">
                <a:solidFill>
                  <a:srgbClr val="000000"/>
                </a:solidFill>
                <a:latin typeface="Arial"/>
                <a:ea typeface="Arial"/>
              </a:rPr>
              <a:t>Domanda n°6</a:t>
            </a:r>
            <a:endParaRPr lang="it-IT" sz="2000" b="0" strike="noStrike" spc="-1">
              <a:solidFill>
                <a:srgbClr val="000000"/>
              </a:solidFill>
              <a:latin typeface="Univers Condensed Light"/>
            </a:endParaRPr>
          </a:p>
        </p:txBody>
      </p:sp>
      <p:sp>
        <p:nvSpPr>
          <p:cNvPr id="217" name="Line 4"/>
          <p:cNvSpPr/>
          <p:nvPr/>
        </p:nvSpPr>
        <p:spPr>
          <a:xfrm flipV="1">
            <a:off x="0" y="12240"/>
            <a:ext cx="4874760" cy="5716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Line 5"/>
          <p:cNvSpPr/>
          <p:nvPr/>
        </p:nvSpPr>
        <p:spPr>
          <a:xfrm flipH="1">
            <a:off x="325080" y="12240"/>
            <a:ext cx="541440" cy="19965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9" name="Line 6"/>
          <p:cNvSpPr/>
          <p:nvPr/>
        </p:nvSpPr>
        <p:spPr>
          <a:xfrm>
            <a:off x="7548840" y="12240"/>
            <a:ext cx="3809880" cy="19965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Line 7"/>
          <p:cNvSpPr/>
          <p:nvPr/>
        </p:nvSpPr>
        <p:spPr>
          <a:xfrm>
            <a:off x="8544240" y="-360"/>
            <a:ext cx="3647520" cy="8384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Line 8"/>
          <p:cNvSpPr/>
          <p:nvPr/>
        </p:nvSpPr>
        <p:spPr>
          <a:xfrm flipH="1">
            <a:off x="7254000" y="1371600"/>
            <a:ext cx="4937760" cy="6372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TextShape 9"/>
          <p:cNvSpPr txBox="1"/>
          <p:nvPr/>
        </p:nvSpPr>
        <p:spPr>
          <a:xfrm>
            <a:off x="1143000" y="2470320"/>
            <a:ext cx="9905760" cy="3854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8000"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it-IT" sz="2500" b="1" strike="noStrike" spc="-1">
                <a:solidFill>
                  <a:srgbClr val="000000"/>
                </a:solidFill>
                <a:latin typeface="Arial"/>
                <a:ea typeface="Arial"/>
              </a:rPr>
              <a:t>Quali preoccupazioni, richieste e bisogni senti di avere in questo periodo?</a:t>
            </a:r>
            <a:endParaRPr lang="it-IT" sz="2500" b="0" strike="noStrike" spc="-1">
              <a:solidFill>
                <a:srgbClr val="001E2E"/>
              </a:solidFill>
              <a:latin typeface="Univers Condensed Light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25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500" b="0" strike="noStrike" spc="-1">
                <a:solidFill>
                  <a:srgbClr val="000000"/>
                </a:solidFill>
                <a:latin typeface="Arial"/>
                <a:ea typeface="Arial"/>
              </a:rPr>
              <a:t>Tutelare le fasce svantaggiate</a:t>
            </a:r>
            <a:endParaRPr lang="it-IT" sz="25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500" b="0" strike="noStrike" spc="-1">
                <a:solidFill>
                  <a:srgbClr val="000000"/>
                </a:solidFill>
                <a:latin typeface="Arial"/>
                <a:ea typeface="Arial"/>
              </a:rPr>
              <a:t>Sperare che la gente non si arrenda</a:t>
            </a:r>
            <a:endParaRPr lang="it-IT" sz="25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500" b="0" strike="noStrike" spc="-1">
                <a:solidFill>
                  <a:srgbClr val="000000"/>
                </a:solidFill>
                <a:latin typeface="Arial"/>
                <a:ea typeface="Arial"/>
              </a:rPr>
              <a:t>Migliorare le modalità di inclusione al lavoro e personalizzare i percorsi</a:t>
            </a:r>
            <a:endParaRPr lang="it-IT" sz="25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500" b="0" strike="noStrike" spc="-1">
                <a:solidFill>
                  <a:srgbClr val="000000"/>
                </a:solidFill>
                <a:latin typeface="Arial"/>
                <a:ea typeface="Arial"/>
              </a:rPr>
              <a:t>Dialogo tra generazioni per avere maggiore cura delle persone e del creato</a:t>
            </a:r>
            <a:endParaRPr lang="it-IT" sz="25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500" b="0" strike="noStrike" spc="-1">
                <a:solidFill>
                  <a:srgbClr val="000000"/>
                </a:solidFill>
                <a:latin typeface="Arial"/>
                <a:ea typeface="Arial"/>
              </a:rPr>
              <a:t>Contrazione delle possibilità di lavoro per le persone con disabilità</a:t>
            </a:r>
            <a:endParaRPr lang="it-IT" sz="2500" b="0" strike="noStrike" spc="-1">
              <a:solidFill>
                <a:srgbClr val="001E2E"/>
              </a:solidFill>
              <a:latin typeface="Univers Condensed Ligh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it-IT" sz="2500" b="0" strike="noStrike" spc="-1">
                <a:solidFill>
                  <a:srgbClr val="000000"/>
                </a:solidFill>
                <a:latin typeface="Arial"/>
                <a:ea typeface="Arial"/>
              </a:rPr>
              <a:t>Superare il senso di solitudine e incertezza del futuro</a:t>
            </a:r>
            <a:endParaRPr lang="it-IT" sz="2500" b="0" strike="noStrike" spc="-1">
              <a:solidFill>
                <a:srgbClr val="001E2E"/>
              </a:solidFill>
              <a:latin typeface="Univers Condensed Light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2500" b="0" strike="noStrike" spc="-1">
              <a:solidFill>
                <a:srgbClr val="001E2E"/>
              </a:solidFill>
              <a:latin typeface="Univers Condensed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</TotalTime>
  <Words>594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Arial</vt:lpstr>
      <vt:lpstr>Symbol</vt:lpstr>
      <vt:lpstr>Times New Roman</vt:lpstr>
      <vt:lpstr>Univers Condensed Light</vt:lpstr>
      <vt:lpstr>Walbaum Display Light</vt:lpstr>
      <vt:lpstr>Wingdings</vt:lpstr>
      <vt:lpstr>Office Theme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Questionario Disabilità</dc:title>
  <dc:subject/>
  <dc:creator>Abile Job srl</dc:creator>
  <dc:description/>
  <cp:lastModifiedBy>Ivana Chicco</cp:lastModifiedBy>
  <cp:revision>3</cp:revision>
  <dcterms:created xsi:type="dcterms:W3CDTF">2020-11-29T15:33:26Z</dcterms:created>
  <dcterms:modified xsi:type="dcterms:W3CDTF">2021-01-28T20:41:31Z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12</vt:i4>
  </property>
</Properties>
</file>